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0"/>
  </p:notesMasterIdLst>
  <p:handoutMasterIdLst>
    <p:handoutMasterId r:id="rId21"/>
  </p:handoutMasterIdLst>
  <p:sldIdLst>
    <p:sldId id="968" r:id="rId2"/>
    <p:sldId id="999" r:id="rId3"/>
    <p:sldId id="1004" r:id="rId4"/>
    <p:sldId id="1000" r:id="rId5"/>
    <p:sldId id="964" r:id="rId6"/>
    <p:sldId id="1025" r:id="rId7"/>
    <p:sldId id="1009" r:id="rId8"/>
    <p:sldId id="1026" r:id="rId9"/>
    <p:sldId id="1027" r:id="rId10"/>
    <p:sldId id="1018" r:id="rId11"/>
    <p:sldId id="1023" r:id="rId12"/>
    <p:sldId id="1024" r:id="rId13"/>
    <p:sldId id="1022" r:id="rId14"/>
    <p:sldId id="1011" r:id="rId15"/>
    <p:sldId id="1020" r:id="rId16"/>
    <p:sldId id="1021" r:id="rId17"/>
    <p:sldId id="1019" r:id="rId18"/>
    <p:sldId id="1017" r:id="rId19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1BA3FE4-1B62-294C-8730-6036417E10FD}">
          <p14:sldIdLst>
            <p14:sldId id="968"/>
            <p14:sldId id="999"/>
            <p14:sldId id="1004"/>
            <p14:sldId id="1000"/>
            <p14:sldId id="964"/>
            <p14:sldId id="1025"/>
            <p14:sldId id="1009"/>
            <p14:sldId id="1026"/>
            <p14:sldId id="1027"/>
            <p14:sldId id="1018"/>
            <p14:sldId id="1023"/>
            <p14:sldId id="1024"/>
            <p14:sldId id="1022"/>
            <p14:sldId id="1011"/>
            <p14:sldId id="1020"/>
            <p14:sldId id="1021"/>
            <p14:sldId id="1019"/>
            <p14:sldId id="1017"/>
          </p14:sldIdLst>
        </p14:section>
        <p14:section name="Devices" id="{66052194-8C18-5341-A49D-5DB7E731C6BF}">
          <p14:sldIdLst/>
        </p14:section>
        <p14:section name="Chart" id="{5F3753D5-345B-D24F-BE87-77457FF4AB2C}">
          <p14:sldIdLst/>
        </p14:section>
        <p14:section name="Infographic" id="{09192764-88FB-2B46-B4B4-E2986B4AEFA5}">
          <p14:sldIdLst/>
        </p14:section>
        <p14:section name="Maps" id="{E044FE4C-5313-6C44-87AA-8ABCD60D5C5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FFF7F7"/>
    <a:srgbClr val="ED592B"/>
    <a:srgbClr val="F0724A"/>
    <a:srgbClr val="F17A55"/>
    <a:srgbClr val="8CBAB6"/>
    <a:srgbClr val="60A09A"/>
    <a:srgbClr val="BED8D6"/>
    <a:srgbClr val="FFFFFF"/>
    <a:srgbClr val="FF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5332" autoAdjust="0"/>
  </p:normalViewPr>
  <p:slideViewPr>
    <p:cSldViewPr snapToGrid="0" snapToObjects="1" showGuides="1">
      <p:cViewPr varScale="1">
        <p:scale>
          <a:sx n="52" d="100"/>
          <a:sy n="52" d="100"/>
        </p:scale>
        <p:origin x="77" y="7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32" d="100"/>
          <a:sy n="132" d="100"/>
        </p:scale>
        <p:origin x="534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45E1FE9-530E-F249-9DC9-E627B27806F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875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C5CF888-92B8-2349-96EF-B2AE9D2F2034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2BEA35A-1DA8-FE46-AF01-B2677CA9708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21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diseño y gestión de nuestro territorio persigue alcanzar un equilibrio entre la parte social y la ecológica, con el firme propósito de disponer de una ordenación del capital natural más racional y sostenible de cara al futuro. En este sentido, se debe caminar hacia una evolución de sus sistemas verdes, tradicionalmente entendidos como parques, jardines y espacios naturales, hacia una infraestructura </a:t>
            </a:r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verde+biodiversidad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Resulta evidente el vínculo vital de la biodiversidad con la infraestructura verde y la importancia de estos dos conceptos con la propia ciudad y su gestión urbana y periurbana.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A35A-1DA8-FE46-AF01-B2677CA9708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24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+ El Promedio </a:t>
            </a:r>
            <a:r>
              <a:rPr lang="es-ES" dirty="0" err="1" smtClean="0"/>
              <a:t>Sup</a:t>
            </a:r>
            <a:r>
              <a:rPr lang="es-ES" dirty="0" smtClean="0"/>
              <a:t>.</a:t>
            </a:r>
            <a:r>
              <a:rPr lang="es-ES" baseline="0" dirty="0" smtClean="0"/>
              <a:t> Verde/</a:t>
            </a:r>
            <a:r>
              <a:rPr lang="es-ES" baseline="0" dirty="0" err="1" smtClean="0"/>
              <a:t>habit</a:t>
            </a:r>
            <a:r>
              <a:rPr lang="es-ES" baseline="0" dirty="0" smtClean="0"/>
              <a:t>.</a:t>
            </a:r>
            <a:r>
              <a:rPr lang="es-ES" dirty="0" smtClean="0"/>
              <a:t> en España es 12,46 m2/ habitante</a:t>
            </a:r>
          </a:p>
          <a:p>
            <a:r>
              <a:rPr lang="es-ES" dirty="0" smtClean="0"/>
              <a:t>+ Promedio Nº árboles:</a:t>
            </a:r>
            <a:r>
              <a:rPr lang="es-ES" baseline="0" dirty="0" smtClean="0"/>
              <a:t> 14,4 </a:t>
            </a:r>
            <a:r>
              <a:rPr lang="es-ES" baseline="0" dirty="0" err="1" smtClean="0"/>
              <a:t>árb</a:t>
            </a:r>
            <a:r>
              <a:rPr lang="es-ES" baseline="0" dirty="0" smtClean="0"/>
              <a:t>/ 100 habitantes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A35A-1DA8-FE46-AF01-B2677CA9708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948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A35A-1DA8-FE46-AF01-B2677CA9708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999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Ayuntamiento de Zaragoza impulsa un cambio en el modelo de gestión del verde urbano desde una evolución de sus sistemas verdes, tradicionalmente entendidos como parques y jardines, hacia una infraestructura verde plena de biodiversidad.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este sentido, lo que se pretende es una forma más ecológica y funcional de gestionar el patrimonio verde, que promueva la biodiversidad e implicando a la ciudadanía.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pilares fundamentales en los que se sostiene este proceso de Naturalización son:</a:t>
            </a:r>
          </a:p>
          <a:p>
            <a:pPr lv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Naturalizar implementando en el diseño de nuevos espacios urbanos y en la gestión de lo existente “soluciones basadas en la naturaleza”, creando y conectando biomasa y estableciendo una gestión integral alineada con los objetivos de desarrollo Sostenible de la ONU, así como los objetivos fijados por la Unión Europea en relación a: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Ciclo del agua.</a:t>
            </a:r>
            <a:endParaRPr lang="es-ES" dirty="0" smtClean="0">
              <a:effectLst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Cambio climático.</a:t>
            </a:r>
            <a:endParaRPr lang="es-ES" dirty="0" smtClean="0">
              <a:effectLst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Consumo de energía.</a:t>
            </a:r>
            <a:endParaRPr lang="es-ES" dirty="0" smtClean="0">
              <a:effectLst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Calidad del aire.</a:t>
            </a:r>
            <a:endParaRPr lang="es-ES" dirty="0" smtClean="0">
              <a:effectLst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Residuos y economía circular.</a:t>
            </a:r>
            <a:endParaRPr lang="es-ES" dirty="0" smtClean="0">
              <a:effectLst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Biodiversidad</a:t>
            </a:r>
            <a:endParaRPr lang="es-ES" dirty="0" smtClean="0">
              <a:effectLst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Gestionar considerando: la salud, el bienestar, la calidad de vida, la mitigación y adaptación al cambio climático, así como el fomento y conservación de la biodiversidad en los espacios verdes.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A35A-1DA8-FE46-AF01-B2677CA9708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2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Ayuntamiento de Zaragoza impulsa un cambio en el modelo de gestión del verde urbano desde una evolución de sus sistemas verdes, tradicionalmente entendidos como parques y jardines, hacia una infraestructura verde plena de biodiversidad.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este sentido, lo que se pretende es una forma más ecológica y funcional de gestionar el patrimonio verde, que promueva la biodiversidad e implicando a la ciudadanía.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pilares fundamentales en los que se sostiene este proceso de Naturalización son:</a:t>
            </a:r>
          </a:p>
          <a:p>
            <a:pPr lv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Naturalizar implementando en el diseño de nuevos espacios urbanos y en la gestión de lo existente “soluciones basadas en la naturaleza”, creando y conectando biomasa y estableciendo una gestión integral alineada con los objetivos de desarrollo Sostenible de la ONU, así como los objetivos fijados por la Unión Europea en relación a: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Ciclo del agua.</a:t>
            </a:r>
            <a:endParaRPr lang="es-ES" dirty="0" smtClean="0">
              <a:effectLst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Cambio climático.</a:t>
            </a:r>
            <a:endParaRPr lang="es-ES" dirty="0" smtClean="0">
              <a:effectLst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Consumo de energía.</a:t>
            </a:r>
            <a:endParaRPr lang="es-ES" dirty="0" smtClean="0">
              <a:effectLst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Calidad del aire.</a:t>
            </a:r>
            <a:endParaRPr lang="es-ES" dirty="0" smtClean="0">
              <a:effectLst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Residuos y economía circular.</a:t>
            </a:r>
            <a:endParaRPr lang="es-ES" dirty="0" smtClean="0">
              <a:effectLst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Biodiversidad</a:t>
            </a:r>
            <a:endParaRPr lang="es-ES" dirty="0" smtClean="0">
              <a:effectLst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Gestionar considerando: la salud, el bienestar, la calidad de vida, la mitigación y adaptación al cambio climático, así como el fomento y conservación de la biodiversidad en los espacios verdes.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A35A-1DA8-FE46-AF01-B2677CA9708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13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Ayuntamiento de Zaragoza impulsa un cambio en el modelo de gestión del verde urbano desde una evolución de sus sistemas verdes, tradicionalmente entendidos como parques y jardines, hacia una infraestructura verde plena de biodiversidad.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este sentido, lo que se pretende es una forma más ecológica y funcional de gestionar el patrimonio verde, que promueva la biodiversidad e implicando a la ciudadanía.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pilares fundamentales en los que se sostiene este proceso de Naturalización son:</a:t>
            </a:r>
          </a:p>
          <a:p>
            <a:pPr lv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Naturalizar implementando en el diseño de nuevos espacios urbanos y en la gestión de lo existente “soluciones basadas en la naturaleza”, creando y conectando biomasa y estableciendo una gestión integral alineada con los objetivos de desarrollo Sostenible de la ONU, así como los objetivos fijados por la Unión Europea en relación a: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Ciclo del agua.</a:t>
            </a:r>
            <a:endParaRPr lang="es-ES" dirty="0" smtClean="0">
              <a:effectLst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Cambio climático.</a:t>
            </a:r>
            <a:endParaRPr lang="es-ES" dirty="0" smtClean="0">
              <a:effectLst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Consumo de energía.</a:t>
            </a:r>
            <a:endParaRPr lang="es-ES" dirty="0" smtClean="0">
              <a:effectLst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Calidad del aire.</a:t>
            </a:r>
            <a:endParaRPr lang="es-ES" dirty="0" smtClean="0">
              <a:effectLst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Residuos y economía circular.</a:t>
            </a:r>
            <a:endParaRPr lang="es-ES" dirty="0" smtClean="0">
              <a:effectLst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effectLst/>
              </a:rPr>
              <a:t>Biodiversidad</a:t>
            </a:r>
            <a:endParaRPr lang="es-ES" dirty="0" smtClean="0">
              <a:effectLst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Gestionar considerando: la salud, el bienestar, la calidad de vida, la mitigación y adaptación al cambio climático, así como el fomento y conservación de la biodiversidad en los espacios verdes.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A35A-1DA8-FE46-AF01-B2677CA9708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154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+ El Promedio </a:t>
            </a:r>
            <a:r>
              <a:rPr lang="es-ES" dirty="0" err="1" smtClean="0"/>
              <a:t>Sup</a:t>
            </a:r>
            <a:r>
              <a:rPr lang="es-ES" dirty="0" smtClean="0"/>
              <a:t>.</a:t>
            </a:r>
            <a:r>
              <a:rPr lang="es-ES" baseline="0" dirty="0" smtClean="0"/>
              <a:t> Verde/</a:t>
            </a:r>
            <a:r>
              <a:rPr lang="es-ES" baseline="0" dirty="0" err="1" smtClean="0"/>
              <a:t>habit</a:t>
            </a:r>
            <a:r>
              <a:rPr lang="es-ES" baseline="0" dirty="0" smtClean="0"/>
              <a:t>.</a:t>
            </a:r>
            <a:r>
              <a:rPr lang="es-ES" dirty="0" smtClean="0"/>
              <a:t> en España es 12,46 m2/ habitante</a:t>
            </a:r>
          </a:p>
          <a:p>
            <a:r>
              <a:rPr lang="es-ES" dirty="0" smtClean="0"/>
              <a:t>+ Promedio Nº árboles:</a:t>
            </a:r>
            <a:r>
              <a:rPr lang="es-ES" baseline="0" dirty="0" smtClean="0"/>
              <a:t> 14,4 </a:t>
            </a:r>
            <a:r>
              <a:rPr lang="es-ES" baseline="0" dirty="0" err="1" smtClean="0"/>
              <a:t>árb</a:t>
            </a:r>
            <a:r>
              <a:rPr lang="es-ES" baseline="0" dirty="0" smtClean="0"/>
              <a:t>/ 100 habitantes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A35A-1DA8-FE46-AF01-B2677CA9708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71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"/>
          <p:cNvGrpSpPr/>
          <p:nvPr userDrawn="1"/>
        </p:nvGrpSpPr>
        <p:grpSpPr>
          <a:xfrm rot="10800000">
            <a:off x="2885116" y="-1478212"/>
            <a:ext cx="6480361" cy="5800291"/>
            <a:chOff x="2856622" y="1248719"/>
            <a:chExt cx="6480361" cy="5800291"/>
          </a:xfrm>
        </p:grpSpPr>
        <p:sp>
          <p:nvSpPr>
            <p:cNvPr id="7" name="Скругленный прямоугольник 29"/>
            <p:cNvSpPr/>
            <p:nvPr userDrawn="1"/>
          </p:nvSpPr>
          <p:spPr>
            <a:xfrm>
              <a:off x="8012184" y="1248719"/>
              <a:ext cx="605828" cy="361324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9" name="Полилиния 26"/>
            <p:cNvSpPr/>
            <p:nvPr userDrawn="1"/>
          </p:nvSpPr>
          <p:spPr>
            <a:xfrm>
              <a:off x="2856622" y="1273391"/>
              <a:ext cx="6480361" cy="5775619"/>
            </a:xfrm>
            <a:custGeom>
              <a:avLst/>
              <a:gdLst>
                <a:gd name="connsiteX0" fmla="*/ 511175 w 12820651"/>
                <a:gd name="connsiteY0" fmla="*/ 0 h 11520489"/>
                <a:gd name="connsiteX1" fmla="*/ 12317413 w 12820651"/>
                <a:gd name="connsiteY1" fmla="*/ 0 h 11520489"/>
                <a:gd name="connsiteX2" fmla="*/ 12322175 w 12820651"/>
                <a:gd name="connsiteY2" fmla="*/ 0 h 11520489"/>
                <a:gd name="connsiteX3" fmla="*/ 12322175 w 12820651"/>
                <a:gd name="connsiteY3" fmla="*/ 480 h 11520489"/>
                <a:gd name="connsiteX4" fmla="*/ 12418833 w 12820651"/>
                <a:gd name="connsiteY4" fmla="*/ 10224 h 11520489"/>
                <a:gd name="connsiteX5" fmla="*/ 12820651 w 12820651"/>
                <a:gd name="connsiteY5" fmla="*/ 503238 h 11520489"/>
                <a:gd name="connsiteX6" fmla="*/ 12818549 w 12820651"/>
                <a:gd name="connsiteY6" fmla="*/ 527051 h 11520489"/>
                <a:gd name="connsiteX7" fmla="*/ 12820651 w 12820651"/>
                <a:gd name="connsiteY7" fmla="*/ 527051 h 11520489"/>
                <a:gd name="connsiteX8" fmla="*/ 12820651 w 12820651"/>
                <a:gd name="connsiteY8" fmla="*/ 11520489 h 11520489"/>
                <a:gd name="connsiteX9" fmla="*/ 0 w 12820651"/>
                <a:gd name="connsiteY9" fmla="*/ 11520489 h 11520489"/>
                <a:gd name="connsiteX10" fmla="*/ 0 w 12820651"/>
                <a:gd name="connsiteY10" fmla="*/ 527051 h 11520489"/>
                <a:gd name="connsiteX11" fmla="*/ 2401 w 12820651"/>
                <a:gd name="connsiteY11" fmla="*/ 527051 h 11520489"/>
                <a:gd name="connsiteX12" fmla="*/ 0 w 12820651"/>
                <a:gd name="connsiteY12" fmla="*/ 503239 h 11520489"/>
                <a:gd name="connsiteX13" fmla="*/ 503238 w 12820651"/>
                <a:gd name="connsiteY13" fmla="*/ 1 h 11520489"/>
                <a:gd name="connsiteX14" fmla="*/ 511175 w 12820651"/>
                <a:gd name="connsiteY14" fmla="*/ 801 h 1152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820651" h="11520489">
                  <a:moveTo>
                    <a:pt x="511175" y="0"/>
                  </a:moveTo>
                  <a:lnTo>
                    <a:pt x="12317413" y="0"/>
                  </a:lnTo>
                  <a:lnTo>
                    <a:pt x="12322175" y="0"/>
                  </a:lnTo>
                  <a:lnTo>
                    <a:pt x="12322175" y="480"/>
                  </a:lnTo>
                  <a:lnTo>
                    <a:pt x="12418833" y="10224"/>
                  </a:lnTo>
                  <a:cubicBezTo>
                    <a:pt x="12648149" y="57149"/>
                    <a:pt x="12820651" y="260049"/>
                    <a:pt x="12820651" y="503238"/>
                  </a:cubicBezTo>
                  <a:lnTo>
                    <a:pt x="12818549" y="527051"/>
                  </a:lnTo>
                  <a:lnTo>
                    <a:pt x="12820651" y="527051"/>
                  </a:lnTo>
                  <a:lnTo>
                    <a:pt x="12820651" y="11520489"/>
                  </a:lnTo>
                  <a:lnTo>
                    <a:pt x="0" y="11520489"/>
                  </a:lnTo>
                  <a:lnTo>
                    <a:pt x="0" y="527051"/>
                  </a:lnTo>
                  <a:lnTo>
                    <a:pt x="2401" y="527051"/>
                  </a:lnTo>
                  <a:lnTo>
                    <a:pt x="0" y="503239"/>
                  </a:lnTo>
                  <a:cubicBezTo>
                    <a:pt x="0" y="225308"/>
                    <a:pt x="225308" y="1"/>
                    <a:pt x="503238" y="1"/>
                  </a:cubicBezTo>
                  <a:lnTo>
                    <a:pt x="511175" y="801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10" name="Овал 48"/>
            <p:cNvSpPr/>
            <p:nvPr userDrawn="1"/>
          </p:nvSpPr>
          <p:spPr>
            <a:xfrm flipH="1">
              <a:off x="5870285" y="1407581"/>
              <a:ext cx="453034" cy="442226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</p:grp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561705" y="-3590372"/>
            <a:ext cx="5040814" cy="718074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75000"/>
              </a:schemeClr>
            </a:solidFill>
          </a:ln>
          <a:effectLst/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3429000"/>
            <a:ext cx="3048000" cy="237671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048001" y="3429000"/>
            <a:ext cx="3048000" cy="237671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3429000"/>
            <a:ext cx="3048000" cy="237671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3429000"/>
            <a:ext cx="3048000" cy="237671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4651828"/>
            <a:ext cx="12191999" cy="220617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692746" y="1561625"/>
            <a:ext cx="4403256" cy="2114702"/>
          </a:xfrm>
        </p:spPr>
        <p:txBody>
          <a:bodyPr lIns="0" rIns="0" anchor="t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6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692746" y="2185740"/>
            <a:ext cx="4403256" cy="2114702"/>
          </a:xfrm>
        </p:spPr>
        <p:txBody>
          <a:bodyPr lIns="0" rIns="0" anchor="t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288971" y="957942"/>
            <a:ext cx="7102929" cy="481874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692745" y="1561625"/>
            <a:ext cx="5640209" cy="2114702"/>
          </a:xfrm>
        </p:spPr>
        <p:txBody>
          <a:bodyPr lIns="0" rIns="0" anchor="t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605167"/>
            <a:ext cx="6096000" cy="525283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96000" y="1518082"/>
            <a:ext cx="5295900" cy="2114702"/>
          </a:xfrm>
        </p:spPr>
        <p:txBody>
          <a:bodyPr lIns="0" rIns="0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4448629"/>
            <a:ext cx="12192000" cy="240937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2344056" y="1719944"/>
            <a:ext cx="4630057" cy="5138056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275942" y="1143000"/>
            <a:ext cx="6916057" cy="5138056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714500" y="3429000"/>
            <a:ext cx="3655785" cy="3429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692745" y="1561625"/>
            <a:ext cx="5640209" cy="2114702"/>
          </a:xfrm>
        </p:spPr>
        <p:txBody>
          <a:bodyPr lIns="0" rIns="0" anchor="t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013200" y="1346200"/>
            <a:ext cx="4165600" cy="4165600"/>
          </a:xfrm>
          <a:prstGeom prst="pie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714501" y="1473200"/>
            <a:ext cx="4381500" cy="53848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5203371" y="486228"/>
            <a:ext cx="6188529" cy="3280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401092" y="1152353"/>
            <a:ext cx="1336010" cy="1822418"/>
          </a:xfrm>
          <a:custGeom>
            <a:avLst/>
            <a:gdLst/>
            <a:ahLst/>
            <a:cxnLst/>
            <a:rect l="l" t="t" r="r" b="b"/>
            <a:pathLst>
              <a:path w="1336010" h="1822418">
                <a:moveTo>
                  <a:pt x="622058" y="0"/>
                </a:moveTo>
                <a:cubicBezTo>
                  <a:pt x="1053683" y="0"/>
                  <a:pt x="1270758" y="121158"/>
                  <a:pt x="1270758" y="121158"/>
                </a:cubicBezTo>
                <a:lnTo>
                  <a:pt x="1270758" y="545211"/>
                </a:lnTo>
                <a:lnTo>
                  <a:pt x="1227848" y="545211"/>
                </a:lnTo>
                <a:cubicBezTo>
                  <a:pt x="1179889" y="411432"/>
                  <a:pt x="1025918" y="42910"/>
                  <a:pt x="622058" y="42910"/>
                </a:cubicBezTo>
                <a:cubicBezTo>
                  <a:pt x="349452" y="42910"/>
                  <a:pt x="251011" y="376095"/>
                  <a:pt x="579147" y="590645"/>
                </a:cubicBezTo>
                <a:lnTo>
                  <a:pt x="967863" y="848106"/>
                </a:lnTo>
                <a:cubicBezTo>
                  <a:pt x="1301047" y="1067705"/>
                  <a:pt x="1439874" y="1340311"/>
                  <a:pt x="1250565" y="1615440"/>
                </a:cubicBezTo>
                <a:cubicBezTo>
                  <a:pt x="1250565" y="1615440"/>
                  <a:pt x="1131931" y="1822418"/>
                  <a:pt x="725547" y="1822418"/>
                </a:cubicBezTo>
                <a:cubicBezTo>
                  <a:pt x="235866" y="1822418"/>
                  <a:pt x="33937" y="1665923"/>
                  <a:pt x="33937" y="1665923"/>
                </a:cubicBezTo>
                <a:lnTo>
                  <a:pt x="33937" y="1181291"/>
                </a:lnTo>
                <a:lnTo>
                  <a:pt x="76847" y="1181291"/>
                </a:lnTo>
                <a:cubicBezTo>
                  <a:pt x="132377" y="1335262"/>
                  <a:pt x="276253" y="1779508"/>
                  <a:pt x="725547" y="1779508"/>
                </a:cubicBezTo>
                <a:cubicBezTo>
                  <a:pt x="995628" y="1779508"/>
                  <a:pt x="1078924" y="1413510"/>
                  <a:pt x="770981" y="1188863"/>
                </a:cubicBezTo>
                <a:lnTo>
                  <a:pt x="382266" y="944023"/>
                </a:lnTo>
                <a:cubicBezTo>
                  <a:pt x="23840" y="719376"/>
                  <a:pt x="-109939" y="466963"/>
                  <a:pt x="99564" y="191834"/>
                </a:cubicBezTo>
                <a:cubicBezTo>
                  <a:pt x="99564" y="191834"/>
                  <a:pt x="223246" y="0"/>
                  <a:pt x="622058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718463" y="1153299"/>
            <a:ext cx="2758868" cy="1776984"/>
          </a:xfrm>
          <a:custGeom>
            <a:avLst/>
            <a:gdLst/>
            <a:ahLst/>
            <a:cxnLst/>
            <a:rect l="l" t="t" r="r" b="b"/>
            <a:pathLst>
              <a:path w="2758868" h="1776984">
                <a:moveTo>
                  <a:pt x="0" y="0"/>
                </a:moveTo>
                <a:lnTo>
                  <a:pt x="805195" y="0"/>
                </a:lnTo>
                <a:lnTo>
                  <a:pt x="805195" y="42910"/>
                </a:lnTo>
                <a:cubicBezTo>
                  <a:pt x="583072" y="42910"/>
                  <a:pt x="691610" y="335709"/>
                  <a:pt x="691610" y="335709"/>
                </a:cubicBezTo>
                <a:lnTo>
                  <a:pt x="1055084" y="1257015"/>
                </a:lnTo>
                <a:lnTo>
                  <a:pt x="1289827" y="623459"/>
                </a:lnTo>
                <a:lnTo>
                  <a:pt x="1145952" y="247364"/>
                </a:lnTo>
                <a:cubicBezTo>
                  <a:pt x="1067704" y="42910"/>
                  <a:pt x="979360" y="42910"/>
                  <a:pt x="913733" y="42910"/>
                </a:cubicBezTo>
                <a:lnTo>
                  <a:pt x="913733" y="0"/>
                </a:lnTo>
                <a:lnTo>
                  <a:pt x="1718929" y="0"/>
                </a:lnTo>
                <a:lnTo>
                  <a:pt x="1718929" y="42910"/>
                </a:lnTo>
                <a:cubicBezTo>
                  <a:pt x="1491757" y="42910"/>
                  <a:pt x="1605343" y="335709"/>
                  <a:pt x="1605343" y="335709"/>
                </a:cubicBezTo>
                <a:lnTo>
                  <a:pt x="1963769" y="1267111"/>
                </a:lnTo>
                <a:lnTo>
                  <a:pt x="2203560" y="633555"/>
                </a:lnTo>
                <a:cubicBezTo>
                  <a:pt x="2203560" y="633555"/>
                  <a:pt x="2443352" y="42910"/>
                  <a:pt x="2014251" y="42910"/>
                </a:cubicBezTo>
                <a:lnTo>
                  <a:pt x="2014251" y="0"/>
                </a:lnTo>
                <a:lnTo>
                  <a:pt x="2758868" y="0"/>
                </a:lnTo>
                <a:lnTo>
                  <a:pt x="2758868" y="42910"/>
                </a:lnTo>
                <a:cubicBezTo>
                  <a:pt x="2642758" y="42910"/>
                  <a:pt x="2476166" y="103489"/>
                  <a:pt x="2243946" y="646176"/>
                </a:cubicBezTo>
                <a:lnTo>
                  <a:pt x="1807273" y="1776984"/>
                </a:lnTo>
                <a:lnTo>
                  <a:pt x="1764363" y="1776984"/>
                </a:lnTo>
                <a:lnTo>
                  <a:pt x="1312544" y="686562"/>
                </a:lnTo>
                <a:lnTo>
                  <a:pt x="908684" y="1776984"/>
                </a:lnTo>
                <a:lnTo>
                  <a:pt x="865774" y="1776984"/>
                </a:lnTo>
                <a:lnTo>
                  <a:pt x="232219" y="247364"/>
                </a:lnTo>
                <a:cubicBezTo>
                  <a:pt x="151447" y="42910"/>
                  <a:pt x="65627" y="42910"/>
                  <a:pt x="0" y="4291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218446" y="1152353"/>
            <a:ext cx="1741646" cy="1822418"/>
          </a:xfrm>
          <a:custGeom>
            <a:avLst/>
            <a:gdLst/>
            <a:ahLst/>
            <a:cxnLst/>
            <a:rect l="l" t="t" r="r" b="b"/>
            <a:pathLst>
              <a:path w="1741646" h="1822418">
                <a:moveTo>
                  <a:pt x="870823" y="42910"/>
                </a:moveTo>
                <a:cubicBezTo>
                  <a:pt x="570453" y="42910"/>
                  <a:pt x="431626" y="232219"/>
                  <a:pt x="431626" y="923830"/>
                </a:cubicBezTo>
                <a:cubicBezTo>
                  <a:pt x="431626" y="1617964"/>
                  <a:pt x="570453" y="1779508"/>
                  <a:pt x="870823" y="1779508"/>
                </a:cubicBezTo>
                <a:cubicBezTo>
                  <a:pt x="1168670" y="1779508"/>
                  <a:pt x="1304973" y="1617964"/>
                  <a:pt x="1304973" y="923830"/>
                </a:cubicBezTo>
                <a:cubicBezTo>
                  <a:pt x="1304973" y="232219"/>
                  <a:pt x="1168670" y="42910"/>
                  <a:pt x="870823" y="42910"/>
                </a:cubicBezTo>
                <a:close/>
                <a:moveTo>
                  <a:pt x="870823" y="0"/>
                </a:moveTo>
                <a:cubicBezTo>
                  <a:pt x="1426131" y="0"/>
                  <a:pt x="1741646" y="424053"/>
                  <a:pt x="1741646" y="923830"/>
                </a:cubicBezTo>
                <a:cubicBezTo>
                  <a:pt x="1741646" y="1426131"/>
                  <a:pt x="1426131" y="1822418"/>
                  <a:pt x="870823" y="1822418"/>
                </a:cubicBezTo>
                <a:cubicBezTo>
                  <a:pt x="315516" y="1822418"/>
                  <a:pt x="0" y="1426131"/>
                  <a:pt x="0" y="923830"/>
                </a:cubicBezTo>
                <a:cubicBezTo>
                  <a:pt x="0" y="424053"/>
                  <a:pt x="315516" y="0"/>
                  <a:pt x="870823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262928" y="1153299"/>
            <a:ext cx="1660874" cy="1776984"/>
          </a:xfrm>
          <a:custGeom>
            <a:avLst/>
            <a:gdLst/>
            <a:ahLst/>
            <a:cxnLst/>
            <a:rect l="l" t="t" r="r" b="b"/>
            <a:pathLst>
              <a:path w="1660874" h="1776984">
                <a:moveTo>
                  <a:pt x="0" y="0"/>
                </a:moveTo>
                <a:lnTo>
                  <a:pt x="1660874" y="0"/>
                </a:lnTo>
                <a:lnTo>
                  <a:pt x="1660874" y="507349"/>
                </a:lnTo>
                <a:lnTo>
                  <a:pt x="1617964" y="507349"/>
                </a:lnTo>
                <a:cubicBezTo>
                  <a:pt x="1597771" y="55531"/>
                  <a:pt x="1060133" y="42910"/>
                  <a:pt x="1060133" y="42910"/>
                </a:cubicBezTo>
                <a:lnTo>
                  <a:pt x="1012174" y="42910"/>
                </a:lnTo>
                <a:lnTo>
                  <a:pt x="1012174" y="1471565"/>
                </a:lnTo>
                <a:cubicBezTo>
                  <a:pt x="1012174" y="1643206"/>
                  <a:pt x="1120712" y="1734074"/>
                  <a:pt x="1226725" y="1734074"/>
                </a:cubicBezTo>
                <a:lnTo>
                  <a:pt x="1226725" y="1776984"/>
                </a:lnTo>
                <a:lnTo>
                  <a:pt x="431625" y="1776984"/>
                </a:lnTo>
                <a:lnTo>
                  <a:pt x="431625" y="1734074"/>
                </a:lnTo>
                <a:cubicBezTo>
                  <a:pt x="537639" y="1734074"/>
                  <a:pt x="646176" y="1643206"/>
                  <a:pt x="646176" y="1471565"/>
                </a:cubicBezTo>
                <a:lnTo>
                  <a:pt x="646176" y="42910"/>
                </a:lnTo>
                <a:lnTo>
                  <a:pt x="598218" y="42910"/>
                </a:lnTo>
                <a:cubicBezTo>
                  <a:pt x="598218" y="42910"/>
                  <a:pt x="63103" y="55531"/>
                  <a:pt x="42910" y="507349"/>
                </a:cubicBezTo>
                <a:lnTo>
                  <a:pt x="0" y="507349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913086" y="0"/>
            <a:ext cx="7278914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5372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692745" y="2040596"/>
            <a:ext cx="4403255" cy="2114702"/>
          </a:xfrm>
        </p:spPr>
        <p:txBody>
          <a:bodyPr lIns="0" rIns="0" anchor="t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714500" y="0"/>
            <a:ext cx="6355444" cy="296091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7257"/>
            <a:ext cx="8490857" cy="507274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42999"/>
            <a:ext cx="4274457" cy="45756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8694057" y="0"/>
            <a:ext cx="2697843" cy="305163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694057" y="3806370"/>
            <a:ext cx="2697843" cy="305163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257300" y="1143000"/>
            <a:ext cx="2966357" cy="37846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612822" y="1143000"/>
            <a:ext cx="2966357" cy="37846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968343" y="1143000"/>
            <a:ext cx="2966357" cy="37846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257300" y="2064657"/>
            <a:ext cx="2966357" cy="37846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612822" y="2064657"/>
            <a:ext cx="2966357" cy="37846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968343" y="2064657"/>
            <a:ext cx="2966357" cy="37846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2832100" y="4622800"/>
            <a:ext cx="3604986" cy="22352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437086" y="4622800"/>
            <a:ext cx="3604986" cy="22352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79471" y="0"/>
            <a:ext cx="3242129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242129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8949871" y="0"/>
            <a:ext cx="3242129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714500" y="571500"/>
            <a:ext cx="4381500" cy="5715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571500"/>
            <a:ext cx="4381500" cy="5715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490686" y="571500"/>
            <a:ext cx="5210628" cy="5715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-2249714" y="578757"/>
            <a:ext cx="5210628" cy="5715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231086" y="571500"/>
            <a:ext cx="5210628" cy="5715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714500" y="0"/>
            <a:ext cx="5107214" cy="39624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486400" y="2873829"/>
            <a:ext cx="5905500" cy="398417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338615" y="0"/>
            <a:ext cx="4599214" cy="4862286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981201"/>
            <a:ext cx="5295900" cy="48768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578757"/>
            <a:ext cx="10399486" cy="5715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73023" y="2050142"/>
            <a:ext cx="2276927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133194" y="2050142"/>
            <a:ext cx="2276927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593365" y="2050142"/>
            <a:ext cx="2276927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1053536" y="2050142"/>
            <a:ext cx="2276927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714829"/>
            <a:ext cx="2303375" cy="4176485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2303375" y="1143000"/>
            <a:ext cx="2303375" cy="4176485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606750" y="1571171"/>
            <a:ext cx="2303375" cy="4176485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191987" y="0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191987" y="2888344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191987" y="5762173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013530" y="-1502230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013530" y="1386114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3013530" y="4259943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35073" y="-529772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835073" y="2358572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835073" y="5232401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0704288" y="272142"/>
            <a:ext cx="1487712" cy="202474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704288" y="2405742"/>
            <a:ext cx="1487712" cy="202474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0704288" y="4550227"/>
            <a:ext cx="1487712" cy="202474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9100459" y="1462314"/>
            <a:ext cx="1487712" cy="202474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00459" y="3595914"/>
            <a:ext cx="1487712" cy="202474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496630" y="2525484"/>
            <a:ext cx="1487712" cy="202474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91245" y="7257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91245" y="2888344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91245" y="5762173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2512788" y="-1494973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512788" y="1386114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2512788" y="4259943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334331" y="-529772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334331" y="2358572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334331" y="5232401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148617" y="7257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6148617" y="2888344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6148617" y="5762173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7970160" y="-1494973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7970160" y="1386114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7970160" y="4259943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9791703" y="-529772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9791703" y="2358572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9791703" y="5232401"/>
            <a:ext cx="1703613" cy="277222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96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3429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429000"/>
            <a:ext cx="6096000" cy="3429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7990114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08057" y="1850572"/>
            <a:ext cx="5783943" cy="5007428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714501" y="1342572"/>
            <a:ext cx="2182586" cy="2182586"/>
          </a:xfrm>
          <a:prstGeom prst="ellipse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5004707" y="1342572"/>
            <a:ext cx="2182586" cy="2182586"/>
          </a:xfrm>
          <a:prstGeom prst="ellipse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94913" y="1342572"/>
            <a:ext cx="2182586" cy="2182586"/>
          </a:xfrm>
          <a:prstGeom prst="ellipse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6096000" y="0"/>
            <a:ext cx="6095858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Группа 38"/>
          <p:cNvGrpSpPr/>
          <p:nvPr userDrawn="1"/>
        </p:nvGrpSpPr>
        <p:grpSpPr>
          <a:xfrm>
            <a:off x="4807849" y="1131543"/>
            <a:ext cx="2530932" cy="5052118"/>
            <a:chOff x="3421706" y="1143000"/>
            <a:chExt cx="2530932" cy="5052117"/>
          </a:xfrm>
        </p:grpSpPr>
        <p:sp>
          <p:nvSpPr>
            <p:cNvPr id="5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6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7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8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9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10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gradFill flip="none" rotWithShape="1">
                <a:gsLst>
                  <a:gs pos="32000">
                    <a:schemeClr val="tx1">
                      <a:lumMod val="65000"/>
                      <a:lumOff val="35000"/>
                    </a:schemeClr>
                  </a:gs>
                  <a:gs pos="71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11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12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13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</p:grpSp>
      <p:sp>
        <p:nvSpPr>
          <p:cNvPr id="1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994174" y="1770962"/>
            <a:ext cx="2167128" cy="3831336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615148" y="-689818"/>
            <a:ext cx="1163307" cy="20546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921433" y="-689818"/>
            <a:ext cx="1163307" cy="20546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921433" y="1489104"/>
            <a:ext cx="1163307" cy="20546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7622405" y="1489104"/>
            <a:ext cx="1163307" cy="20546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8921433" y="3668026"/>
            <a:ext cx="1163307" cy="20546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7622405" y="3668026"/>
            <a:ext cx="1163307" cy="20546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8921433" y="5830654"/>
            <a:ext cx="1163307" cy="20546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7622405" y="5830654"/>
            <a:ext cx="1163307" cy="20546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10228593" y="-689818"/>
            <a:ext cx="1163307" cy="20546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10228593" y="1489104"/>
            <a:ext cx="1163307" cy="20546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10228593" y="3668026"/>
            <a:ext cx="1163307" cy="20546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10228593" y="5830654"/>
            <a:ext cx="1163307" cy="20546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/>
          <p:cNvSpPr>
            <a:spLocks noGrp="1"/>
          </p:cNvSpPr>
          <p:nvPr>
            <p:ph type="pic" sz="quarter" idx="10"/>
          </p:nvPr>
        </p:nvSpPr>
        <p:spPr>
          <a:xfrm>
            <a:off x="728255" y="734334"/>
            <a:ext cx="10735492" cy="5389335"/>
          </a:xfrm>
          <a:custGeom>
            <a:avLst/>
            <a:gdLst>
              <a:gd name="connsiteX0" fmla="*/ 0 w 21470983"/>
              <a:gd name="connsiteY0" fmla="*/ 0 h 10778668"/>
              <a:gd name="connsiteX1" fmla="*/ 21470983 w 21470983"/>
              <a:gd name="connsiteY1" fmla="*/ 0 h 10778668"/>
              <a:gd name="connsiteX2" fmla="*/ 21470983 w 21470983"/>
              <a:gd name="connsiteY2" fmla="*/ 10778668 h 10778668"/>
              <a:gd name="connsiteX3" fmla="*/ 0 w 21470983"/>
              <a:gd name="connsiteY3" fmla="*/ 10778668 h 1077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70983" h="10778668">
                <a:moveTo>
                  <a:pt x="0" y="0"/>
                </a:moveTo>
                <a:lnTo>
                  <a:pt x="21470983" y="0"/>
                </a:lnTo>
                <a:lnTo>
                  <a:pt x="21470983" y="10778668"/>
                </a:lnTo>
                <a:lnTo>
                  <a:pt x="0" y="1077866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latin typeface="Montserrat" panose="00000500000000000000" pitchFamily="50" charset="0"/>
              </a:defRPr>
            </a:lvl1pPr>
          </a:lstStyle>
          <a:p>
            <a:pPr lvl="0"/>
            <a:r>
              <a:rPr lang="es-ES" noProof="0" dirty="0"/>
              <a:t>Haga clic en el icono para agregar una imagen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85816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/>
          </p:cNvPr>
          <p:cNvSpPr>
            <a:spLocks noGrp="1"/>
          </p:cNvSpPr>
          <p:nvPr>
            <p:ph type="pic" sz="quarter" idx="19"/>
          </p:nvPr>
        </p:nvSpPr>
        <p:spPr>
          <a:xfrm>
            <a:off x="3526973" y="0"/>
            <a:ext cx="8665028" cy="5185955"/>
          </a:xfrm>
          <a:custGeom>
            <a:avLst/>
            <a:gdLst>
              <a:gd name="connsiteX0" fmla="*/ 0 w 17330056"/>
              <a:gd name="connsiteY0" fmla="*/ 0 h 10371909"/>
              <a:gd name="connsiteX1" fmla="*/ 17330056 w 17330056"/>
              <a:gd name="connsiteY1" fmla="*/ 0 h 10371909"/>
              <a:gd name="connsiteX2" fmla="*/ 17330056 w 17330056"/>
              <a:gd name="connsiteY2" fmla="*/ 10371909 h 10371909"/>
              <a:gd name="connsiteX3" fmla="*/ 0 w 17330056"/>
              <a:gd name="connsiteY3" fmla="*/ 10371909 h 1037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30056" h="10371909">
                <a:moveTo>
                  <a:pt x="0" y="0"/>
                </a:moveTo>
                <a:lnTo>
                  <a:pt x="17330056" y="0"/>
                </a:lnTo>
                <a:lnTo>
                  <a:pt x="17330056" y="10371909"/>
                </a:lnTo>
                <a:lnTo>
                  <a:pt x="0" y="1037190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latin typeface="Montserrat" panose="00000500000000000000" pitchFamily="50" charset="0"/>
              </a:defRPr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8"/>
          <p:cNvGrpSpPr/>
          <p:nvPr userDrawn="1"/>
        </p:nvGrpSpPr>
        <p:grpSpPr>
          <a:xfrm>
            <a:off x="1585770" y="2416058"/>
            <a:ext cx="2530932" cy="5052118"/>
            <a:chOff x="3421706" y="1143000"/>
            <a:chExt cx="2530932" cy="5052117"/>
          </a:xfrm>
        </p:grpSpPr>
        <p:sp>
          <p:nvSpPr>
            <p:cNvPr id="7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8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9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10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11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12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gradFill flip="none" rotWithShape="1">
                <a:gsLst>
                  <a:gs pos="32000">
                    <a:schemeClr val="tx1">
                      <a:lumMod val="65000"/>
                      <a:lumOff val="35000"/>
                    </a:schemeClr>
                  </a:gs>
                  <a:gs pos="71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13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14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15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</p:grpSp>
      <p:sp>
        <p:nvSpPr>
          <p:cNvPr id="1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772095" y="3055477"/>
            <a:ext cx="2167128" cy="3831336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grpSp>
        <p:nvGrpSpPr>
          <p:cNvPr id="17" name="Группа 38"/>
          <p:cNvGrpSpPr/>
          <p:nvPr userDrawn="1"/>
        </p:nvGrpSpPr>
        <p:grpSpPr>
          <a:xfrm>
            <a:off x="4802609" y="2416058"/>
            <a:ext cx="2530932" cy="5052118"/>
            <a:chOff x="3421706" y="1143000"/>
            <a:chExt cx="2530932" cy="5052117"/>
          </a:xfrm>
        </p:grpSpPr>
        <p:sp>
          <p:nvSpPr>
            <p:cNvPr id="18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19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20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21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22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23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gradFill flip="none" rotWithShape="1">
                <a:gsLst>
                  <a:gs pos="32000">
                    <a:schemeClr val="tx1">
                      <a:lumMod val="65000"/>
                      <a:lumOff val="35000"/>
                    </a:schemeClr>
                  </a:gs>
                  <a:gs pos="71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24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25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26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</p:grpSp>
      <p:sp>
        <p:nvSpPr>
          <p:cNvPr id="2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988934" y="3055477"/>
            <a:ext cx="2167128" cy="3831336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grpSp>
        <p:nvGrpSpPr>
          <p:cNvPr id="28" name="Группа 38"/>
          <p:cNvGrpSpPr/>
          <p:nvPr userDrawn="1"/>
        </p:nvGrpSpPr>
        <p:grpSpPr>
          <a:xfrm>
            <a:off x="8054902" y="2416058"/>
            <a:ext cx="2530932" cy="5052118"/>
            <a:chOff x="3421706" y="1143000"/>
            <a:chExt cx="2530932" cy="5052117"/>
          </a:xfrm>
        </p:grpSpPr>
        <p:sp>
          <p:nvSpPr>
            <p:cNvPr id="29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30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31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32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33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34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gradFill flip="none" rotWithShape="1">
                <a:gsLst>
                  <a:gs pos="32000">
                    <a:schemeClr val="tx1">
                      <a:lumMod val="65000"/>
                      <a:lumOff val="35000"/>
                    </a:schemeClr>
                  </a:gs>
                  <a:gs pos="71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35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36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37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</p:grpSp>
      <p:sp>
        <p:nvSpPr>
          <p:cNvPr id="3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41227" y="3055477"/>
            <a:ext cx="2167128" cy="3831336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38"/>
          <p:cNvGrpSpPr/>
          <p:nvPr userDrawn="1"/>
        </p:nvGrpSpPr>
        <p:grpSpPr>
          <a:xfrm rot="18900000">
            <a:off x="9339416" y="2401544"/>
            <a:ext cx="2530932" cy="5052118"/>
            <a:chOff x="3421706" y="1143000"/>
            <a:chExt cx="2530932" cy="5052117"/>
          </a:xfrm>
        </p:grpSpPr>
        <p:sp>
          <p:nvSpPr>
            <p:cNvPr id="29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30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31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32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33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34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gradFill flip="none" rotWithShape="1">
                <a:gsLst>
                  <a:gs pos="32000">
                    <a:schemeClr val="tx1">
                      <a:lumMod val="65000"/>
                      <a:lumOff val="35000"/>
                    </a:schemeClr>
                  </a:gs>
                  <a:gs pos="71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35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36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37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</p:grpSp>
      <p:sp>
        <p:nvSpPr>
          <p:cNvPr id="3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 rot="18900000">
            <a:off x="9525741" y="3040963"/>
            <a:ext cx="2167128" cy="3831336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grpSp>
        <p:nvGrpSpPr>
          <p:cNvPr id="39" name="Группа 38"/>
          <p:cNvGrpSpPr/>
          <p:nvPr userDrawn="1"/>
        </p:nvGrpSpPr>
        <p:grpSpPr>
          <a:xfrm rot="18900000">
            <a:off x="5642756" y="2707818"/>
            <a:ext cx="2530932" cy="5052118"/>
            <a:chOff x="3421706" y="1143000"/>
            <a:chExt cx="2530932" cy="5052117"/>
          </a:xfrm>
        </p:grpSpPr>
        <p:sp>
          <p:nvSpPr>
            <p:cNvPr id="40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41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42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43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44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45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gradFill flip="none" rotWithShape="1">
                <a:gsLst>
                  <a:gs pos="32000">
                    <a:schemeClr val="tx1">
                      <a:lumMod val="65000"/>
                      <a:lumOff val="35000"/>
                    </a:schemeClr>
                  </a:gs>
                  <a:gs pos="71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46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47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48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</p:grpSp>
      <p:sp>
        <p:nvSpPr>
          <p:cNvPr id="4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 rot="18900000">
            <a:off x="5829081" y="3347237"/>
            <a:ext cx="2167128" cy="3831336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grpSp>
        <p:nvGrpSpPr>
          <p:cNvPr id="50" name="Группа 38"/>
          <p:cNvGrpSpPr/>
          <p:nvPr userDrawn="1"/>
        </p:nvGrpSpPr>
        <p:grpSpPr>
          <a:xfrm rot="18900000">
            <a:off x="5514100" y="-1345558"/>
            <a:ext cx="2530932" cy="5052118"/>
            <a:chOff x="3421706" y="1143000"/>
            <a:chExt cx="2530932" cy="5052117"/>
          </a:xfrm>
        </p:grpSpPr>
        <p:sp>
          <p:nvSpPr>
            <p:cNvPr id="51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52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53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54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55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56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gradFill flip="none" rotWithShape="1">
                <a:gsLst>
                  <a:gs pos="32000">
                    <a:schemeClr val="tx1">
                      <a:lumMod val="65000"/>
                      <a:lumOff val="35000"/>
                    </a:schemeClr>
                  </a:gs>
                  <a:gs pos="71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57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58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59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</p:grpSp>
      <p:sp>
        <p:nvSpPr>
          <p:cNvPr id="6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5700425" y="-706139"/>
            <a:ext cx="2167128" cy="3831336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hone6_mockup_front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876" y="997003"/>
            <a:ext cx="3196773" cy="500034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034973" y="1774371"/>
            <a:ext cx="1937656" cy="3428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799773" y="1774371"/>
            <a:ext cx="1937656" cy="3428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  <a:effectLst>
            <a:outerShdw blurRad="38100" sx="101000" sy="101000" algn="ctr" rotWithShape="0">
              <a:prstClr val="black">
                <a:alpha val="7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-435427" y="1774371"/>
            <a:ext cx="1937656" cy="3428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  <a:effectLst>
            <a:outerShdw blurRad="38100" sx="101000" sy="101000" algn="ctr" rotWithShape="0">
              <a:prstClr val="black">
                <a:alpha val="7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"/>
          <p:cNvGrpSpPr/>
          <p:nvPr userDrawn="1"/>
        </p:nvGrpSpPr>
        <p:grpSpPr>
          <a:xfrm>
            <a:off x="2856630" y="2482435"/>
            <a:ext cx="6508847" cy="5800291"/>
            <a:chOff x="2856622" y="1248719"/>
            <a:chExt cx="6508847" cy="5800291"/>
          </a:xfrm>
        </p:grpSpPr>
        <p:sp>
          <p:nvSpPr>
            <p:cNvPr id="7" name="Скругленный прямоугольник 29"/>
            <p:cNvSpPr/>
            <p:nvPr userDrawn="1"/>
          </p:nvSpPr>
          <p:spPr>
            <a:xfrm>
              <a:off x="8012184" y="1248719"/>
              <a:ext cx="605828" cy="361324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8" name="Скругленный прямоугольник 30"/>
            <p:cNvSpPr/>
            <p:nvPr userDrawn="1"/>
          </p:nvSpPr>
          <p:spPr>
            <a:xfrm>
              <a:off x="8759641" y="1828800"/>
              <a:ext cx="605828" cy="914400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9" name="Полилиния 26"/>
            <p:cNvSpPr/>
            <p:nvPr userDrawn="1"/>
          </p:nvSpPr>
          <p:spPr>
            <a:xfrm>
              <a:off x="2856622" y="1273391"/>
              <a:ext cx="6480361" cy="5775619"/>
            </a:xfrm>
            <a:custGeom>
              <a:avLst/>
              <a:gdLst>
                <a:gd name="connsiteX0" fmla="*/ 511175 w 12820651"/>
                <a:gd name="connsiteY0" fmla="*/ 0 h 11520489"/>
                <a:gd name="connsiteX1" fmla="*/ 12317413 w 12820651"/>
                <a:gd name="connsiteY1" fmla="*/ 0 h 11520489"/>
                <a:gd name="connsiteX2" fmla="*/ 12322175 w 12820651"/>
                <a:gd name="connsiteY2" fmla="*/ 0 h 11520489"/>
                <a:gd name="connsiteX3" fmla="*/ 12322175 w 12820651"/>
                <a:gd name="connsiteY3" fmla="*/ 480 h 11520489"/>
                <a:gd name="connsiteX4" fmla="*/ 12418833 w 12820651"/>
                <a:gd name="connsiteY4" fmla="*/ 10224 h 11520489"/>
                <a:gd name="connsiteX5" fmla="*/ 12820651 w 12820651"/>
                <a:gd name="connsiteY5" fmla="*/ 503238 h 11520489"/>
                <a:gd name="connsiteX6" fmla="*/ 12818549 w 12820651"/>
                <a:gd name="connsiteY6" fmla="*/ 527051 h 11520489"/>
                <a:gd name="connsiteX7" fmla="*/ 12820651 w 12820651"/>
                <a:gd name="connsiteY7" fmla="*/ 527051 h 11520489"/>
                <a:gd name="connsiteX8" fmla="*/ 12820651 w 12820651"/>
                <a:gd name="connsiteY8" fmla="*/ 11520489 h 11520489"/>
                <a:gd name="connsiteX9" fmla="*/ 0 w 12820651"/>
                <a:gd name="connsiteY9" fmla="*/ 11520489 h 11520489"/>
                <a:gd name="connsiteX10" fmla="*/ 0 w 12820651"/>
                <a:gd name="connsiteY10" fmla="*/ 527051 h 11520489"/>
                <a:gd name="connsiteX11" fmla="*/ 2401 w 12820651"/>
                <a:gd name="connsiteY11" fmla="*/ 527051 h 11520489"/>
                <a:gd name="connsiteX12" fmla="*/ 0 w 12820651"/>
                <a:gd name="connsiteY12" fmla="*/ 503239 h 11520489"/>
                <a:gd name="connsiteX13" fmla="*/ 503238 w 12820651"/>
                <a:gd name="connsiteY13" fmla="*/ 1 h 11520489"/>
                <a:gd name="connsiteX14" fmla="*/ 511175 w 12820651"/>
                <a:gd name="connsiteY14" fmla="*/ 801 h 1152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820651" h="11520489">
                  <a:moveTo>
                    <a:pt x="511175" y="0"/>
                  </a:moveTo>
                  <a:lnTo>
                    <a:pt x="12317413" y="0"/>
                  </a:lnTo>
                  <a:lnTo>
                    <a:pt x="12322175" y="0"/>
                  </a:lnTo>
                  <a:lnTo>
                    <a:pt x="12322175" y="480"/>
                  </a:lnTo>
                  <a:lnTo>
                    <a:pt x="12418833" y="10224"/>
                  </a:lnTo>
                  <a:cubicBezTo>
                    <a:pt x="12648149" y="57149"/>
                    <a:pt x="12820651" y="260049"/>
                    <a:pt x="12820651" y="503238"/>
                  </a:cubicBezTo>
                  <a:lnTo>
                    <a:pt x="12818549" y="527051"/>
                  </a:lnTo>
                  <a:lnTo>
                    <a:pt x="12820651" y="527051"/>
                  </a:lnTo>
                  <a:lnTo>
                    <a:pt x="12820651" y="11520489"/>
                  </a:lnTo>
                  <a:lnTo>
                    <a:pt x="0" y="11520489"/>
                  </a:lnTo>
                  <a:lnTo>
                    <a:pt x="0" y="527051"/>
                  </a:lnTo>
                  <a:lnTo>
                    <a:pt x="2401" y="527051"/>
                  </a:lnTo>
                  <a:lnTo>
                    <a:pt x="0" y="503239"/>
                  </a:lnTo>
                  <a:cubicBezTo>
                    <a:pt x="0" y="225308"/>
                    <a:pt x="225308" y="1"/>
                    <a:pt x="503238" y="1"/>
                  </a:cubicBezTo>
                  <a:lnTo>
                    <a:pt x="511175" y="801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  <p:sp>
          <p:nvSpPr>
            <p:cNvPr id="10" name="Овал 48"/>
            <p:cNvSpPr/>
            <p:nvPr userDrawn="1"/>
          </p:nvSpPr>
          <p:spPr>
            <a:xfrm flipH="1">
              <a:off x="6042354" y="1608203"/>
              <a:ext cx="108896" cy="1062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3" dirty="0"/>
            </a:p>
          </p:txBody>
        </p:sp>
      </p:grp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561705" y="3280612"/>
            <a:ext cx="5040814" cy="718074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75000"/>
              </a:schemeClr>
            </a:solidFill>
          </a:ln>
          <a:effectLst/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&amp; Drop images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8571" y="1105353"/>
            <a:ext cx="747485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56745"/>
            <a:ext cx="10515600" cy="392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713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746" r:id="rId3"/>
    <p:sldLayoutId id="2147483685" r:id="rId4"/>
    <p:sldLayoutId id="2147483725" r:id="rId5"/>
    <p:sldLayoutId id="2147483729" r:id="rId6"/>
    <p:sldLayoutId id="2147483730" r:id="rId7"/>
    <p:sldLayoutId id="2147483724" r:id="rId8"/>
    <p:sldLayoutId id="2147483726" r:id="rId9"/>
    <p:sldLayoutId id="2147483727" r:id="rId10"/>
    <p:sldLayoutId id="2147483686" r:id="rId11"/>
    <p:sldLayoutId id="2147483718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728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719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17" r:id="rId37"/>
    <p:sldLayoutId id="2147483709" r:id="rId38"/>
    <p:sldLayoutId id="2147483710" r:id="rId39"/>
    <p:sldLayoutId id="2147483711" r:id="rId40"/>
    <p:sldLayoutId id="2147483712" r:id="rId41"/>
    <p:sldLayoutId id="2147483722" r:id="rId42"/>
    <p:sldLayoutId id="2147483723" r:id="rId43"/>
    <p:sldLayoutId id="2147483716" r:id="rId44"/>
    <p:sldLayoutId id="2147483721" r:id="rId45"/>
    <p:sldLayoutId id="2147483720" r:id="rId46"/>
    <p:sldLayoutId id="2147483713" r:id="rId47"/>
    <p:sldLayoutId id="2147483714" r:id="rId48"/>
    <p:sldLayoutId id="2147483715" r:id="rId49"/>
    <p:sldLayoutId id="2147483747" r:id="rId50"/>
    <p:sldLayoutId id="2147483750" r:id="rId51"/>
  </p:sldLayoutIdLst>
  <p:txStyles>
    <p:titleStyle>
      <a:lvl1pPr algn="ctr" defTabSz="914400" rtl="0" eaLnBrk="1" latinLnBrk="0" hangingPunct="1">
        <a:lnSpc>
          <a:spcPct val="8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Butler Medium" charset="0"/>
          <a:ea typeface="Butler Medium" charset="0"/>
          <a:cs typeface="Butler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>
              <a:alpha val="60000"/>
            </a:schemeClr>
          </a:solidFill>
          <a:latin typeface="Source Sans Pro" charset="0"/>
          <a:ea typeface="Source Sans Pro" charset="0"/>
          <a:cs typeface="Source Sans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>
              <a:alpha val="60000"/>
            </a:schemeClr>
          </a:solidFill>
          <a:latin typeface="Source Sans Pro" charset="0"/>
          <a:ea typeface="Source Sans Pro" charset="0"/>
          <a:cs typeface="Source Sans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alpha val="60000"/>
            </a:schemeClr>
          </a:solidFill>
          <a:latin typeface="Source Sans Pro" charset="0"/>
          <a:ea typeface="Source Sans Pro" charset="0"/>
          <a:cs typeface="Source Sans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alpha val="60000"/>
            </a:schemeClr>
          </a:solidFill>
          <a:latin typeface="Source Sans Pro" charset="0"/>
          <a:ea typeface="Source Sans Pro" charset="0"/>
          <a:cs typeface="Source Sans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080">
          <p15:clr>
            <a:srgbClr val="F26B43"/>
          </p15:clr>
        </p15:guide>
        <p15:guide id="4" pos="7176">
          <p15:clr>
            <a:srgbClr val="F26B43"/>
          </p15:clr>
        </p15:guide>
        <p15:guide id="5" orient="horz" pos="7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E78D8DC-1159-D64C-B3D3-82DC0A476C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6" t="42930" b="17303"/>
          <a:stretch/>
        </p:blipFill>
        <p:spPr>
          <a:xfrm>
            <a:off x="895350" y="1544002"/>
            <a:ext cx="11294374" cy="5313998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1F77EE0B-416A-CD4A-B4D9-C026C8A6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280" y="619197"/>
            <a:ext cx="8464720" cy="1246495"/>
          </a:xfrm>
          <a:prstGeom prst="rect">
            <a:avLst/>
          </a:prstGeom>
          <a:solidFill>
            <a:srgbClr val="ADCFCD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607821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1714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600" b="1" spc="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NUEVO</a:t>
            </a:r>
            <a:r>
              <a:rPr lang="es-ES" sz="2600" b="1" spc="3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CONTRATO DE CONSERVACIÓN Y LIMPIEZA DE LAS ZONAS VERDES SECTOR 1 DE ZARAGOZA </a:t>
            </a:r>
            <a:r>
              <a:rPr lang="es-ES" sz="2600" b="1" spc="3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 lotes) </a:t>
            </a:r>
            <a:r>
              <a:rPr lang="es-ES" sz="2600" spc="3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2021-25</a:t>
            </a:r>
            <a:endParaRPr kumimoji="0" lang="es-ES" sz="2600" u="none" strike="noStrike" cap="none" spc="30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6" b="19239"/>
          <a:stretch/>
        </p:blipFill>
        <p:spPr>
          <a:xfrm>
            <a:off x="844731" y="551299"/>
            <a:ext cx="2491716" cy="82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4F2360A-F56D-F349-8083-93286B00A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4000"/>
          </a:blip>
          <a:srcRect b="35425"/>
          <a:stretch/>
        </p:blipFill>
        <p:spPr>
          <a:xfrm>
            <a:off x="279423" y="215544"/>
            <a:ext cx="1751495" cy="42018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636121" y="1657350"/>
            <a:ext cx="9993904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cap="all" dirty="0">
                <a:ea typeface="Calibri" panose="020F0502020204030204" pitchFamily="34" charset="0"/>
                <a:cs typeface="Calibri" panose="020F0502020204030204" pitchFamily="34" charset="0"/>
              </a:rPr>
              <a:t>GARANTIZAR LAS CONDICIONES LABORALES DE LOS </a:t>
            </a:r>
            <a:r>
              <a:rPr lang="es-ES" sz="2200" cap="all" dirty="0" smtClean="0">
                <a:ea typeface="Calibri" panose="020F0502020204030204" pitchFamily="34" charset="0"/>
                <a:cs typeface="Calibri" panose="020F0502020204030204" pitchFamily="34" charset="0"/>
              </a:rPr>
              <a:t>TRABAJADORES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cap="all" dirty="0">
                <a:ea typeface="Calibri" panose="020F0502020204030204" pitchFamily="34" charset="0"/>
                <a:cs typeface="Calibri" panose="020F0502020204030204" pitchFamily="34" charset="0"/>
              </a:rPr>
              <a:t>Aumento de la plantilla en 67 nuevos puestos de </a:t>
            </a:r>
            <a:r>
              <a:rPr lang="es-ES" sz="2200" cap="all" dirty="0" smtClean="0">
                <a:ea typeface="Calibri" panose="020F0502020204030204" pitchFamily="34" charset="0"/>
                <a:cs typeface="Calibri" panose="020F0502020204030204" pitchFamily="34" charset="0"/>
              </a:rPr>
              <a:t>trabajo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cap="all" dirty="0" smtClean="0">
                <a:ea typeface="Calibri" panose="020F0502020204030204" pitchFamily="34" charset="0"/>
                <a:cs typeface="Calibri" panose="020F0502020204030204" pitchFamily="34" charset="0"/>
              </a:rPr>
              <a:t>AUMENTO DE TAREAS Y FRECUENCIAS EN </a:t>
            </a:r>
            <a:r>
              <a:rPr lang="es-ES" sz="2200" cap="all" dirty="0">
                <a:ea typeface="Calibri" panose="020F0502020204030204" pitchFamily="34" charset="0"/>
                <a:cs typeface="Calibri" panose="020F0502020204030204" pitchFamily="34" charset="0"/>
              </a:rPr>
              <a:t>LOS PROGRAMAS DE </a:t>
            </a:r>
            <a:r>
              <a:rPr lang="es-ES" sz="2200" cap="all" dirty="0" smtClean="0">
                <a:ea typeface="Calibri" panose="020F0502020204030204" pitchFamily="34" charset="0"/>
                <a:cs typeface="Calibri" panose="020F0502020204030204" pitchFamily="34" charset="0"/>
              </a:rPr>
              <a:t>MANTENIMIENTO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cap="all" dirty="0">
                <a:ea typeface="Calibri" panose="020F0502020204030204" pitchFamily="34" charset="0"/>
                <a:cs typeface="Calibri" panose="020F0502020204030204" pitchFamily="34" charset="0"/>
              </a:rPr>
              <a:t>RENOVACIÓN COMPLETA DE MAQUINARIA Y </a:t>
            </a:r>
            <a:r>
              <a:rPr lang="es-ES" sz="2200" cap="all" dirty="0" smtClean="0">
                <a:ea typeface="Calibri" panose="020F0502020204030204" pitchFamily="34" charset="0"/>
                <a:cs typeface="Calibri" panose="020F0502020204030204" pitchFamily="34" charset="0"/>
              </a:rPr>
              <a:t>VEHÍCULOS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cap="all" dirty="0" smtClean="0">
                <a:ea typeface="Calibri" panose="020F0502020204030204" pitchFamily="34" charset="0"/>
                <a:cs typeface="Calibri" panose="020F0502020204030204" pitchFamily="34" charset="0"/>
              </a:rPr>
              <a:t>INCREMENTO DEL </a:t>
            </a:r>
            <a:r>
              <a:rPr lang="es-ES" sz="2200" cap="all" dirty="0">
                <a:ea typeface="Calibri" panose="020F0502020204030204" pitchFamily="34" charset="0"/>
                <a:cs typeface="Calibri" panose="020F0502020204030204" pitchFamily="34" charset="0"/>
              </a:rPr>
              <a:t>MANTENIMIENTO Y SEGURIDAD DE LOS </a:t>
            </a:r>
            <a:r>
              <a:rPr lang="es-ES" sz="2200" cap="all" dirty="0" smtClean="0">
                <a:ea typeface="Calibri" panose="020F0502020204030204" pitchFamily="34" charset="0"/>
                <a:cs typeface="Calibri" panose="020F0502020204030204" pitchFamily="34" charset="0"/>
              </a:rPr>
              <a:t>ÁRBOLES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cap="all" dirty="0" smtClean="0">
                <a:ea typeface="Calibri" panose="020F0502020204030204" pitchFamily="34" charset="0"/>
                <a:cs typeface="Calibri" panose="020F0502020204030204" pitchFamily="34" charset="0"/>
              </a:rPr>
              <a:t>SOLUCIONES BASADAS EN LA NATURALEZA Y </a:t>
            </a:r>
            <a:r>
              <a:rPr lang="es-ES" sz="2200" cap="all" dirty="0">
                <a:ea typeface="Calibri" panose="020F0502020204030204" pitchFamily="34" charset="0"/>
                <a:cs typeface="Calibri" panose="020F0502020204030204" pitchFamily="34" charset="0"/>
              </a:rPr>
              <a:t>REDUCCIÓN HUELLA DE </a:t>
            </a:r>
            <a:r>
              <a:rPr lang="es-ES" sz="2200" cap="all" dirty="0" smtClean="0">
                <a:ea typeface="Calibri" panose="020F0502020204030204" pitchFamily="34" charset="0"/>
                <a:cs typeface="Calibri" panose="020F0502020204030204" pitchFamily="34" charset="0"/>
              </a:rPr>
              <a:t>CARBONO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cap="all" dirty="0" smtClean="0">
                <a:cs typeface="Calibri" panose="020F0502020204030204" pitchFamily="34" charset="0"/>
              </a:rPr>
              <a:t>ACTIVIDADES DE PARTICIPACIÓN CIUDADANA Y DINAMIZACIÓN EN PARQUES</a:t>
            </a:r>
            <a:endParaRPr lang="es-ES" sz="2200" cap="al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481FE24-FDF4-C540-8742-C75DAE255FD4}"/>
              </a:ext>
            </a:extLst>
          </p:cNvPr>
          <p:cNvSpPr txBox="1">
            <a:spLocks/>
          </p:cNvSpPr>
          <p:nvPr/>
        </p:nvSpPr>
        <p:spPr>
          <a:xfrm rot="16200000">
            <a:off x="-1291255" y="2681435"/>
            <a:ext cx="3723641" cy="2839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r"/>
            <a:r>
              <a:rPr lang="en-US" sz="1100" spc="600" dirty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V</a:t>
            </a:r>
            <a:r>
              <a:rPr lang="en-US" sz="1100" spc="600" dirty="0" smtClean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ALOR DE LA CONSERVACIÓN</a:t>
            </a:r>
            <a:endParaRPr lang="en-US" sz="1100" spc="600" dirty="0">
              <a:latin typeface="Franklin Gothic Medium Cond" panose="020B0606030402020204" pitchFamily="34" charset="0"/>
              <a:ea typeface="Gotcha Gothic" panose="02000000000000000000" pitchFamily="2" charset="-128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1D11991-BD43-894D-AC72-78A7180E326A}"/>
              </a:ext>
            </a:extLst>
          </p:cNvPr>
          <p:cNvCxnSpPr>
            <a:cxnSpLocks/>
          </p:cNvCxnSpPr>
          <p:nvPr/>
        </p:nvCxnSpPr>
        <p:spPr>
          <a:xfrm>
            <a:off x="502553" y="4685211"/>
            <a:ext cx="0" cy="17393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47DA7A7-75D1-FB4A-9CB3-4625CDA987EA}"/>
              </a:ext>
            </a:extLst>
          </p:cNvPr>
          <p:cNvSpPr txBox="1">
            <a:spLocks/>
          </p:cNvSpPr>
          <p:nvPr/>
        </p:nvSpPr>
        <p:spPr>
          <a:xfrm>
            <a:off x="1028076" y="1025497"/>
            <a:ext cx="7144373" cy="63185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b="1" spc="300" dirty="0" smtClean="0">
                <a:solidFill>
                  <a:srgbClr val="ED592B"/>
                </a:solidFill>
                <a:latin typeface="+mn-lt"/>
                <a:ea typeface="Gotcha Gothic" panose="02000000000000000000" pitchFamily="2" charset="-128"/>
              </a:rPr>
              <a:t>INCREMENTO DEL PRESUPUESTO_</a:t>
            </a:r>
            <a:endParaRPr lang="en-US" sz="2800" b="1" spc="300" dirty="0">
              <a:solidFill>
                <a:srgbClr val="ED592B"/>
              </a:solidFill>
              <a:latin typeface="+mn-lt"/>
              <a:ea typeface="Gotcha Gothic" panose="020000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021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4F2360A-F56D-F349-8083-93286B00A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4000"/>
          </a:blip>
          <a:srcRect b="35425"/>
          <a:stretch/>
        </p:blipFill>
        <p:spPr>
          <a:xfrm>
            <a:off x="279423" y="215544"/>
            <a:ext cx="1751495" cy="4201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47DA7A7-75D1-FB4A-9CB3-4625CDA987EA}"/>
              </a:ext>
            </a:extLst>
          </p:cNvPr>
          <p:cNvSpPr txBox="1">
            <a:spLocks/>
          </p:cNvSpPr>
          <p:nvPr/>
        </p:nvSpPr>
        <p:spPr>
          <a:xfrm>
            <a:off x="1028076" y="1025497"/>
            <a:ext cx="5517451" cy="63185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400" b="1" spc="300" dirty="0" smtClean="0">
                <a:solidFill>
                  <a:srgbClr val="ED592B"/>
                </a:solidFill>
                <a:latin typeface="+mn-lt"/>
                <a:ea typeface="Gotcha Gothic" panose="02000000000000000000" pitchFamily="2" charset="-128"/>
              </a:rPr>
              <a:t>CONSIDERACIONES ADMINISTRATIVAS_</a:t>
            </a:r>
            <a:endParaRPr lang="en-US" sz="2400" b="1" spc="300" dirty="0">
              <a:solidFill>
                <a:srgbClr val="ED592B"/>
              </a:solidFill>
              <a:latin typeface="+mn-lt"/>
              <a:ea typeface="Gotcha Gothic" panose="02000000000000000000" pitchFamily="2" charset="-128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548575" y="2081915"/>
            <a:ext cx="999390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cap="all" dirty="0" smtClean="0">
                <a:ea typeface="Calibri" panose="020F0502020204030204" pitchFamily="34" charset="0"/>
                <a:cs typeface="Calibri" panose="020F0502020204030204" pitchFamily="34" charset="0"/>
              </a:rPr>
              <a:t>2 LOTES</a:t>
            </a: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cap="all" dirty="0" smtClean="0">
                <a:ea typeface="Calibri" panose="020F0502020204030204" pitchFamily="34" charset="0"/>
                <a:cs typeface="Calibri" panose="020F0502020204030204" pitchFamily="34" charset="0"/>
              </a:rPr>
              <a:t>LIMITACIÓN DE “UN LOTE” A ADJUDICAR A UN MISMO LICITADOR</a:t>
            </a: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cap="all" dirty="0" smtClean="0">
                <a:ea typeface="Calibri" panose="020F0502020204030204" pitchFamily="34" charset="0"/>
                <a:cs typeface="Calibri" panose="020F0502020204030204" pitchFamily="34" charset="0"/>
              </a:rPr>
              <a:t>OBLIGACIÓN DE CLÁUSULAS DE TIPO SOCIAL</a:t>
            </a: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cap="all" dirty="0" smtClean="0">
                <a:ea typeface="Calibri" panose="020F0502020204030204" pitchFamily="34" charset="0"/>
                <a:cs typeface="Calibri" panose="020F0502020204030204" pitchFamily="34" charset="0"/>
              </a:rPr>
              <a:t>LISTADO DE INCUMPLIMENTOS MUY DEFINIDO</a:t>
            </a: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cap="all" dirty="0" smtClean="0">
                <a:ea typeface="Calibri" panose="020F0502020204030204" pitchFamily="34" charset="0"/>
                <a:cs typeface="Calibri" panose="020F0502020204030204" pitchFamily="34" charset="0"/>
              </a:rPr>
              <a:t>PENALIDADES ASOCIADAS Y VINCULADAS AL CONTROL DE CALIDAD</a:t>
            </a: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cap="all" dirty="0" smtClean="0">
                <a:ea typeface="Calibri" panose="020F0502020204030204" pitchFamily="34" charset="0"/>
                <a:cs typeface="Calibri" panose="020F0502020204030204" pitchFamily="34" charset="0"/>
              </a:rPr>
              <a:t>CUADRO DE PRECIOS DETALLADO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81FE24-FDF4-C540-8742-C75DAE255FD4}"/>
              </a:ext>
            </a:extLst>
          </p:cNvPr>
          <p:cNvSpPr txBox="1">
            <a:spLocks/>
          </p:cNvSpPr>
          <p:nvPr/>
        </p:nvSpPr>
        <p:spPr>
          <a:xfrm rot="16200000">
            <a:off x="-1744237" y="3010592"/>
            <a:ext cx="4629605" cy="283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r"/>
            <a:r>
              <a:rPr lang="en-US" sz="1100" spc="600" dirty="0" smtClean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CONSIDERACIONES ADMINISTRATIVAS</a:t>
            </a:r>
            <a:endParaRPr lang="en-US" sz="1100" spc="600" dirty="0">
              <a:latin typeface="Franklin Gothic Medium Cond" panose="020B0606030402020204" pitchFamily="34" charset="0"/>
              <a:ea typeface="Gotcha Gothic" panose="02000000000000000000" pitchFamily="2" charset="-128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1D11991-BD43-894D-AC72-78A7180E326A}"/>
              </a:ext>
            </a:extLst>
          </p:cNvPr>
          <p:cNvCxnSpPr>
            <a:cxnSpLocks/>
          </p:cNvCxnSpPr>
          <p:nvPr/>
        </p:nvCxnSpPr>
        <p:spPr>
          <a:xfrm>
            <a:off x="502553" y="5391150"/>
            <a:ext cx="0" cy="10334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193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4F2360A-F56D-F349-8083-93286B00A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4000"/>
          </a:blip>
          <a:srcRect b="35425"/>
          <a:stretch/>
        </p:blipFill>
        <p:spPr>
          <a:xfrm>
            <a:off x="279423" y="215544"/>
            <a:ext cx="1751495" cy="4201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47DA7A7-75D1-FB4A-9CB3-4625CDA987EA}"/>
              </a:ext>
            </a:extLst>
          </p:cNvPr>
          <p:cNvSpPr txBox="1">
            <a:spLocks/>
          </p:cNvSpPr>
          <p:nvPr/>
        </p:nvSpPr>
        <p:spPr>
          <a:xfrm>
            <a:off x="1028076" y="1025497"/>
            <a:ext cx="5517451" cy="63185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400" b="1" spc="300" dirty="0" smtClean="0">
                <a:solidFill>
                  <a:srgbClr val="ED592B"/>
                </a:solidFill>
                <a:latin typeface="+mn-lt"/>
                <a:ea typeface="Gotcha Gothic" panose="02000000000000000000" pitchFamily="2" charset="-128"/>
              </a:rPr>
              <a:t>PREMISAS DE VALORACIÓN_</a:t>
            </a:r>
            <a:endParaRPr lang="en-US" sz="2400" b="1" spc="300" dirty="0">
              <a:solidFill>
                <a:srgbClr val="ED592B"/>
              </a:solidFill>
              <a:latin typeface="+mn-lt"/>
              <a:ea typeface="Gotcha Gothic" panose="02000000000000000000" pitchFamily="2" charset="-128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29449" y="1549954"/>
            <a:ext cx="111958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/>
              <a:t>F</a:t>
            </a:r>
            <a:r>
              <a:rPr lang="es-ES" sz="2400" dirty="0" smtClean="0"/>
              <a:t>ormato </a:t>
            </a:r>
            <a:r>
              <a:rPr lang="es-ES" sz="2400" dirty="0"/>
              <a:t>de presentación de la documentación a evaluar y valorar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Proporción </a:t>
            </a:r>
            <a:r>
              <a:rPr lang="es-ES" sz="2400" dirty="0"/>
              <a:t>equilibrada entre la oferta técnica y la económica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Cuadro </a:t>
            </a:r>
            <a:r>
              <a:rPr lang="es-ES" sz="2400" dirty="0"/>
              <a:t>de valoración ajustado a las peculiaridades del lote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/>
              <a:t>Evita </a:t>
            </a:r>
            <a:r>
              <a:rPr lang="es-ES" sz="2400" dirty="0" smtClean="0"/>
              <a:t>criterios </a:t>
            </a:r>
            <a:r>
              <a:rPr lang="es-ES" sz="2400" dirty="0"/>
              <a:t>susceptibles de generar recursos o impugnaciones entre empresas (en base a la experiencia propia de Zaragoza y la de contratos similares en España).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/>
              <a:t>Estimula mediante valoración </a:t>
            </a:r>
            <a:r>
              <a:rPr lang="es-ES" sz="2400" dirty="0" smtClean="0"/>
              <a:t>en </a:t>
            </a:r>
            <a:r>
              <a:rPr lang="es-ES" sz="2400" dirty="0"/>
              <a:t>lote 1.1, la subcontratación de los dos Centros Especiales de Empleo para el mantenimiento de los parques de Oriente y </a:t>
            </a:r>
            <a:r>
              <a:rPr lang="es-ES" sz="2400" dirty="0" smtClean="0"/>
              <a:t>Delicias.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/>
              <a:t>N</a:t>
            </a:r>
            <a:r>
              <a:rPr lang="es-ES" sz="2400" dirty="0" smtClean="0"/>
              <a:t>ecesario </a:t>
            </a:r>
            <a:r>
              <a:rPr lang="es-ES" sz="2400" dirty="0"/>
              <a:t>superar un 50% de valoración en la puntuación de la oferta técnica para aceptar la </a:t>
            </a:r>
            <a:r>
              <a:rPr lang="es-ES" sz="2400" dirty="0" smtClean="0"/>
              <a:t>oferta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Opción de Mejora valorada, limitándola económicamente</a:t>
            </a:r>
            <a:endParaRPr lang="es-E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Valoración transversal del </a:t>
            </a:r>
            <a:r>
              <a:rPr lang="es-ES" sz="2400" dirty="0"/>
              <a:t>fomento de la biodiversidad y la reducción de la huella de carbono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81FE24-FDF4-C540-8742-C75DAE255FD4}"/>
              </a:ext>
            </a:extLst>
          </p:cNvPr>
          <p:cNvSpPr txBox="1">
            <a:spLocks/>
          </p:cNvSpPr>
          <p:nvPr/>
        </p:nvSpPr>
        <p:spPr>
          <a:xfrm rot="16200000">
            <a:off x="-1744237" y="3010592"/>
            <a:ext cx="4629605" cy="283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r"/>
            <a:r>
              <a:rPr lang="en-US" sz="1100" spc="600" dirty="0" smtClean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CONSIDERACIONES ADMINISTRATIVAS</a:t>
            </a:r>
            <a:endParaRPr lang="en-US" sz="1100" spc="600" dirty="0">
              <a:latin typeface="Franklin Gothic Medium Cond" panose="020B0606030402020204" pitchFamily="34" charset="0"/>
              <a:ea typeface="Gotcha Gothic" panose="02000000000000000000" pitchFamily="2" charset="-128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1D11991-BD43-894D-AC72-78A7180E326A}"/>
              </a:ext>
            </a:extLst>
          </p:cNvPr>
          <p:cNvCxnSpPr>
            <a:cxnSpLocks/>
          </p:cNvCxnSpPr>
          <p:nvPr/>
        </p:nvCxnSpPr>
        <p:spPr>
          <a:xfrm>
            <a:off x="502553" y="5391150"/>
            <a:ext cx="0" cy="10334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745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4F2360A-F56D-F349-8083-93286B00A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4000"/>
          </a:blip>
          <a:srcRect b="35425"/>
          <a:stretch/>
        </p:blipFill>
        <p:spPr>
          <a:xfrm>
            <a:off x="279423" y="215544"/>
            <a:ext cx="1751495" cy="4201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481FE24-FDF4-C540-8742-C75DAE255FD4}"/>
              </a:ext>
            </a:extLst>
          </p:cNvPr>
          <p:cNvSpPr txBox="1">
            <a:spLocks/>
          </p:cNvSpPr>
          <p:nvPr/>
        </p:nvSpPr>
        <p:spPr>
          <a:xfrm rot="16200000">
            <a:off x="-1744237" y="3010592"/>
            <a:ext cx="4629605" cy="283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r"/>
            <a:r>
              <a:rPr lang="en-US" sz="1100" spc="600" dirty="0" smtClean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CONSIDERACIONES ADMINISTRATIVAS</a:t>
            </a:r>
            <a:endParaRPr lang="en-US" sz="1100" spc="600" dirty="0">
              <a:latin typeface="Franklin Gothic Medium Cond" panose="020B0606030402020204" pitchFamily="34" charset="0"/>
              <a:ea typeface="Gotcha Gothic" panose="02000000000000000000" pitchFamily="2" charset="-128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1D11991-BD43-894D-AC72-78A7180E326A}"/>
              </a:ext>
            </a:extLst>
          </p:cNvPr>
          <p:cNvCxnSpPr>
            <a:cxnSpLocks/>
          </p:cNvCxnSpPr>
          <p:nvPr/>
        </p:nvCxnSpPr>
        <p:spPr>
          <a:xfrm>
            <a:off x="502553" y="5391150"/>
            <a:ext cx="0" cy="10334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47DA7A7-75D1-FB4A-9CB3-4625CDA987EA}"/>
              </a:ext>
            </a:extLst>
          </p:cNvPr>
          <p:cNvSpPr txBox="1">
            <a:spLocks/>
          </p:cNvSpPr>
          <p:nvPr/>
        </p:nvSpPr>
        <p:spPr>
          <a:xfrm>
            <a:off x="1028076" y="1025497"/>
            <a:ext cx="5517451" cy="63185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400" b="1" spc="300" dirty="0" smtClean="0">
                <a:solidFill>
                  <a:srgbClr val="ED592B"/>
                </a:solidFill>
                <a:latin typeface="+mn-lt"/>
                <a:ea typeface="Gotcha Gothic" panose="02000000000000000000" pitchFamily="2" charset="-128"/>
              </a:rPr>
              <a:t>CRITERIOS VALORACIÓN OFERTAS_</a:t>
            </a:r>
            <a:endParaRPr lang="en-US" sz="2400" b="1" spc="300" dirty="0">
              <a:solidFill>
                <a:srgbClr val="ED592B"/>
              </a:solidFill>
              <a:latin typeface="+mn-lt"/>
              <a:ea typeface="Gotcha Gothic" panose="02000000000000000000" pitchFamily="2" charset="-128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05464"/>
              </p:ext>
            </p:extLst>
          </p:nvPr>
        </p:nvGraphicFramePr>
        <p:xfrm>
          <a:off x="1246779" y="2047119"/>
          <a:ext cx="4764491" cy="3919542"/>
        </p:xfrm>
        <a:graphic>
          <a:graphicData uri="http://schemas.openxmlformats.org/drawingml/2006/table">
            <a:tbl>
              <a:tblPr firstRow="1" firstCol="1" bandRow="1"/>
              <a:tblGrid>
                <a:gridCol w="749415">
                  <a:extLst>
                    <a:ext uri="{9D8B030D-6E8A-4147-A177-3AD203B41FA5}">
                      <a16:colId xmlns:a16="http://schemas.microsoft.com/office/drawing/2014/main" val="1262504396"/>
                    </a:ext>
                  </a:extLst>
                </a:gridCol>
                <a:gridCol w="1084418">
                  <a:extLst>
                    <a:ext uri="{9D8B030D-6E8A-4147-A177-3AD203B41FA5}">
                      <a16:colId xmlns:a16="http://schemas.microsoft.com/office/drawing/2014/main" val="2462476353"/>
                    </a:ext>
                  </a:extLst>
                </a:gridCol>
                <a:gridCol w="1841277">
                  <a:extLst>
                    <a:ext uri="{9D8B030D-6E8A-4147-A177-3AD203B41FA5}">
                      <a16:colId xmlns:a16="http://schemas.microsoft.com/office/drawing/2014/main" val="2940796950"/>
                    </a:ext>
                  </a:extLst>
                </a:gridCol>
                <a:gridCol w="550894">
                  <a:extLst>
                    <a:ext uri="{9D8B030D-6E8A-4147-A177-3AD203B41FA5}">
                      <a16:colId xmlns:a16="http://schemas.microsoft.com/office/drawing/2014/main" val="2242727558"/>
                    </a:ext>
                  </a:extLst>
                </a:gridCol>
                <a:gridCol w="538487">
                  <a:extLst>
                    <a:ext uri="{9D8B030D-6E8A-4147-A177-3AD203B41FA5}">
                      <a16:colId xmlns:a16="http://schemas.microsoft.com/office/drawing/2014/main" val="3096785670"/>
                    </a:ext>
                  </a:extLst>
                </a:gridCol>
              </a:tblGrid>
              <a:tr h="212169"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1" kern="150" dirty="0" smtClean="0">
                          <a:effectLst/>
                          <a:latin typeface="Liberation Serif" panose="02020603050405020304" pitchFamily="18" charset="0"/>
                          <a:cs typeface="Arial" panose="020B0604020202020204" pitchFamily="34" charset="0"/>
                        </a:rPr>
                        <a:t>LOTE 1.1</a:t>
                      </a:r>
                      <a:endParaRPr lang="es-ES" sz="1200" b="1" kern="150" dirty="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67968"/>
                  </a:ext>
                </a:extLst>
              </a:tr>
              <a:tr h="212169">
                <a:tc gridSpan="4"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 CRITERIOS VALORABLES EN CIFRAS O PORCENTAJES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6060762"/>
                  </a:ext>
                </a:extLst>
              </a:tr>
              <a:tr h="212169"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349079"/>
                  </a:ext>
                </a:extLst>
              </a:tr>
              <a:tr h="212169">
                <a:tc gridSpan="2"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1.1. Oferta económica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582253"/>
                  </a:ext>
                </a:extLst>
              </a:tr>
              <a:tr h="212169">
                <a:tc gridSpan="3"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1.2. Convenios de colaboración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578199"/>
                  </a:ext>
                </a:extLst>
              </a:tr>
              <a:tr h="212169">
                <a:tc gridSpan="3"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1.3. Mejoras complementarias al servicio sin coste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275431"/>
                  </a:ext>
                </a:extLst>
              </a:tr>
              <a:tr h="212169"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57750"/>
                  </a:ext>
                </a:extLst>
              </a:tr>
              <a:tr h="212169"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0791029"/>
                  </a:ext>
                </a:extLst>
              </a:tr>
              <a:tr h="212169">
                <a:tc gridSpan="4"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 CRITERIOS NO VALORABLES EN CIFRAS O PORCENTAJES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228743"/>
                  </a:ext>
                </a:extLst>
              </a:tr>
              <a:tr h="212169"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197514"/>
                  </a:ext>
                </a:extLst>
              </a:tr>
              <a:tr h="549033">
                <a:tc gridSpan="3"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2.1. Desarrollo, calidad y adecuación del plan de organización del servicio con los programas de gestión de cada una de las labores y trabajos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585824"/>
                  </a:ext>
                </a:extLst>
              </a:tr>
              <a:tr h="212169">
                <a:tc gridSpan="3"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2.2 Fomento de la biodiversidad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265779"/>
                  </a:ext>
                </a:extLst>
              </a:tr>
              <a:tr h="400143">
                <a:tc gridSpan="3"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2.3. Plan de organización y disposición de locales e instalaciones para personal, vehículos y material móvil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96733"/>
                  </a:ext>
                </a:extLst>
              </a:tr>
              <a:tr h="212169">
                <a:tc gridSpan="3"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2.4. Participación ciudadana y dinamización de Parques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5615561"/>
                  </a:ext>
                </a:extLst>
              </a:tr>
              <a:tr h="212169"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230673"/>
                  </a:ext>
                </a:extLst>
              </a:tr>
              <a:tr h="212169">
                <a:tc gridSpan="3"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PUNTOS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es-ES" sz="11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s-ES" sz="1200" kern="150" dirty="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3426" marR="4342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02990"/>
                  </a:ext>
                </a:extLst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799840"/>
              </p:ext>
            </p:extLst>
          </p:nvPr>
        </p:nvGraphicFramePr>
        <p:xfrm>
          <a:off x="6755495" y="2047119"/>
          <a:ext cx="4876800" cy="3943350"/>
        </p:xfrm>
        <a:graphic>
          <a:graphicData uri="http://schemas.openxmlformats.org/drawingml/2006/table">
            <a:tbl>
              <a:tblPr firstRow="1" firstCol="1" bandRow="1"/>
              <a:tblGrid>
                <a:gridCol w="767080">
                  <a:extLst>
                    <a:ext uri="{9D8B030D-6E8A-4147-A177-3AD203B41FA5}">
                      <a16:colId xmlns:a16="http://schemas.microsoft.com/office/drawing/2014/main" val="1554624486"/>
                    </a:ext>
                  </a:extLst>
                </a:gridCol>
                <a:gridCol w="1109980">
                  <a:extLst>
                    <a:ext uri="{9D8B030D-6E8A-4147-A177-3AD203B41FA5}">
                      <a16:colId xmlns:a16="http://schemas.microsoft.com/office/drawing/2014/main" val="905987698"/>
                    </a:ext>
                  </a:extLst>
                </a:gridCol>
                <a:gridCol w="1884680">
                  <a:extLst>
                    <a:ext uri="{9D8B030D-6E8A-4147-A177-3AD203B41FA5}">
                      <a16:colId xmlns:a16="http://schemas.microsoft.com/office/drawing/2014/main" val="208133910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802395105"/>
                    </a:ext>
                  </a:extLst>
                </a:gridCol>
                <a:gridCol w="551180">
                  <a:extLst>
                    <a:ext uri="{9D8B030D-6E8A-4147-A177-3AD203B41FA5}">
                      <a16:colId xmlns:a16="http://schemas.microsoft.com/office/drawing/2014/main" val="1372185281"/>
                    </a:ext>
                  </a:extLst>
                </a:gridCol>
              </a:tblGrid>
              <a:tr h="217170"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1" kern="150" dirty="0" smtClean="0">
                          <a:effectLst/>
                          <a:latin typeface="Liberation Serif" panose="02020603050405020304" pitchFamily="18" charset="0"/>
                          <a:cs typeface="Arial" panose="020B0604020202020204" pitchFamily="34" charset="0"/>
                        </a:rPr>
                        <a:t>LOTE 1.2</a:t>
                      </a:r>
                      <a:endParaRPr lang="es-ES" sz="1200" b="1" kern="150" dirty="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2881022"/>
                  </a:ext>
                </a:extLst>
              </a:tr>
              <a:tr h="217170">
                <a:tc gridSpan="4"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 CRITERIOS VALORABLES EN CIFRAS O PORCENTAJES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584337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997879"/>
                  </a:ext>
                </a:extLst>
              </a:tr>
              <a:tr h="217170">
                <a:tc gridSpan="2"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1.1. Oferta económica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233264"/>
                  </a:ext>
                </a:extLst>
              </a:tr>
              <a:tr h="217170">
                <a:tc gridSpan="3"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1.2. Mejoras complementarias al servicio sin coste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42138"/>
                  </a:ext>
                </a:extLst>
              </a:tr>
              <a:tr h="108585">
                <a:tc>
                  <a:txBody>
                    <a:bodyPr/>
                    <a:lstStyle/>
                    <a:p>
                      <a:endParaRPr lang="es-ES" sz="1200" kern="150" dirty="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 dirty="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 dirty="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 dirty="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 dirty="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484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ES" sz="1200" kern="150" dirty="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 dirty="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 dirty="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 dirty="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 dirty="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716862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 dirty="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049048"/>
                  </a:ext>
                </a:extLst>
              </a:tr>
              <a:tr h="217170">
                <a:tc gridSpan="4"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 CRITERIOS NO VALORABLES EN CIFRAS O PORCENTAJES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3175330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3036225"/>
                  </a:ext>
                </a:extLst>
              </a:tr>
              <a:tr h="561975">
                <a:tc gridSpan="3"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2.1. Desarrollo, calidad y adecuación del plan de organización del servicio con los programas de gestión de cada una de las labores y trabajos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622578"/>
                  </a:ext>
                </a:extLst>
              </a:tr>
              <a:tr h="217170">
                <a:tc gridSpan="3"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2.2 Fomento de la biodiversidad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494394"/>
                  </a:ext>
                </a:extLst>
              </a:tr>
              <a:tr h="409575">
                <a:tc gridSpan="3"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2.3. Plan de organización y disposición de locales e instalaciones para personal, vehículos y material móvil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295133"/>
                  </a:ext>
                </a:extLst>
              </a:tr>
              <a:tr h="217170">
                <a:tc gridSpan="3"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2.4. Participación ciudadana y dinamización de Parques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051885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200" kern="150">
                        <a:effectLst/>
                        <a:latin typeface="Liberation Serif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187797"/>
                  </a:ext>
                </a:extLst>
              </a:tr>
              <a:tr h="217170">
                <a:tc gridSpan="3"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PUNTOS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es-ES" sz="11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200" kern="15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spcAft>
                          <a:spcPts val="0"/>
                        </a:spcAft>
                      </a:pPr>
                      <a:r>
                        <a:rPr lang="es-ES" sz="11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s-ES" sz="1200" kern="150" dirty="0">
                        <a:effectLst/>
                        <a:latin typeface="Liberation Serif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186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45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4F2360A-F56D-F349-8083-93286B00A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4000"/>
          </a:blip>
          <a:srcRect b="35425"/>
          <a:stretch/>
        </p:blipFill>
        <p:spPr>
          <a:xfrm>
            <a:off x="279423" y="215544"/>
            <a:ext cx="1751495" cy="420182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88243"/>
              </p:ext>
            </p:extLst>
          </p:nvPr>
        </p:nvGraphicFramePr>
        <p:xfrm>
          <a:off x="1444263" y="1697628"/>
          <a:ext cx="10147662" cy="4513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5787">
                  <a:extLst>
                    <a:ext uri="{9D8B030D-6E8A-4147-A177-3AD203B41FA5}">
                      <a16:colId xmlns:a16="http://schemas.microsoft.com/office/drawing/2014/main" val="1337130060"/>
                    </a:ext>
                  </a:extLst>
                </a:gridCol>
                <a:gridCol w="3324225">
                  <a:extLst>
                    <a:ext uri="{9D8B030D-6E8A-4147-A177-3AD203B41FA5}">
                      <a16:colId xmlns:a16="http://schemas.microsoft.com/office/drawing/2014/main" val="3765959087"/>
                    </a:ext>
                  </a:extLst>
                </a:gridCol>
                <a:gridCol w="180975">
                  <a:extLst>
                    <a:ext uri="{9D8B030D-6E8A-4147-A177-3AD203B41FA5}">
                      <a16:colId xmlns:a16="http://schemas.microsoft.com/office/drawing/2014/main" val="1962723245"/>
                    </a:ext>
                  </a:extLst>
                </a:gridCol>
                <a:gridCol w="3876675">
                  <a:extLst>
                    <a:ext uri="{9D8B030D-6E8A-4147-A177-3AD203B41FA5}">
                      <a16:colId xmlns:a16="http://schemas.microsoft.com/office/drawing/2014/main" val="1788408136"/>
                    </a:ext>
                  </a:extLst>
                </a:gridCol>
              </a:tblGrid>
              <a:tr h="237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ln>
                            <a:noFill/>
                          </a:ln>
                          <a:effectLst/>
                        </a:rPr>
                        <a:t>MATERIA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baseline="0" dirty="0">
                          <a:ln>
                            <a:noFill/>
                          </a:ln>
                          <a:effectLst/>
                        </a:rPr>
                        <a:t>Contrato </a:t>
                      </a:r>
                      <a:r>
                        <a:rPr lang="es-ES_tradnl" sz="2000" baseline="0" dirty="0" smtClean="0">
                          <a:ln>
                            <a:noFill/>
                          </a:ln>
                          <a:effectLst/>
                        </a:rPr>
                        <a:t>ANTIGUO</a:t>
                      </a:r>
                      <a:endParaRPr lang="es-ES" sz="2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ln>
                            <a:noFill/>
                          </a:ln>
                          <a:effectLst>
                            <a:outerShdw blurRad="38100" dist="1905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ln>
                            <a:noFill/>
                          </a:ln>
                          <a:effectLst/>
                        </a:rPr>
                        <a:t>Contrato NUEVO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139025"/>
                  </a:ext>
                </a:extLst>
              </a:tr>
              <a:tr h="5859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Tipo de contrato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Contrato de gestión de servicio público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Contrato de servicios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777721"/>
                  </a:ext>
                </a:extLst>
              </a:tr>
              <a:tr h="12024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Presupuesto Anual – SECTOR 1 + PARQUE DEL AGUA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Sector </a:t>
                      </a:r>
                      <a:r>
                        <a:rPr lang="es-ES_tradnl" sz="1800" dirty="0">
                          <a:effectLst/>
                        </a:rPr>
                        <a:t>1:        </a:t>
                      </a:r>
                      <a:r>
                        <a:rPr lang="es-ES_tradnl" sz="1800" dirty="0" smtClean="0">
                          <a:effectLst/>
                        </a:rPr>
                        <a:t>     14.402.693 €</a:t>
                      </a:r>
                      <a:endParaRPr lang="es-ES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Parque del Agua: </a:t>
                      </a:r>
                      <a:r>
                        <a:rPr lang="es-ES_tradnl" sz="1800" dirty="0" smtClean="0">
                          <a:effectLst/>
                        </a:rPr>
                        <a:t>1.200.000 €</a:t>
                      </a:r>
                      <a:endParaRPr lang="es-ES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TOTAL: 15.602.693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BED8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Sector 1.1.: </a:t>
                      </a:r>
                      <a:r>
                        <a:rPr lang="es-ES" sz="1800" dirty="0">
                          <a:effectLst/>
                        </a:rPr>
                        <a:t>15.053.504,45 €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Sector 1.2.:   </a:t>
                      </a:r>
                      <a:r>
                        <a:rPr lang="es-ES" sz="1800" dirty="0">
                          <a:effectLst/>
                        </a:rPr>
                        <a:t>5.052.552,80 €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TOTAL:        </a:t>
                      </a:r>
                      <a:r>
                        <a:rPr lang="es-ES" sz="1800" dirty="0">
                          <a:effectLst/>
                        </a:rPr>
                        <a:t>20.106.057,25 €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effectLst/>
                        </a:rPr>
                        <a:t>Incremento: 4.503.364,25 €</a:t>
                      </a:r>
                      <a:r>
                        <a:rPr lang="es-ES_tradnl" sz="1800" dirty="0">
                          <a:effectLst/>
                        </a:rPr>
                        <a:t> (+ 28,86 %)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099788"/>
                  </a:ext>
                </a:extLst>
              </a:tr>
              <a:tr h="9081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Ratio (euros/m</a:t>
                      </a:r>
                      <a:r>
                        <a:rPr lang="es-ES_tradnl" sz="2000" baseline="30000" dirty="0">
                          <a:effectLst/>
                        </a:rPr>
                        <a:t>2</a:t>
                      </a:r>
                      <a:r>
                        <a:rPr lang="es-ES_tradnl" sz="2000" dirty="0">
                          <a:effectLst/>
                        </a:rPr>
                        <a:t>)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Sector </a:t>
                      </a:r>
                      <a:r>
                        <a:rPr lang="es-ES_tradnl" sz="1800" dirty="0">
                          <a:effectLst/>
                        </a:rPr>
                        <a:t>1:  2,62 €/ m2</a:t>
                      </a:r>
                      <a:endParaRPr lang="es-ES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Parque del Agua:  0,99 €/m</a:t>
                      </a:r>
                      <a:r>
                        <a:rPr lang="es-ES_tradnl" sz="1800" baseline="30000" dirty="0">
                          <a:effectLst/>
                        </a:rPr>
                        <a:t>2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8CBAB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Sector 1.1.: 3,28 €/m</a:t>
                      </a:r>
                      <a:r>
                        <a:rPr lang="es-ES_tradnl" sz="1800" baseline="30000" dirty="0">
                          <a:effectLst/>
                        </a:rPr>
                        <a:t>2</a:t>
                      </a:r>
                      <a:endParaRPr lang="es-ES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Sector 1.2.: 2,71 €/ </a:t>
                      </a:r>
                      <a:r>
                        <a:rPr lang="es-ES_tradnl" sz="1800" dirty="0" smtClean="0">
                          <a:effectLst/>
                        </a:rPr>
                        <a:t>m</a:t>
                      </a:r>
                      <a:r>
                        <a:rPr lang="es-ES_tradnl" sz="1800" baseline="30000" dirty="0" smtClean="0">
                          <a:effectLst/>
                        </a:rPr>
                        <a:t>2 //</a:t>
                      </a:r>
                      <a:r>
                        <a:rPr lang="es-ES_tradnl" sz="1800" dirty="0" smtClean="0">
                          <a:effectLst/>
                        </a:rPr>
                        <a:t> </a:t>
                      </a:r>
                      <a:r>
                        <a:rPr lang="es-ES_tradnl" sz="1800" dirty="0">
                          <a:effectLst/>
                        </a:rPr>
                        <a:t>3,13 €/m</a:t>
                      </a:r>
                      <a:r>
                        <a:rPr lang="es-ES_tradnl" sz="1800" baseline="30000" dirty="0">
                          <a:effectLst/>
                        </a:rPr>
                        <a:t>2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8CB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633222"/>
                  </a:ext>
                </a:extLst>
              </a:tr>
              <a:tr h="11335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Puestos de trabajo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Sector 1: </a:t>
                      </a:r>
                      <a:r>
                        <a:rPr lang="es-ES_tradnl" sz="1800" dirty="0" smtClean="0">
                          <a:effectLst/>
                        </a:rPr>
                        <a:t>236</a:t>
                      </a:r>
                      <a:endParaRPr lang="es-ES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Parque del Agua: 23</a:t>
                      </a:r>
                      <a:endParaRPr lang="es-ES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TOTAL: 259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BED8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Sector 1.1.: </a:t>
                      </a:r>
                      <a:r>
                        <a:rPr lang="es-ES_tradnl" sz="1800" dirty="0" smtClean="0">
                          <a:effectLst/>
                        </a:rPr>
                        <a:t>235</a:t>
                      </a:r>
                      <a:endParaRPr lang="es-ES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Sector 1.2.: 90</a:t>
                      </a:r>
                      <a:endParaRPr lang="es-ES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TOTAL: </a:t>
                      </a:r>
                      <a:r>
                        <a:rPr lang="es-ES_tradnl" sz="1800" dirty="0" smtClean="0">
                          <a:effectLst/>
                        </a:rPr>
                        <a:t>325 </a:t>
                      </a:r>
                      <a:r>
                        <a:rPr lang="es-ES_tradnl" sz="1800" b="1" dirty="0" smtClean="0">
                          <a:effectLst/>
                        </a:rPr>
                        <a:t>(+ 67 nuevos</a:t>
                      </a:r>
                      <a:r>
                        <a:rPr lang="es-ES_tradnl" sz="1800" b="1" baseline="0" dirty="0" smtClean="0">
                          <a:effectLst/>
                        </a:rPr>
                        <a:t> </a:t>
                      </a:r>
                      <a:r>
                        <a:rPr lang="es-ES_tradnl" sz="1800" dirty="0" smtClean="0">
                          <a:effectLst/>
                        </a:rPr>
                        <a:t>trabajadores)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336960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481FE24-FDF4-C540-8742-C75DAE255FD4}"/>
              </a:ext>
            </a:extLst>
          </p:cNvPr>
          <p:cNvSpPr txBox="1">
            <a:spLocks/>
          </p:cNvSpPr>
          <p:nvPr/>
        </p:nvSpPr>
        <p:spPr>
          <a:xfrm rot="16200000">
            <a:off x="-1123251" y="2849438"/>
            <a:ext cx="3387633" cy="2839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r"/>
            <a:r>
              <a:rPr lang="en-US" sz="1100" spc="600" dirty="0" smtClean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CONSERVACIÓN SECTOR 1</a:t>
            </a:r>
            <a:endParaRPr lang="en-US" sz="1100" spc="600" dirty="0">
              <a:latin typeface="Franklin Gothic Medium Cond" panose="020B0606030402020204" pitchFamily="34" charset="0"/>
              <a:ea typeface="Gotcha Gothic" panose="02000000000000000000" pitchFamily="2" charset="-128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1D11991-BD43-894D-AC72-78A7180E326A}"/>
              </a:ext>
            </a:extLst>
          </p:cNvPr>
          <p:cNvCxnSpPr>
            <a:cxnSpLocks/>
          </p:cNvCxnSpPr>
          <p:nvPr/>
        </p:nvCxnSpPr>
        <p:spPr>
          <a:xfrm>
            <a:off x="502553" y="4528457"/>
            <a:ext cx="0" cy="18960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974195" y="1066744"/>
            <a:ext cx="2778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300" dirty="0">
                <a:solidFill>
                  <a:srgbClr val="ED592B"/>
                </a:solidFill>
                <a:ea typeface="Gotcha Gothic" panose="02000000000000000000" pitchFamily="2" charset="-128"/>
                <a:cs typeface="Butler Medium" charset="0"/>
              </a:rPr>
              <a:t>COMPARACIÓN</a:t>
            </a:r>
            <a:r>
              <a:rPr lang="en-US" sz="2400" b="1" spc="300" dirty="0" smtClean="0">
                <a:solidFill>
                  <a:srgbClr val="ED592B"/>
                </a:solidFill>
                <a:latin typeface="Calibri" panose="020F0502020204030204" pitchFamily="34" charset="0"/>
                <a:ea typeface="Gotcha Gothic" panose="02000000000000000000" pitchFamily="2" charset="-128"/>
                <a:cs typeface="Calibri" panose="020F0502020204030204" pitchFamily="34" charset="0"/>
              </a:rPr>
              <a:t>_</a:t>
            </a:r>
            <a:endParaRPr lang="en-US" sz="2400" b="1" spc="300" dirty="0">
              <a:solidFill>
                <a:srgbClr val="ED592B"/>
              </a:solidFill>
              <a:latin typeface="Calibri" panose="020F0502020204030204" pitchFamily="34" charset="0"/>
              <a:ea typeface="Gotcha Gothic" panose="02000000000000000000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4F2360A-F56D-F349-8083-93286B00A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4000"/>
          </a:blip>
          <a:srcRect b="35425"/>
          <a:stretch/>
        </p:blipFill>
        <p:spPr>
          <a:xfrm>
            <a:off x="279423" y="215544"/>
            <a:ext cx="1751495" cy="420182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179461"/>
              </p:ext>
            </p:extLst>
          </p:nvPr>
        </p:nvGraphicFramePr>
        <p:xfrm>
          <a:off x="1368063" y="1474099"/>
          <a:ext cx="10147662" cy="4002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5787">
                  <a:extLst>
                    <a:ext uri="{9D8B030D-6E8A-4147-A177-3AD203B41FA5}">
                      <a16:colId xmlns:a16="http://schemas.microsoft.com/office/drawing/2014/main" val="1337130060"/>
                    </a:ext>
                  </a:extLst>
                </a:gridCol>
                <a:gridCol w="3324225">
                  <a:extLst>
                    <a:ext uri="{9D8B030D-6E8A-4147-A177-3AD203B41FA5}">
                      <a16:colId xmlns:a16="http://schemas.microsoft.com/office/drawing/2014/main" val="3765959087"/>
                    </a:ext>
                  </a:extLst>
                </a:gridCol>
                <a:gridCol w="180975">
                  <a:extLst>
                    <a:ext uri="{9D8B030D-6E8A-4147-A177-3AD203B41FA5}">
                      <a16:colId xmlns:a16="http://schemas.microsoft.com/office/drawing/2014/main" val="1962723245"/>
                    </a:ext>
                  </a:extLst>
                </a:gridCol>
                <a:gridCol w="3876675">
                  <a:extLst>
                    <a:ext uri="{9D8B030D-6E8A-4147-A177-3AD203B41FA5}">
                      <a16:colId xmlns:a16="http://schemas.microsoft.com/office/drawing/2014/main" val="1788408136"/>
                    </a:ext>
                  </a:extLst>
                </a:gridCol>
              </a:tblGrid>
              <a:tr h="237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ln>
                            <a:noFill/>
                          </a:ln>
                          <a:effectLst/>
                        </a:rPr>
                        <a:t>MATERIA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baseline="0" dirty="0">
                          <a:ln>
                            <a:noFill/>
                          </a:ln>
                          <a:effectLst/>
                        </a:rPr>
                        <a:t>Contrato </a:t>
                      </a:r>
                      <a:r>
                        <a:rPr lang="es-ES_tradnl" sz="2000" baseline="0" dirty="0" smtClean="0">
                          <a:ln>
                            <a:noFill/>
                          </a:ln>
                          <a:effectLst/>
                        </a:rPr>
                        <a:t>ANTIGUO</a:t>
                      </a:r>
                      <a:endParaRPr lang="es-ES" sz="2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ln>
                            <a:noFill/>
                          </a:ln>
                          <a:effectLst>
                            <a:outerShdw blurRad="38100" dist="1905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ln>
                            <a:noFill/>
                          </a:ln>
                          <a:effectLst/>
                        </a:rPr>
                        <a:t>Contrato NUEVO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139025"/>
                  </a:ext>
                </a:extLst>
              </a:tr>
              <a:tr h="4664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Inventario de partida</a:t>
                      </a:r>
                      <a:endParaRPr lang="es-ES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Inventario deficiente y sin caracterización de los espacios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Inventario actualizado y caracterizado (tipologías), y en soporte accesible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77772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Arbolado</a:t>
                      </a:r>
                      <a:endParaRPr lang="es-ES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Poda cada 8 años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Poda cada 4 años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099788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Limpieza de zonas verde</a:t>
                      </a:r>
                      <a:endParaRPr lang="es-ES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Dos días a la semana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Diaria (</a:t>
                      </a:r>
                      <a:r>
                        <a:rPr lang="es-ES" sz="16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de lunes a sábado y retén el domingo)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63322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Vehículos y medios materiales mínimos</a:t>
                      </a:r>
                      <a:endParaRPr lang="es-ES" sz="20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kern="1200" dirty="0" smtClean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En</a:t>
                      </a:r>
                      <a:r>
                        <a:rPr lang="es-ES_tradnl" sz="1600" kern="1200" baseline="0" dirty="0" smtClean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 general</a:t>
                      </a:r>
                      <a:endParaRPr lang="es-ES" sz="1600" kern="1200" dirty="0">
                        <a:solidFill>
                          <a:srgbClr val="3829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kern="12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1600" kern="1200" dirty="0">
                        <a:solidFill>
                          <a:srgbClr val="3829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kern="12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Específicos para cada lote a justificar. Todo el material de </a:t>
                      </a:r>
                      <a:r>
                        <a:rPr lang="es-ES_tradnl" sz="1600" kern="1200" dirty="0" smtClean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NUEVA </a:t>
                      </a:r>
                      <a:r>
                        <a:rPr lang="es-ES_tradnl" sz="1600" kern="12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adquisición</a:t>
                      </a:r>
                      <a:endParaRPr lang="es-ES" sz="1600" kern="1200" dirty="0">
                        <a:solidFill>
                          <a:srgbClr val="3829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30696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Criterios ambientales de la flota de vehículos</a:t>
                      </a:r>
                      <a:endParaRPr lang="es-ES" sz="20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 smtClean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En</a:t>
                      </a:r>
                      <a:r>
                        <a:rPr lang="es-ES_tradnl" sz="1600" baseline="0" dirty="0" smtClean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 general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tc>
                  <a:txBody>
                    <a:bodyPr/>
                    <a:lstStyle/>
                    <a:p>
                      <a:pPr marL="7683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 smtClean="0"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Todos </a:t>
                      </a:r>
                      <a:r>
                        <a:rPr lang="es-ES_tradnl" sz="1600" dirty="0"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los vehículos CERO/ECO/GNC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25857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Criterios ambientales de la maquinaria</a:t>
                      </a:r>
                      <a:endParaRPr lang="es-ES" sz="20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 smtClean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En</a:t>
                      </a:r>
                      <a:r>
                        <a:rPr lang="es-ES_tradnl" sz="1600" baseline="0" dirty="0" smtClean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 general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tc>
                  <a:txBody>
                    <a:bodyPr/>
                    <a:lstStyle/>
                    <a:p>
                      <a:pPr marL="7683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Toda la maquinaria (segadoras, motosierras, etc.) eléctrica –salvo excepciones muy justificadas-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078283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481FE24-FDF4-C540-8742-C75DAE255FD4}"/>
              </a:ext>
            </a:extLst>
          </p:cNvPr>
          <p:cNvSpPr txBox="1">
            <a:spLocks/>
          </p:cNvSpPr>
          <p:nvPr/>
        </p:nvSpPr>
        <p:spPr>
          <a:xfrm rot="16200000">
            <a:off x="-1123251" y="2849438"/>
            <a:ext cx="3387633" cy="2839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r"/>
            <a:r>
              <a:rPr lang="en-US" sz="1100" spc="600" dirty="0" smtClean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CONSERVACIÓN SECTOR 1</a:t>
            </a:r>
            <a:endParaRPr lang="en-US" sz="1100" spc="600" dirty="0">
              <a:latin typeface="Franklin Gothic Medium Cond" panose="020B0606030402020204" pitchFamily="34" charset="0"/>
              <a:ea typeface="Gotcha Gothic" panose="02000000000000000000" pitchFamily="2" charset="-128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1D11991-BD43-894D-AC72-78A7180E326A}"/>
              </a:ext>
            </a:extLst>
          </p:cNvPr>
          <p:cNvCxnSpPr>
            <a:cxnSpLocks/>
          </p:cNvCxnSpPr>
          <p:nvPr/>
        </p:nvCxnSpPr>
        <p:spPr>
          <a:xfrm>
            <a:off x="502553" y="4528457"/>
            <a:ext cx="0" cy="18960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06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4F2360A-F56D-F349-8083-93286B00A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4000"/>
          </a:blip>
          <a:srcRect b="35425"/>
          <a:stretch/>
        </p:blipFill>
        <p:spPr>
          <a:xfrm>
            <a:off x="279423" y="215544"/>
            <a:ext cx="1751495" cy="420182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896981"/>
              </p:ext>
            </p:extLst>
          </p:nvPr>
        </p:nvGraphicFramePr>
        <p:xfrm>
          <a:off x="1444263" y="913386"/>
          <a:ext cx="10147662" cy="48802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5787">
                  <a:extLst>
                    <a:ext uri="{9D8B030D-6E8A-4147-A177-3AD203B41FA5}">
                      <a16:colId xmlns:a16="http://schemas.microsoft.com/office/drawing/2014/main" val="1337130060"/>
                    </a:ext>
                  </a:extLst>
                </a:gridCol>
                <a:gridCol w="3324225">
                  <a:extLst>
                    <a:ext uri="{9D8B030D-6E8A-4147-A177-3AD203B41FA5}">
                      <a16:colId xmlns:a16="http://schemas.microsoft.com/office/drawing/2014/main" val="3765959087"/>
                    </a:ext>
                  </a:extLst>
                </a:gridCol>
                <a:gridCol w="180975">
                  <a:extLst>
                    <a:ext uri="{9D8B030D-6E8A-4147-A177-3AD203B41FA5}">
                      <a16:colId xmlns:a16="http://schemas.microsoft.com/office/drawing/2014/main" val="1962723245"/>
                    </a:ext>
                  </a:extLst>
                </a:gridCol>
                <a:gridCol w="3876675">
                  <a:extLst>
                    <a:ext uri="{9D8B030D-6E8A-4147-A177-3AD203B41FA5}">
                      <a16:colId xmlns:a16="http://schemas.microsoft.com/office/drawing/2014/main" val="1788408136"/>
                    </a:ext>
                  </a:extLst>
                </a:gridCol>
              </a:tblGrid>
              <a:tr h="237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ln>
                            <a:noFill/>
                          </a:ln>
                          <a:effectLst/>
                        </a:rPr>
                        <a:t>MATERIA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baseline="0" dirty="0">
                          <a:ln>
                            <a:noFill/>
                          </a:ln>
                          <a:effectLst/>
                        </a:rPr>
                        <a:t>Contrato </a:t>
                      </a:r>
                      <a:r>
                        <a:rPr lang="es-ES_tradnl" sz="2000" baseline="0" dirty="0" smtClean="0">
                          <a:ln>
                            <a:noFill/>
                          </a:ln>
                          <a:effectLst/>
                        </a:rPr>
                        <a:t>ANTIGUO</a:t>
                      </a:r>
                      <a:endParaRPr lang="es-ES" sz="2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ln>
                            <a:noFill/>
                          </a:ln>
                          <a:effectLst>
                            <a:outerShdw blurRad="38100" dist="1905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ln>
                            <a:noFill/>
                          </a:ln>
                          <a:effectLst/>
                        </a:rPr>
                        <a:t>Contrato NUEVO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13902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Fomento Biodiversidad</a:t>
                      </a:r>
                      <a:endParaRPr lang="es-E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No se contempla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Se contempla explícitamente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099788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Cálculo Huella de carbono (emisiones)</a:t>
                      </a:r>
                      <a:endParaRPr lang="es-E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No se contempla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Se contempla explícitamente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63322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Tipología de zonas verdes (cálculo de coste del contrato, futuras ampliaciones, etc.)</a:t>
                      </a:r>
                      <a:endParaRPr lang="es-E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No se contemplan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Se contemplan explícitamente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33696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Cuantificación de las labores (nº de árboles a plantar, a podar, etc.)</a:t>
                      </a:r>
                      <a:endParaRPr lang="es-E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En casos NO, en otros mínimos sin máximo –indefensión-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Trabajos perfectamente cuantificados para seguridad técnica y jurídica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306961"/>
                  </a:ext>
                </a:extLst>
              </a:tr>
              <a:tr h="37717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Ornamentación planta de Flor</a:t>
                      </a:r>
                      <a:endParaRPr lang="es-ES" sz="18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kern="12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Sin programa específico</a:t>
                      </a:r>
                      <a:endParaRPr lang="es-ES" sz="1600" kern="1200" dirty="0">
                        <a:solidFill>
                          <a:srgbClr val="3829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kern="12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Tratamiento de diseño y mantenimiento que refuerza el paisaje urbano</a:t>
                      </a:r>
                      <a:endParaRPr lang="es-ES" sz="1600" kern="1200" dirty="0">
                        <a:solidFill>
                          <a:srgbClr val="3829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258576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Selección arbolado de reposición</a:t>
                      </a:r>
                      <a:endParaRPr lang="es-ES" sz="18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kern="12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NO</a:t>
                      </a:r>
                      <a:endParaRPr lang="es-ES" sz="1600" kern="1200" dirty="0">
                        <a:solidFill>
                          <a:srgbClr val="3829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kern="120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Sí, selección (marcaje) del arbolado en vivero de producción</a:t>
                      </a:r>
                      <a:endParaRPr lang="es-ES" sz="1600" kern="1200" dirty="0">
                        <a:solidFill>
                          <a:srgbClr val="3829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00564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481FE24-FDF4-C540-8742-C75DAE255FD4}"/>
              </a:ext>
            </a:extLst>
          </p:cNvPr>
          <p:cNvSpPr txBox="1">
            <a:spLocks/>
          </p:cNvSpPr>
          <p:nvPr/>
        </p:nvSpPr>
        <p:spPr>
          <a:xfrm rot="16200000">
            <a:off x="-1123251" y="2849438"/>
            <a:ext cx="3387633" cy="2839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r"/>
            <a:r>
              <a:rPr lang="en-US" sz="1100" spc="600" dirty="0" smtClean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CONSERVACIÓN SECTOR 1</a:t>
            </a:r>
            <a:endParaRPr lang="en-US" sz="1100" spc="600" dirty="0">
              <a:latin typeface="Franklin Gothic Medium Cond" panose="020B0606030402020204" pitchFamily="34" charset="0"/>
              <a:ea typeface="Gotcha Gothic" panose="02000000000000000000" pitchFamily="2" charset="-128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1D11991-BD43-894D-AC72-78A7180E326A}"/>
              </a:ext>
            </a:extLst>
          </p:cNvPr>
          <p:cNvCxnSpPr>
            <a:cxnSpLocks/>
          </p:cNvCxnSpPr>
          <p:nvPr/>
        </p:nvCxnSpPr>
        <p:spPr>
          <a:xfrm>
            <a:off x="502553" y="4528457"/>
            <a:ext cx="0" cy="18960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22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4F2360A-F56D-F349-8083-93286B00A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4000"/>
          </a:blip>
          <a:srcRect b="35425"/>
          <a:stretch/>
        </p:blipFill>
        <p:spPr>
          <a:xfrm>
            <a:off x="279423" y="215544"/>
            <a:ext cx="1751495" cy="420182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54480"/>
              </p:ext>
            </p:extLst>
          </p:nvPr>
        </p:nvGraphicFramePr>
        <p:xfrm>
          <a:off x="1444263" y="1785577"/>
          <a:ext cx="10147662" cy="43113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5787">
                  <a:extLst>
                    <a:ext uri="{9D8B030D-6E8A-4147-A177-3AD203B41FA5}">
                      <a16:colId xmlns:a16="http://schemas.microsoft.com/office/drawing/2014/main" val="1337130060"/>
                    </a:ext>
                  </a:extLst>
                </a:gridCol>
                <a:gridCol w="3324225">
                  <a:extLst>
                    <a:ext uri="{9D8B030D-6E8A-4147-A177-3AD203B41FA5}">
                      <a16:colId xmlns:a16="http://schemas.microsoft.com/office/drawing/2014/main" val="3765959087"/>
                    </a:ext>
                  </a:extLst>
                </a:gridCol>
                <a:gridCol w="180975">
                  <a:extLst>
                    <a:ext uri="{9D8B030D-6E8A-4147-A177-3AD203B41FA5}">
                      <a16:colId xmlns:a16="http://schemas.microsoft.com/office/drawing/2014/main" val="1962723245"/>
                    </a:ext>
                  </a:extLst>
                </a:gridCol>
                <a:gridCol w="3876675">
                  <a:extLst>
                    <a:ext uri="{9D8B030D-6E8A-4147-A177-3AD203B41FA5}">
                      <a16:colId xmlns:a16="http://schemas.microsoft.com/office/drawing/2014/main" val="1788408136"/>
                    </a:ext>
                  </a:extLst>
                </a:gridCol>
              </a:tblGrid>
              <a:tr h="237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400" dirty="0">
                          <a:ln>
                            <a:noFill/>
                          </a:ln>
                          <a:effectLst/>
                        </a:rPr>
                        <a:t>MATERIA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400" baseline="0" dirty="0">
                          <a:ln>
                            <a:noFill/>
                          </a:ln>
                          <a:effectLst/>
                        </a:rPr>
                        <a:t>Contrato </a:t>
                      </a:r>
                      <a:r>
                        <a:rPr lang="es-ES_tradnl" sz="2400" baseline="0" dirty="0" smtClean="0">
                          <a:ln>
                            <a:noFill/>
                          </a:ln>
                          <a:effectLst/>
                        </a:rPr>
                        <a:t>ANTIGUO</a:t>
                      </a:r>
                      <a:endParaRPr lang="es-ES" sz="24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400" dirty="0">
                          <a:ln>
                            <a:noFill/>
                          </a:ln>
                          <a:effectLst>
                            <a:outerShdw blurRad="38100" dist="1905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 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400" dirty="0">
                          <a:ln>
                            <a:noFill/>
                          </a:ln>
                          <a:effectLst/>
                        </a:rPr>
                        <a:t>Contrato NUEVO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139025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Sanidad Vegetal</a:t>
                      </a:r>
                      <a:endParaRPr lang="es-E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b="0" dirty="0"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Tradicional</a:t>
                      </a:r>
                      <a:endParaRPr lang="es-ES" sz="2400" b="0" dirty="0"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b="0" dirty="0"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2400" b="0" dirty="0"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b="0" dirty="0" err="1" smtClean="0"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Endoterapia</a:t>
                      </a:r>
                      <a:endParaRPr lang="es-ES" sz="2400" b="0" dirty="0"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b="0" dirty="0"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Lucha integrada- Control Biológico (insectos beneficiosos</a:t>
                      </a:r>
                      <a:r>
                        <a:rPr lang="es-ES_tradnl" sz="1600" b="0" dirty="0" smtClean="0"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); refugios</a:t>
                      </a:r>
                      <a:r>
                        <a:rPr lang="es-ES_tradnl" sz="1600" b="0" baseline="0" dirty="0" smtClean="0"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 de fauna</a:t>
                      </a:r>
                      <a:endParaRPr lang="es-ES" sz="2400" b="0" dirty="0"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985084"/>
                  </a:ext>
                </a:extLst>
              </a:tr>
              <a:tr h="3893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Árboles y arbustos que fomenten la cría y refugio de fauna</a:t>
                      </a:r>
                      <a:endParaRPr lang="es-ES" sz="2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Sin referencias</a:t>
                      </a:r>
                      <a:endParaRPr lang="es-E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Contemplado explícitamente</a:t>
                      </a:r>
                      <a:endParaRPr lang="es-E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73835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Naturalización de zonas (siega diferenciada)</a:t>
                      </a:r>
                      <a:endParaRPr lang="es-ES" sz="2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Sin referencias</a:t>
                      </a:r>
                      <a:endParaRPr lang="es-ES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Praderas con siega diferenciada, zonas con siega sin recogida, …</a:t>
                      </a:r>
                      <a:endParaRPr lang="es-E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03665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Consideración de los ciclos vitales de flora y fauna</a:t>
                      </a:r>
                      <a:endParaRPr lang="es-ES" sz="2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Sin referencias</a:t>
                      </a:r>
                      <a:endParaRPr lang="es-E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Contemplado explícitamente (época de cría de aves en las labores de poda, época de floración de los arbustos, etc.)</a:t>
                      </a:r>
                      <a:endParaRPr lang="es-E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ED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91509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Parterres de Flor anuales y vivaces</a:t>
                      </a:r>
                      <a:endParaRPr lang="es-E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60A09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NO contemplada</a:t>
                      </a:r>
                      <a:endParaRPr lang="es-E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0" dirty="0">
                          <a:solidFill>
                            <a:srgbClr val="3829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Se consideran los macizos singulares, con una reposición de flor más anual</a:t>
                      </a:r>
                      <a:endParaRPr lang="es-E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CB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336960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481FE24-FDF4-C540-8742-C75DAE255FD4}"/>
              </a:ext>
            </a:extLst>
          </p:cNvPr>
          <p:cNvSpPr txBox="1">
            <a:spLocks/>
          </p:cNvSpPr>
          <p:nvPr/>
        </p:nvSpPr>
        <p:spPr>
          <a:xfrm rot="16200000">
            <a:off x="-1123251" y="2849438"/>
            <a:ext cx="3387633" cy="2839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r"/>
            <a:r>
              <a:rPr lang="en-US" sz="1100" spc="600" dirty="0" smtClean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CONSERVACIÓN SECTOR 1</a:t>
            </a:r>
            <a:endParaRPr lang="en-US" sz="1100" spc="600" dirty="0">
              <a:latin typeface="Franklin Gothic Medium Cond" panose="020B0606030402020204" pitchFamily="34" charset="0"/>
              <a:ea typeface="Gotcha Gothic" panose="02000000000000000000" pitchFamily="2" charset="-128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1D11991-BD43-894D-AC72-78A7180E326A}"/>
              </a:ext>
            </a:extLst>
          </p:cNvPr>
          <p:cNvCxnSpPr>
            <a:cxnSpLocks/>
          </p:cNvCxnSpPr>
          <p:nvPr/>
        </p:nvCxnSpPr>
        <p:spPr>
          <a:xfrm>
            <a:off x="502553" y="4528457"/>
            <a:ext cx="0" cy="18960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81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4F2360A-F56D-F349-8083-93286B00AA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alphaModFix amt="54000"/>
          </a:blip>
          <a:srcRect b="35425"/>
          <a:stretch/>
        </p:blipFill>
        <p:spPr>
          <a:xfrm>
            <a:off x="279423" y="215544"/>
            <a:ext cx="1751495" cy="42018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556184" y="2566674"/>
            <a:ext cx="2318263" cy="523220"/>
          </a:xfrm>
          <a:prstGeom prst="rect">
            <a:avLst/>
          </a:prstGeom>
          <a:solidFill>
            <a:srgbClr val="5C9A94">
              <a:alpha val="67059"/>
            </a:srgbClr>
          </a:solidFill>
        </p:spPr>
        <p:txBody>
          <a:bodyPr wrap="none">
            <a:spAutoFit/>
          </a:bodyPr>
          <a:lstStyle/>
          <a:p>
            <a:pPr fontAlgn="b"/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14,74 </a:t>
            </a:r>
            <a:r>
              <a:rPr lang="es-E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28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</a:t>
            </a:r>
            <a:endParaRPr lang="es-E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556184" y="3172041"/>
            <a:ext cx="3106941" cy="523220"/>
          </a:xfrm>
          <a:prstGeom prst="rect">
            <a:avLst/>
          </a:prstGeom>
          <a:solidFill>
            <a:srgbClr val="60A09A">
              <a:alpha val="81176"/>
            </a:srgbClr>
          </a:solidFill>
        </p:spPr>
        <p:txBody>
          <a:bodyPr wrap="none">
            <a:spAutoFit/>
          </a:bodyPr>
          <a:lstStyle/>
          <a:p>
            <a:pPr fontAlgn="b"/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25,27 </a:t>
            </a:r>
            <a:r>
              <a:rPr lang="es-E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árb</a:t>
            </a:r>
            <a:r>
              <a:rPr lang="es-E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/100 </a:t>
            </a:r>
            <a:r>
              <a:rPr lang="es-E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</a:t>
            </a:r>
            <a:endParaRPr lang="es-E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556184" y="4040513"/>
            <a:ext cx="1903085" cy="523220"/>
          </a:xfrm>
          <a:prstGeom prst="rect">
            <a:avLst/>
          </a:prstGeom>
          <a:solidFill>
            <a:schemeClr val="accent2">
              <a:alpha val="81176"/>
            </a:schemeClr>
          </a:solidFill>
        </p:spPr>
        <p:txBody>
          <a:bodyPr wrap="none">
            <a:spAutoFit/>
          </a:bodyPr>
          <a:lstStyle/>
          <a:p>
            <a:pPr fontAlgn="b"/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3,32 </a:t>
            </a:r>
            <a:r>
              <a:rPr lang="es-E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€/ m2</a:t>
            </a:r>
            <a:endParaRPr lang="es-E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8556184" y="4659192"/>
            <a:ext cx="3265638" cy="523220"/>
          </a:xfrm>
          <a:prstGeom prst="rect">
            <a:avLst/>
          </a:prstGeom>
          <a:solidFill>
            <a:schemeClr val="accent2">
              <a:alpha val="81176"/>
            </a:schemeClr>
          </a:solidFill>
        </p:spPr>
        <p:txBody>
          <a:bodyPr wrap="none">
            <a:spAutoFit/>
          </a:bodyPr>
          <a:lstStyle/>
          <a:p>
            <a:pPr fontAlgn="b"/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36,88 </a:t>
            </a:r>
            <a:r>
              <a:rPr lang="es-E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€/ </a:t>
            </a:r>
            <a:r>
              <a:rPr lang="es-E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</a:t>
            </a:r>
            <a:r>
              <a:rPr lang="es-E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año</a:t>
            </a:r>
            <a:endParaRPr lang="es-E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81FE24-FDF4-C540-8742-C75DAE255FD4}"/>
              </a:ext>
            </a:extLst>
          </p:cNvPr>
          <p:cNvSpPr txBox="1">
            <a:spLocks/>
          </p:cNvSpPr>
          <p:nvPr/>
        </p:nvSpPr>
        <p:spPr>
          <a:xfrm rot="16200000">
            <a:off x="-1525958" y="2818899"/>
            <a:ext cx="4193046" cy="283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l"/>
            <a:r>
              <a:rPr lang="en-US" sz="1100" spc="600" dirty="0" smtClean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INFRAESTRUCTURA VERDE URBANA</a:t>
            </a:r>
            <a:endParaRPr lang="en-US" sz="1100" spc="600" dirty="0">
              <a:latin typeface="Franklin Gothic Medium Cond" panose="020B0606030402020204" pitchFamily="34" charset="0"/>
              <a:ea typeface="Gotcha Gothic" panose="02000000000000000000" pitchFamily="2" charset="-128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31D11991-BD43-894D-AC72-78A7180E326A}"/>
              </a:ext>
            </a:extLst>
          </p:cNvPr>
          <p:cNvCxnSpPr>
            <a:cxnSpLocks/>
          </p:cNvCxnSpPr>
          <p:nvPr/>
        </p:nvCxnSpPr>
        <p:spPr>
          <a:xfrm>
            <a:off x="502553" y="5125259"/>
            <a:ext cx="0" cy="15278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1365972" y="990755"/>
            <a:ext cx="305888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2800" b="1" spc="300" dirty="0">
                <a:solidFill>
                  <a:srgbClr val="ED592B"/>
                </a:solidFill>
                <a:ea typeface="Gotcha Gothic" panose="02000000000000000000" pitchFamily="2" charset="-128"/>
                <a:cs typeface="Butler Medium" charset="0"/>
              </a:rPr>
              <a:t>LA REALIDAD_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890AE2C-C7B4-5941-A037-47C6731856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89340" y="1681493"/>
            <a:ext cx="7156876" cy="4560355"/>
          </a:xfrm>
          <a:prstGeom prst="rect">
            <a:avLst/>
          </a:prstGeom>
        </p:spPr>
      </p:pic>
      <p:pic>
        <p:nvPicPr>
          <p:cNvPr id="16" name="Picture 2" descr="Resultado de imagen de o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6" r="21037"/>
          <a:stretch/>
        </p:blipFill>
        <p:spPr bwMode="auto">
          <a:xfrm>
            <a:off x="10455777" y="324298"/>
            <a:ext cx="1394847" cy="133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3362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5206" t="10556" r="39953" b="10185"/>
          <a:stretch/>
        </p:blipFill>
        <p:spPr>
          <a:xfrm>
            <a:off x="3756212" y="3877"/>
            <a:ext cx="8435791" cy="6858000"/>
          </a:xfrm>
          <a:prstGeom prst="rect">
            <a:avLst/>
          </a:prstGeom>
        </p:spPr>
      </p:pic>
      <p:pic>
        <p:nvPicPr>
          <p:cNvPr id="24" name="Imagen 2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4F2360A-F56D-F349-8083-93286B00AA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alphaModFix amt="54000"/>
          </a:blip>
          <a:srcRect b="35425"/>
          <a:stretch/>
        </p:blipFill>
        <p:spPr>
          <a:xfrm>
            <a:off x="279423" y="215544"/>
            <a:ext cx="1751495" cy="420182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019743"/>
              </p:ext>
            </p:extLst>
          </p:nvPr>
        </p:nvGraphicFramePr>
        <p:xfrm>
          <a:off x="1055915" y="1836965"/>
          <a:ext cx="4132923" cy="18563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7503">
                  <a:extLst>
                    <a:ext uri="{9D8B030D-6E8A-4147-A177-3AD203B41FA5}">
                      <a16:colId xmlns:a16="http://schemas.microsoft.com/office/drawing/2014/main" val="2850525994"/>
                    </a:ext>
                  </a:extLst>
                </a:gridCol>
                <a:gridCol w="1765420">
                  <a:extLst>
                    <a:ext uri="{9D8B030D-6E8A-4147-A177-3AD203B41FA5}">
                      <a16:colId xmlns:a16="http://schemas.microsoft.com/office/drawing/2014/main" val="1536834218"/>
                    </a:ext>
                  </a:extLst>
                </a:gridCol>
              </a:tblGrid>
              <a:tr h="179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1" u="none" strike="noStrike" dirty="0">
                          <a:effectLst/>
                        </a:rPr>
                        <a:t>GENERALES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 dirty="0">
                          <a:effectLst/>
                        </a:rPr>
                        <a:t> 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878715"/>
                  </a:ext>
                </a:extLst>
              </a:tr>
              <a:tr h="34302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1" u="none" strike="noStrike" dirty="0" smtClean="0">
                          <a:effectLst/>
                        </a:rPr>
                        <a:t>Superficie Verde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1" u="none" strike="noStrike" dirty="0" smtClean="0">
                          <a:effectLst/>
                        </a:rPr>
                        <a:t>7.500.000 m2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10113"/>
                  </a:ext>
                </a:extLst>
              </a:tr>
              <a:tr h="393338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1" u="none" strike="noStrike" dirty="0" smtClean="0">
                          <a:effectLst/>
                        </a:rPr>
                        <a:t>Árboles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1" u="none" strike="noStrike" dirty="0" smtClean="0">
                          <a:effectLst/>
                        </a:rPr>
                        <a:t>170.580 </a:t>
                      </a:r>
                      <a:r>
                        <a:rPr lang="es-ES" sz="2400" b="1" u="none" strike="noStrike" dirty="0" err="1" smtClean="0">
                          <a:effectLst/>
                        </a:rPr>
                        <a:t>ud.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17727"/>
                  </a:ext>
                </a:extLst>
              </a:tr>
              <a:tr h="344376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 dirty="0">
                          <a:effectLst/>
                        </a:rPr>
                        <a:t>   </a:t>
                      </a:r>
                      <a:r>
                        <a:rPr lang="es-ES" sz="2400" u="none" strike="noStrike" dirty="0" smtClean="0">
                          <a:effectLst/>
                        </a:rPr>
                        <a:t>+ en </a:t>
                      </a:r>
                      <a:r>
                        <a:rPr lang="es-ES" sz="2400" u="none" strike="noStrike" dirty="0">
                          <a:effectLst/>
                        </a:rPr>
                        <a:t>alineación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u="none" strike="noStrike" dirty="0" smtClean="0">
                          <a:effectLst/>
                        </a:rPr>
                        <a:t>124.042 </a:t>
                      </a:r>
                      <a:r>
                        <a:rPr lang="es-ES" sz="2400" u="none" strike="noStrike" dirty="0" err="1" smtClean="0">
                          <a:effectLst/>
                        </a:rPr>
                        <a:t>ud.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639032"/>
                  </a:ext>
                </a:extLst>
              </a:tr>
              <a:tr h="293576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 dirty="0">
                          <a:effectLst/>
                        </a:rPr>
                        <a:t>   </a:t>
                      </a:r>
                      <a:r>
                        <a:rPr lang="es-ES" sz="2400" u="none" strike="noStrike" dirty="0" smtClean="0">
                          <a:effectLst/>
                        </a:rPr>
                        <a:t>+ en </a:t>
                      </a:r>
                      <a:r>
                        <a:rPr lang="es-ES" sz="2400" u="none" strike="noStrike" dirty="0">
                          <a:effectLst/>
                        </a:rPr>
                        <a:t>parques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u="none" strike="noStrike" dirty="0" smtClean="0">
                          <a:effectLst/>
                        </a:rPr>
                        <a:t>46.538 </a:t>
                      </a:r>
                      <a:r>
                        <a:rPr lang="es-ES" sz="2400" u="none" strike="noStrike" dirty="0" err="1" smtClean="0">
                          <a:effectLst/>
                        </a:rPr>
                        <a:t>ud.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770681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777565"/>
              </p:ext>
            </p:extLst>
          </p:nvPr>
        </p:nvGraphicFramePr>
        <p:xfrm>
          <a:off x="1055915" y="3785499"/>
          <a:ext cx="4143809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7500">
                  <a:extLst>
                    <a:ext uri="{9D8B030D-6E8A-4147-A177-3AD203B41FA5}">
                      <a16:colId xmlns:a16="http://schemas.microsoft.com/office/drawing/2014/main" val="2850525994"/>
                    </a:ext>
                  </a:extLst>
                </a:gridCol>
                <a:gridCol w="1136309">
                  <a:extLst>
                    <a:ext uri="{9D8B030D-6E8A-4147-A177-3AD203B41FA5}">
                      <a16:colId xmlns:a16="http://schemas.microsoft.com/office/drawing/2014/main" val="1536834218"/>
                    </a:ext>
                  </a:extLst>
                </a:gridCol>
              </a:tblGrid>
              <a:tr h="179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1" u="none" strike="noStrike" dirty="0">
                          <a:effectLst/>
                        </a:rPr>
                        <a:t>EQUIPAMIENTO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926345"/>
                  </a:ext>
                </a:extLst>
              </a:tr>
              <a:tr h="179936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1" u="none" strike="noStrike" dirty="0" smtClean="0">
                          <a:effectLst/>
                        </a:rPr>
                        <a:t>Áreas </a:t>
                      </a:r>
                      <a:r>
                        <a:rPr lang="pt-BR" sz="2400" b="1" u="none" strike="noStrike" dirty="0">
                          <a:effectLst/>
                        </a:rPr>
                        <a:t>de Juego Infantil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1" u="none" strike="noStrike" dirty="0">
                          <a:effectLst/>
                        </a:rPr>
                        <a:t>373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297848"/>
                  </a:ext>
                </a:extLst>
              </a:tr>
              <a:tr h="179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1" u="none" strike="noStrike" dirty="0" smtClean="0">
                          <a:effectLst/>
                        </a:rPr>
                        <a:t>Fuentes </a:t>
                      </a:r>
                      <a:r>
                        <a:rPr lang="es-ES" sz="2400" b="1" u="none" strike="noStrike" dirty="0">
                          <a:effectLst/>
                        </a:rPr>
                        <a:t>y </a:t>
                      </a:r>
                      <a:r>
                        <a:rPr lang="es-ES" sz="2400" b="1" u="none" strike="noStrike" dirty="0" smtClean="0">
                          <a:effectLst/>
                        </a:rPr>
                        <a:t>Estanques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1" u="none" strike="noStrike" dirty="0">
                          <a:effectLst/>
                        </a:rPr>
                        <a:t>179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8709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 dirty="0" smtClean="0">
                          <a:effectLst/>
                        </a:rPr>
                        <a:t>Equipamiento </a:t>
                      </a:r>
                      <a:r>
                        <a:rPr lang="es-ES" sz="2400" u="none" strike="noStrike" dirty="0">
                          <a:effectLst/>
                        </a:rPr>
                        <a:t>deportivo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u="none" strike="noStrike" dirty="0">
                          <a:effectLst/>
                        </a:rPr>
                        <a:t>438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65411"/>
                  </a:ext>
                </a:extLst>
              </a:tr>
              <a:tr h="179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 dirty="0" smtClean="0">
                          <a:effectLst/>
                        </a:rPr>
                        <a:t>Bancos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u="none" strike="noStrike" dirty="0">
                          <a:effectLst/>
                        </a:rPr>
                        <a:t>20.562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112161"/>
                  </a:ext>
                </a:extLst>
              </a:tr>
              <a:tr h="266164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 dirty="0" smtClean="0">
                          <a:effectLst/>
                        </a:rPr>
                        <a:t>Fuentes </a:t>
                      </a:r>
                      <a:r>
                        <a:rPr lang="es-ES" sz="2400" u="none" strike="noStrike" dirty="0">
                          <a:effectLst/>
                        </a:rPr>
                        <a:t>de Beber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u="none" strike="noStrike" dirty="0">
                          <a:effectLst/>
                        </a:rPr>
                        <a:t>639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FF7">
                        <a:alpha val="8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482563"/>
                  </a:ext>
                </a:extLst>
              </a:tr>
            </a:tbl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3481FE24-FDF4-C540-8742-C75DAE255FD4}"/>
              </a:ext>
            </a:extLst>
          </p:cNvPr>
          <p:cNvSpPr txBox="1">
            <a:spLocks/>
          </p:cNvSpPr>
          <p:nvPr/>
        </p:nvSpPr>
        <p:spPr>
          <a:xfrm rot="16200000">
            <a:off x="-1525958" y="2818899"/>
            <a:ext cx="4193046" cy="283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l"/>
            <a:r>
              <a:rPr lang="en-US" sz="1100" spc="600" dirty="0" smtClean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INFRAESTRUCTURA VERDE URBANA</a:t>
            </a:r>
            <a:endParaRPr lang="en-US" sz="1100" spc="600" dirty="0">
              <a:latin typeface="Franklin Gothic Medium Cond" panose="020B0606030402020204" pitchFamily="34" charset="0"/>
              <a:ea typeface="Gotcha Gothic" panose="02000000000000000000" pitchFamily="2" charset="-128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31D11991-BD43-894D-AC72-78A7180E326A}"/>
              </a:ext>
            </a:extLst>
          </p:cNvPr>
          <p:cNvCxnSpPr>
            <a:cxnSpLocks/>
          </p:cNvCxnSpPr>
          <p:nvPr/>
        </p:nvCxnSpPr>
        <p:spPr>
          <a:xfrm>
            <a:off x="502553" y="5125259"/>
            <a:ext cx="0" cy="15278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1055915" y="1032241"/>
            <a:ext cx="385898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pc="300" dirty="0">
                <a:solidFill>
                  <a:srgbClr val="ED592B"/>
                </a:solidFill>
                <a:ea typeface="Gotcha Gothic" panose="02000000000000000000" pitchFamily="2" charset="-128"/>
                <a:cs typeface="Butler Medium" charset="0"/>
              </a:rPr>
              <a:t>LA REALIDAD 2020_</a:t>
            </a:r>
          </a:p>
        </p:txBody>
      </p:sp>
    </p:spTree>
    <p:extLst>
      <p:ext uri="{BB962C8B-B14F-4D97-AF65-F5344CB8AC3E}">
        <p14:creationId xmlns:p14="http://schemas.microsoft.com/office/powerpoint/2010/main" val="3084070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4F2360A-F56D-F349-8083-93286B00A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4000"/>
          </a:blip>
          <a:srcRect b="35425"/>
          <a:stretch/>
        </p:blipFill>
        <p:spPr>
          <a:xfrm>
            <a:off x="279423" y="215544"/>
            <a:ext cx="1751495" cy="4201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481FE24-FDF4-C540-8742-C75DAE255FD4}"/>
              </a:ext>
            </a:extLst>
          </p:cNvPr>
          <p:cNvSpPr txBox="1">
            <a:spLocks/>
          </p:cNvSpPr>
          <p:nvPr/>
        </p:nvSpPr>
        <p:spPr>
          <a:xfrm rot="16200000">
            <a:off x="-539777" y="2265964"/>
            <a:ext cx="2220686" cy="2839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r"/>
            <a:r>
              <a:rPr lang="en-US" sz="1100" spc="600" dirty="0" smtClean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NUEVO CONTRATO</a:t>
            </a:r>
            <a:endParaRPr lang="en-US" sz="1100" spc="600" dirty="0">
              <a:latin typeface="Franklin Gothic Medium Cond" panose="020B0606030402020204" pitchFamily="34" charset="0"/>
              <a:ea typeface="Gotcha Gothic" panose="02000000000000000000" pitchFamily="2" charset="-128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1D11991-BD43-894D-AC72-78A7180E326A}"/>
              </a:ext>
            </a:extLst>
          </p:cNvPr>
          <p:cNvCxnSpPr>
            <a:cxnSpLocks/>
          </p:cNvCxnSpPr>
          <p:nvPr/>
        </p:nvCxnSpPr>
        <p:spPr>
          <a:xfrm>
            <a:off x="502553" y="3614057"/>
            <a:ext cx="0" cy="28104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1574924" y="1460817"/>
            <a:ext cx="9792935" cy="2246769"/>
          </a:xfrm>
          <a:prstGeom prst="rect">
            <a:avLst/>
          </a:prstGeom>
          <a:solidFill>
            <a:srgbClr val="97FFDC"/>
          </a:solidFill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s-ES" sz="2800" b="1" kern="50" dirty="0">
                <a:latin typeface="Calibri" panose="020F0502020204030204" pitchFamily="34" charset="0"/>
                <a:ea typeface="Calibri" panose="020F0502020204030204" pitchFamily="34" charset="0"/>
              </a:rPr>
              <a:t>R</a:t>
            </a:r>
            <a:r>
              <a:rPr lang="es-ES" sz="2800" b="1" kern="50" dirty="0" smtClean="0">
                <a:latin typeface="Calibri" panose="020F0502020204030204" pitchFamily="34" charset="0"/>
                <a:ea typeface="Calibri" panose="020F0502020204030204" pitchFamily="34" charset="0"/>
              </a:rPr>
              <a:t>eforzar </a:t>
            </a:r>
            <a:r>
              <a:rPr lang="es-ES" sz="2800" b="1" kern="50" dirty="0">
                <a:latin typeface="Calibri" panose="020F0502020204030204" pitchFamily="34" charset="0"/>
                <a:ea typeface="Calibri" panose="020F0502020204030204" pitchFamily="34" charset="0"/>
              </a:rPr>
              <a:t>la </a:t>
            </a:r>
            <a:r>
              <a:rPr lang="es-ES" sz="2800" b="1" kern="50" dirty="0" smtClean="0">
                <a:latin typeface="Calibri" panose="020F0502020204030204" pitchFamily="34" charset="0"/>
                <a:ea typeface="Calibri" panose="020F0502020204030204" pitchFamily="34" charset="0"/>
              </a:rPr>
              <a:t>conservación</a:t>
            </a:r>
            <a:r>
              <a:rPr lang="es-ES" sz="2800" kern="5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2400" kern="50" dirty="0">
                <a:latin typeface="Calibri" panose="020F0502020204030204" pitchFamily="34" charset="0"/>
                <a:ea typeface="Calibri" panose="020F0502020204030204" pitchFamily="34" charset="0"/>
              </a:rPr>
              <a:t>de las zonas verdes en general y del arbolado en particular, estableciendo </a:t>
            </a:r>
            <a:r>
              <a:rPr lang="es-ES" sz="2400" kern="50" dirty="0" smtClean="0">
                <a:latin typeface="Calibri" panose="020F0502020204030204" pitchFamily="34" charset="0"/>
                <a:ea typeface="Calibri" panose="020F0502020204030204" pitchFamily="34" charset="0"/>
              </a:rPr>
              <a:t>dos lotes </a:t>
            </a:r>
            <a:r>
              <a:rPr lang="es-ES" sz="2400" kern="50" dirty="0">
                <a:latin typeface="Calibri" panose="020F0502020204030204" pitchFamily="34" charset="0"/>
                <a:ea typeface="Calibri" panose="020F0502020204030204" pitchFamily="34" charset="0"/>
              </a:rPr>
              <a:t>con </a:t>
            </a:r>
            <a:r>
              <a:rPr lang="es-ES" sz="2400" kern="50" dirty="0" smtClean="0">
                <a:latin typeface="Calibri" panose="020F0502020204030204" pitchFamily="34" charset="0"/>
                <a:ea typeface="Calibri" panose="020F0502020204030204" pitchFamily="34" charset="0"/>
              </a:rPr>
              <a:t>un </a:t>
            </a:r>
            <a:r>
              <a:rPr lang="es-ES" sz="2800" b="1" kern="50" dirty="0" smtClean="0">
                <a:latin typeface="Calibri" panose="020F0502020204030204" pitchFamily="34" charset="0"/>
                <a:ea typeface="Calibri" panose="020F0502020204030204" pitchFamily="34" charset="0"/>
              </a:rPr>
              <a:t>mantenimiento diferenciado </a:t>
            </a:r>
            <a:r>
              <a:rPr lang="es-ES" sz="2400" b="1" kern="50" dirty="0"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s-ES" sz="2800" b="1" kern="5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2800" b="1" kern="50" dirty="0" smtClean="0">
                <a:latin typeface="Calibri" panose="020F0502020204030204" pitchFamily="34" charset="0"/>
                <a:ea typeface="Calibri" panose="020F0502020204030204" pitchFamily="34" charset="0"/>
              </a:rPr>
              <a:t>especializado </a:t>
            </a:r>
            <a:r>
              <a:rPr lang="es-ES" sz="2400" kern="50" dirty="0">
                <a:latin typeface="Calibri" panose="020F0502020204030204" pitchFamily="34" charset="0"/>
                <a:ea typeface="Calibri" panose="020F0502020204030204" pitchFamily="34" charset="0"/>
              </a:rPr>
              <a:t>según los distintos tipos de parques, zonas verdes y equipamiento, utilizando </a:t>
            </a:r>
            <a:r>
              <a:rPr lang="es-ES" sz="2800" b="1" kern="50" dirty="0">
                <a:latin typeface="Calibri" panose="020F0502020204030204" pitchFamily="34" charset="0"/>
                <a:ea typeface="Calibri" panose="020F0502020204030204" pitchFamily="34" charset="0"/>
              </a:rPr>
              <a:t>criterios de sostenibilidad</a:t>
            </a:r>
            <a:r>
              <a:rPr lang="es-ES" sz="2000" kern="50" dirty="0"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s-ES" sz="2800" b="1" kern="50" dirty="0" smtClean="0">
                <a:latin typeface="Calibri" panose="020F0502020204030204" pitchFamily="34" charset="0"/>
                <a:ea typeface="Calibri" panose="020F0502020204030204" pitchFamily="34" charset="0"/>
              </a:rPr>
              <a:t>soluciones basadas en la naturaleza</a:t>
            </a:r>
            <a:r>
              <a:rPr lang="es-ES" sz="2000" kern="50" dirty="0" smtClean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ES" kern="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99386" y="4117518"/>
            <a:ext cx="7425962" cy="1803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DURACION_</a:t>
            </a: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CINCO 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años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 + 1 año de prórroga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PRESUPUESTO</a:t>
            </a: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anual 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20.106.057,25 €.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Lote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PARQUES URBANOS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____15.053.504,45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€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Lote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PASEOS ARBOLADOS Y PARQUE DEL AGUA__5.052.552,80 €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79469" y="3962400"/>
            <a:ext cx="2543965" cy="23857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350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248" y="1"/>
            <a:ext cx="10495951" cy="7410449"/>
          </a:xfrm>
          <a:prstGeom prst="rect">
            <a:avLst/>
          </a:prstGeom>
        </p:spPr>
      </p:pic>
      <p:pic>
        <p:nvPicPr>
          <p:cNvPr id="10" name="Imagen 9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4F2360A-F56D-F349-8083-93286B00AA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alphaModFix amt="54000"/>
          </a:blip>
          <a:srcRect b="35425"/>
          <a:stretch/>
        </p:blipFill>
        <p:spPr>
          <a:xfrm>
            <a:off x="279423" y="215544"/>
            <a:ext cx="1751495" cy="420182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747DA7A7-75D1-FB4A-9CB3-4625CDA987EA}"/>
              </a:ext>
            </a:extLst>
          </p:cNvPr>
          <p:cNvSpPr txBox="1">
            <a:spLocks/>
          </p:cNvSpPr>
          <p:nvPr/>
        </p:nvSpPr>
        <p:spPr>
          <a:xfrm>
            <a:off x="947137" y="1208259"/>
            <a:ext cx="3645430" cy="10916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b="1" spc="300" dirty="0" smtClean="0">
                <a:solidFill>
                  <a:srgbClr val="ED592B"/>
                </a:solidFill>
                <a:latin typeface="+mn-lt"/>
                <a:ea typeface="Gotcha Gothic" panose="02000000000000000000" pitchFamily="2" charset="-128"/>
              </a:rPr>
              <a:t>DEFINICIÓN Y </a:t>
            </a:r>
            <a:r>
              <a:rPr lang="en-US" sz="2000" b="1" spc="300" dirty="0" smtClean="0">
                <a:solidFill>
                  <a:srgbClr val="ED592B"/>
                </a:solidFill>
                <a:latin typeface="+mn-lt"/>
                <a:ea typeface="Gotcha Gothic" panose="02000000000000000000" pitchFamily="2" charset="-128"/>
              </a:rPr>
              <a:t>CÁLCULO_</a:t>
            </a:r>
            <a:endParaRPr lang="en-US" sz="2000" b="1" spc="300" dirty="0">
              <a:solidFill>
                <a:srgbClr val="ED592B"/>
              </a:solidFill>
              <a:latin typeface="+mn-lt"/>
              <a:ea typeface="Gotcha Gothic" panose="02000000000000000000" pitchFamily="2" charset="-12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481FE24-FDF4-C540-8742-C75DAE255FD4}"/>
              </a:ext>
            </a:extLst>
          </p:cNvPr>
          <p:cNvSpPr txBox="1">
            <a:spLocks/>
          </p:cNvSpPr>
          <p:nvPr/>
        </p:nvSpPr>
        <p:spPr>
          <a:xfrm rot="16200000">
            <a:off x="-539777" y="2265964"/>
            <a:ext cx="2220686" cy="2839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r"/>
            <a:r>
              <a:rPr lang="en-US" sz="1100" spc="600" dirty="0" smtClean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NUEVO CONTRATO</a:t>
            </a:r>
            <a:endParaRPr lang="en-US" sz="1100" spc="600" dirty="0">
              <a:latin typeface="Franklin Gothic Medium Cond" panose="020B0606030402020204" pitchFamily="34" charset="0"/>
              <a:ea typeface="Gotcha Gothic" panose="02000000000000000000" pitchFamily="2" charset="-128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31D11991-BD43-894D-AC72-78A7180E326A}"/>
              </a:ext>
            </a:extLst>
          </p:cNvPr>
          <p:cNvCxnSpPr>
            <a:cxnSpLocks/>
          </p:cNvCxnSpPr>
          <p:nvPr/>
        </p:nvCxnSpPr>
        <p:spPr>
          <a:xfrm>
            <a:off x="502553" y="3614057"/>
            <a:ext cx="0" cy="28104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1040870" y="2101998"/>
            <a:ext cx="5321830" cy="3339376"/>
          </a:xfrm>
          <a:prstGeom prst="rect">
            <a:avLst/>
          </a:prstGeom>
          <a:solidFill>
            <a:srgbClr val="FFFFB3">
              <a:alpha val="83137"/>
            </a:srgbClr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definir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tenemos que 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mantener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conocer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LOCALIZACIÓN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cada elemento o 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espacio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establecer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TIPOLOGÍA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mantenimiento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precisar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 </a:t>
            </a: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MEDICIÓN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asignar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TRABAJOS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mantenimiento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Calcular el </a:t>
            </a: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PRESUPUESTO</a:t>
            </a:r>
          </a:p>
        </p:txBody>
      </p:sp>
    </p:spTree>
    <p:extLst>
      <p:ext uri="{BB962C8B-B14F-4D97-AF65-F5344CB8AC3E}">
        <p14:creationId xmlns:p14="http://schemas.microsoft.com/office/powerpoint/2010/main" val="29021879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747DA7A7-75D1-FB4A-9CB3-4625CDA987EA}"/>
              </a:ext>
            </a:extLst>
          </p:cNvPr>
          <p:cNvSpPr txBox="1">
            <a:spLocks/>
          </p:cNvSpPr>
          <p:nvPr/>
        </p:nvSpPr>
        <p:spPr>
          <a:xfrm>
            <a:off x="1028076" y="1025497"/>
            <a:ext cx="4233905" cy="63185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b="1" spc="300" dirty="0" smtClean="0">
                <a:solidFill>
                  <a:srgbClr val="F28767"/>
                </a:solidFill>
                <a:latin typeface="+mn-lt"/>
                <a:ea typeface="Gotcha Gothic" panose="02000000000000000000" pitchFamily="2" charset="-128"/>
              </a:rPr>
              <a:t>2 LOTES_</a:t>
            </a:r>
            <a:endParaRPr lang="en-US" sz="2800" b="1" spc="300" dirty="0">
              <a:solidFill>
                <a:srgbClr val="F28767"/>
              </a:solidFill>
              <a:latin typeface="+mn-lt"/>
              <a:ea typeface="Gotcha Gothic" panose="02000000000000000000" pitchFamily="2" charset="-128"/>
            </a:endParaRPr>
          </a:p>
        </p:txBody>
      </p:sp>
      <p:pic>
        <p:nvPicPr>
          <p:cNvPr id="70" name="Imagen 69">
            <a:extLst>
              <a:ext uri="{FF2B5EF4-FFF2-40B4-BE49-F238E27FC236}">
                <a16:creationId xmlns:a16="http://schemas.microsoft.com/office/drawing/2014/main" id="{B16B24E9-D088-8749-BB5C-726F4F94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96148" y="215544"/>
            <a:ext cx="6160485" cy="3267735"/>
          </a:xfrm>
          <a:prstGeom prst="rect">
            <a:avLst/>
          </a:prstGeom>
        </p:spPr>
      </p:pic>
      <p:pic>
        <p:nvPicPr>
          <p:cNvPr id="71" name="Imagen 7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4F2360A-F56D-F349-8083-93286B00AA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alphaModFix amt="54000"/>
          </a:blip>
          <a:srcRect b="35425"/>
          <a:stretch/>
        </p:blipFill>
        <p:spPr>
          <a:xfrm>
            <a:off x="279423" y="215544"/>
            <a:ext cx="1751495" cy="42018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155170" y="1926034"/>
            <a:ext cx="673153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</a:pPr>
            <a:r>
              <a:rPr lang="es-ES" sz="2000" u="sng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Sector 1.1- </a:t>
            </a:r>
            <a:r>
              <a:rPr lang="es-ES" sz="2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PARQUES URBANOS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Actual sector 1, incluyendo el Belén Gigante; y con la excepción de los paseos arbolados principales y rondas, y las zonas verdes de los barrios rurales.</a:t>
            </a:r>
          </a:p>
          <a:p>
            <a:pPr lvl="1" algn="r">
              <a:lnSpc>
                <a:spcPct val="115000"/>
              </a:lnSpc>
              <a:spcAft>
                <a:spcPts val="60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4.399.135,52 m2 //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235 trabajadores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155170" y="4202112"/>
            <a:ext cx="673153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</a:pPr>
            <a:r>
              <a:rPr lang="es-ES" sz="2000" u="sng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Sector 1.2- </a:t>
            </a:r>
            <a:r>
              <a:rPr lang="es-ES" sz="2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PASEOS ARBOLADOS Y PARQUE DEL AGUA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Paseos y plazas arbolados principales que conectan la ciudad con el entorno natural, zonas verdes de los barrios rurales y el parque del Agua “Luis Buñuel”.</a:t>
            </a:r>
          </a:p>
          <a:p>
            <a:pPr marL="571500" lvl="2" algn="r">
              <a:lnSpc>
                <a:spcPct val="115000"/>
              </a:lnSpc>
              <a:spcAft>
                <a:spcPts val="60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2.300.415,21 m2 //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 trabajadores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481FE24-FDF4-C540-8742-C75DAE255FD4}"/>
              </a:ext>
            </a:extLst>
          </p:cNvPr>
          <p:cNvSpPr txBox="1">
            <a:spLocks/>
          </p:cNvSpPr>
          <p:nvPr/>
        </p:nvSpPr>
        <p:spPr>
          <a:xfrm rot="16200000">
            <a:off x="-539777" y="2265964"/>
            <a:ext cx="2220686" cy="2839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r"/>
            <a:r>
              <a:rPr lang="en-US" sz="1100" spc="600" dirty="0" smtClean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NUEVO CONTRATO</a:t>
            </a:r>
            <a:endParaRPr lang="en-US" sz="1100" spc="600" dirty="0">
              <a:latin typeface="Franklin Gothic Medium Cond" panose="020B0606030402020204" pitchFamily="34" charset="0"/>
              <a:ea typeface="Gotcha Gothic" panose="02000000000000000000" pitchFamily="2" charset="-128"/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31D11991-BD43-894D-AC72-78A7180E326A}"/>
              </a:ext>
            </a:extLst>
          </p:cNvPr>
          <p:cNvCxnSpPr>
            <a:cxnSpLocks/>
          </p:cNvCxnSpPr>
          <p:nvPr/>
        </p:nvCxnSpPr>
        <p:spPr>
          <a:xfrm>
            <a:off x="502553" y="3614057"/>
            <a:ext cx="0" cy="28104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>
            <a:extLst>
              <a:ext uri="{FF2B5EF4-FFF2-40B4-BE49-F238E27FC236}">
                <a16:creationId xmlns:a16="http://schemas.microsoft.com/office/drawing/2014/main" id="{A890AE2C-C7B4-5941-A037-47C6731856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53375" y="3856307"/>
            <a:ext cx="4146256" cy="26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729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4F2360A-F56D-F349-8083-93286B00A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4000"/>
          </a:blip>
          <a:srcRect b="35425"/>
          <a:stretch/>
        </p:blipFill>
        <p:spPr>
          <a:xfrm>
            <a:off x="279423" y="215544"/>
            <a:ext cx="1751495" cy="4201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481FE24-FDF4-C540-8742-C75DAE255FD4}"/>
              </a:ext>
            </a:extLst>
          </p:cNvPr>
          <p:cNvSpPr txBox="1">
            <a:spLocks/>
          </p:cNvSpPr>
          <p:nvPr/>
        </p:nvSpPr>
        <p:spPr>
          <a:xfrm rot="16200000">
            <a:off x="-1291255" y="2681435"/>
            <a:ext cx="3723641" cy="2839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r"/>
            <a:r>
              <a:rPr lang="en-US" sz="1100" spc="600" dirty="0" smtClean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CONOCIMIENTO DEL VERDE</a:t>
            </a:r>
            <a:endParaRPr lang="en-US" sz="1100" spc="600" dirty="0">
              <a:latin typeface="Franklin Gothic Medium Cond" panose="020B0606030402020204" pitchFamily="34" charset="0"/>
              <a:ea typeface="Gotcha Gothic" panose="02000000000000000000" pitchFamily="2" charset="-128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1D11991-BD43-894D-AC72-78A7180E326A}"/>
              </a:ext>
            </a:extLst>
          </p:cNvPr>
          <p:cNvCxnSpPr>
            <a:cxnSpLocks/>
          </p:cNvCxnSpPr>
          <p:nvPr/>
        </p:nvCxnSpPr>
        <p:spPr>
          <a:xfrm>
            <a:off x="502553" y="4314825"/>
            <a:ext cx="0" cy="21097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0" t="18081" r="12059" b="10792"/>
          <a:stretch/>
        </p:blipFill>
        <p:spPr>
          <a:xfrm>
            <a:off x="2153265" y="0"/>
            <a:ext cx="10038735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49411" t="30884" r="2206" b="5327"/>
          <a:stretch/>
        </p:blipFill>
        <p:spPr>
          <a:xfrm>
            <a:off x="1219732" y="2032221"/>
            <a:ext cx="2461771" cy="18256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081" r="86187" b="66521"/>
          <a:stretch/>
        </p:blipFill>
        <p:spPr>
          <a:xfrm>
            <a:off x="2153265" y="52798"/>
            <a:ext cx="1885241" cy="1484671"/>
          </a:xfrm>
          <a:prstGeom prst="rect">
            <a:avLst/>
          </a:prstGeom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136062" y="1130478"/>
            <a:ext cx="3316553" cy="8139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74589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400" b="1" spc="300" dirty="0" smtClean="0">
                <a:solidFill>
                  <a:srgbClr val="ED592B"/>
                </a:solidFill>
                <a:ea typeface="Gotcha Gothic" panose="02000000000000000000" pitchFamily="2" charset="-128"/>
                <a:cs typeface="Butler Medium" charset="0"/>
              </a:rPr>
              <a:t>TIPOLOGIAS POR MANTENIMIENTO_</a:t>
            </a:r>
            <a:endParaRPr kumimoji="0" lang="es-ES" altLang="es-ES" sz="1600" b="0" i="0" u="none" strike="noStrike" cap="none" normalizeH="0" baseline="0" dirty="0" smtClean="0">
              <a:ln>
                <a:noFill/>
              </a:ln>
              <a:solidFill>
                <a:srgbClr val="ED592B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59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4F2360A-F56D-F349-8083-93286B00A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4000"/>
          </a:blip>
          <a:srcRect b="35425"/>
          <a:stretch/>
        </p:blipFill>
        <p:spPr>
          <a:xfrm>
            <a:off x="279423" y="215544"/>
            <a:ext cx="1751495" cy="4201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481FE24-FDF4-C540-8742-C75DAE255FD4}"/>
              </a:ext>
            </a:extLst>
          </p:cNvPr>
          <p:cNvSpPr txBox="1">
            <a:spLocks/>
          </p:cNvSpPr>
          <p:nvPr/>
        </p:nvSpPr>
        <p:spPr>
          <a:xfrm rot="16200000">
            <a:off x="-1291255" y="2681435"/>
            <a:ext cx="3723641" cy="2839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r"/>
            <a:r>
              <a:rPr lang="en-US" sz="1100" spc="600" dirty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V</a:t>
            </a:r>
            <a:r>
              <a:rPr lang="en-US" sz="1100" spc="600" dirty="0" smtClean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ALOR DE LA CONSERVACIÓN</a:t>
            </a:r>
            <a:endParaRPr lang="en-US" sz="1100" spc="600" dirty="0">
              <a:latin typeface="Franklin Gothic Medium Cond" panose="020B0606030402020204" pitchFamily="34" charset="0"/>
              <a:ea typeface="Gotcha Gothic" panose="02000000000000000000" pitchFamily="2" charset="-128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1D11991-BD43-894D-AC72-78A7180E326A}"/>
              </a:ext>
            </a:extLst>
          </p:cNvPr>
          <p:cNvCxnSpPr>
            <a:cxnSpLocks/>
          </p:cNvCxnSpPr>
          <p:nvPr/>
        </p:nvCxnSpPr>
        <p:spPr>
          <a:xfrm>
            <a:off x="502553" y="4685211"/>
            <a:ext cx="0" cy="17393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229826"/>
              </p:ext>
            </p:extLst>
          </p:nvPr>
        </p:nvGraphicFramePr>
        <p:xfrm>
          <a:off x="4045875" y="1095378"/>
          <a:ext cx="7972423" cy="523421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695825">
                  <a:extLst>
                    <a:ext uri="{9D8B030D-6E8A-4147-A177-3AD203B41FA5}">
                      <a16:colId xmlns:a16="http://schemas.microsoft.com/office/drawing/2014/main" val="896327693"/>
                    </a:ext>
                  </a:extLst>
                </a:gridCol>
                <a:gridCol w="1621853">
                  <a:extLst>
                    <a:ext uri="{9D8B030D-6E8A-4147-A177-3AD203B41FA5}">
                      <a16:colId xmlns:a16="http://schemas.microsoft.com/office/drawing/2014/main" val="4005265287"/>
                    </a:ext>
                  </a:extLst>
                </a:gridCol>
                <a:gridCol w="1654745">
                  <a:extLst>
                    <a:ext uri="{9D8B030D-6E8A-4147-A177-3AD203B41FA5}">
                      <a16:colId xmlns:a16="http://schemas.microsoft.com/office/drawing/2014/main" val="2472551164"/>
                    </a:ext>
                  </a:extLst>
                </a:gridCol>
              </a:tblGrid>
              <a:tr h="619122">
                <a:tc>
                  <a:txBody>
                    <a:bodyPr/>
                    <a:lstStyle/>
                    <a:p>
                      <a:pPr marL="31750" algn="ctr">
                        <a:spcBef>
                          <a:spcPts val="64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  <a:latin typeface="Arial" panose="020B060402020202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  <a:p>
                      <a:pPr marL="31750" algn="ctr">
                        <a:spcBef>
                          <a:spcPts val="64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TIPOLOGÍA</a:t>
                      </a:r>
                      <a:endParaRPr lang="es-ES" sz="14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 marL="80010" marR="59055" algn="ctr">
                        <a:spcBef>
                          <a:spcPts val="64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  <a:latin typeface="Arial" panose="020B060402020202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  <a:p>
                      <a:pPr marL="80010" marR="59055" algn="ctr">
                        <a:spcBef>
                          <a:spcPts val="64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CÓDIGO</a:t>
                      </a:r>
                      <a:endParaRPr lang="es-ES" sz="14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AC46"/>
                    </a:solidFill>
                  </a:tcPr>
                </a:tc>
                <a:tc>
                  <a:txBody>
                    <a:bodyPr/>
                    <a:lstStyle/>
                    <a:p>
                      <a:pPr marL="31750" marR="98425" algn="ctr">
                        <a:lnSpc>
                          <a:spcPct val="100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COSTE 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POR TIPOLOGÍA (EUROS)</a:t>
                      </a:r>
                      <a:endParaRPr lang="es-ES" sz="14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AC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588605"/>
                  </a:ext>
                </a:extLst>
              </a:tr>
              <a:tr h="231346">
                <a:tc>
                  <a:txBody>
                    <a:bodyPr/>
                    <a:lstStyle/>
                    <a:p>
                      <a:pPr marL="317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CALLE VERDE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8625" marR="3810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CV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889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2,48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678518"/>
                  </a:ext>
                </a:extLst>
              </a:tr>
              <a:tr h="263954">
                <a:tc>
                  <a:txBody>
                    <a:bodyPr/>
                    <a:lstStyle/>
                    <a:p>
                      <a:pPr marL="317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CALLE VERDE DE MANTENIMIENTO ESPECIAL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8625" marR="3810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CVME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889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0,49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159371"/>
                  </a:ext>
                </a:extLst>
              </a:tr>
              <a:tr h="231346">
                <a:tc>
                  <a:txBody>
                    <a:bodyPr/>
                    <a:lstStyle/>
                    <a:p>
                      <a:pPr marL="31750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ESPACIO FLUVIAL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7355" marR="394970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EF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88900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1,57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407407"/>
                  </a:ext>
                </a:extLst>
              </a:tr>
              <a:tr h="231346">
                <a:tc>
                  <a:txBody>
                    <a:bodyPr/>
                    <a:lstStyle/>
                    <a:p>
                      <a:pPr marL="317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ESPACIO VERDE INSTITUCIONAL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8625" marR="3937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EVI</a:t>
                      </a:r>
                      <a:endParaRPr lang="es-ES" sz="14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889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1,14</a:t>
                      </a:r>
                      <a:endParaRPr lang="es-ES" sz="14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8139876"/>
                  </a:ext>
                </a:extLst>
              </a:tr>
              <a:tr h="251683">
                <a:tc>
                  <a:txBody>
                    <a:bodyPr/>
                    <a:lstStyle/>
                    <a:p>
                      <a:pPr marL="317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INFRAESTRUCTURA AJARDINADA MENOR DE 0,5 HA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2275" marR="39497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IA1</a:t>
                      </a:r>
                      <a:endParaRPr lang="es-ES" sz="14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889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2,68</a:t>
                      </a:r>
                      <a:endParaRPr lang="es-ES" sz="14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7092624"/>
                  </a:ext>
                </a:extLst>
              </a:tr>
              <a:tr h="284462">
                <a:tc>
                  <a:txBody>
                    <a:bodyPr/>
                    <a:lstStyle/>
                    <a:p>
                      <a:pPr marL="317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INFRAESTRUCTURA AJARDINADA 0,5-1 HA</a:t>
                      </a:r>
                      <a:endParaRPr lang="es-ES" sz="14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2275" marR="39497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IA2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889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2,54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252582"/>
                  </a:ext>
                </a:extLst>
              </a:tr>
              <a:tr h="295445">
                <a:tc>
                  <a:txBody>
                    <a:bodyPr/>
                    <a:lstStyle/>
                    <a:p>
                      <a:pPr marL="317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INFRAESTRUCTURA AJARDINADA 1-3 HA</a:t>
                      </a:r>
                      <a:endParaRPr lang="es-ES" sz="14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2275" marR="39497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IA3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889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2,44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710417"/>
                  </a:ext>
                </a:extLst>
              </a:tr>
              <a:tr h="231346">
                <a:tc>
                  <a:txBody>
                    <a:bodyPr/>
                    <a:lstStyle/>
                    <a:p>
                      <a:pPr marL="317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INFRAESTRUCTURA AJARDINADA 3-10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2275" marR="39497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IA4</a:t>
                      </a:r>
                      <a:endParaRPr lang="es-ES" sz="14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889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2,38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2387400"/>
                  </a:ext>
                </a:extLst>
              </a:tr>
              <a:tr h="231346">
                <a:tc>
                  <a:txBody>
                    <a:bodyPr/>
                    <a:lstStyle/>
                    <a:p>
                      <a:pPr marL="317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PARQUE DE CIUDAD &lt;3 HA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2275" marR="39497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PC1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889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3,18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427891"/>
                  </a:ext>
                </a:extLst>
              </a:tr>
              <a:tr h="231346">
                <a:tc>
                  <a:txBody>
                    <a:bodyPr/>
                    <a:lstStyle/>
                    <a:p>
                      <a:pPr marL="317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PARQUE DE CIUDAD 3-5 HA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2275" marR="39497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PC2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889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3,05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8167755"/>
                  </a:ext>
                </a:extLst>
              </a:tr>
              <a:tr h="231346">
                <a:tc>
                  <a:txBody>
                    <a:bodyPr/>
                    <a:lstStyle/>
                    <a:p>
                      <a:pPr marL="317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PARQUE DE CIUDAD 5-10 HA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2275" marR="39497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PC3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889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2,89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253206"/>
                  </a:ext>
                </a:extLst>
              </a:tr>
              <a:tr h="231346">
                <a:tc>
                  <a:txBody>
                    <a:bodyPr/>
                    <a:lstStyle/>
                    <a:p>
                      <a:pPr marL="317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PARQUE DE CIUDAD &gt;10 HA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2275" marR="39497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PC4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889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2,81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2776780"/>
                  </a:ext>
                </a:extLst>
              </a:tr>
              <a:tr h="231346">
                <a:tc>
                  <a:txBody>
                    <a:bodyPr/>
                    <a:lstStyle/>
                    <a:p>
                      <a:pPr marL="317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JARDIN URBANO &lt; 0,5 HA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8625" marR="39243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JU1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889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2,97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142560"/>
                  </a:ext>
                </a:extLst>
              </a:tr>
              <a:tr h="231346">
                <a:tc>
                  <a:txBody>
                    <a:bodyPr/>
                    <a:lstStyle/>
                    <a:p>
                      <a:pPr marL="317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JARDIN URBANO 0,5-1 HA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8625" marR="39243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JU2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889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2,65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661455"/>
                  </a:ext>
                </a:extLst>
              </a:tr>
              <a:tr h="231346">
                <a:tc>
                  <a:txBody>
                    <a:bodyPr/>
                    <a:lstStyle/>
                    <a:p>
                      <a:pPr marL="317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JARDIN URBANO 1-3 HA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8625" marR="39243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JU3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889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2,48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471357"/>
                  </a:ext>
                </a:extLst>
              </a:tr>
              <a:tr h="231346">
                <a:tc>
                  <a:txBody>
                    <a:bodyPr/>
                    <a:lstStyle/>
                    <a:p>
                      <a:pPr marL="52705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JARDIN URBANO 3-10 HA</a:t>
                      </a:r>
                      <a:endParaRPr lang="es-ES" sz="14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8625" marR="392430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JU4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88900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1,97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008788"/>
                  </a:ext>
                </a:extLst>
              </a:tr>
              <a:tr h="259748">
                <a:tc>
                  <a:txBody>
                    <a:bodyPr/>
                    <a:lstStyle/>
                    <a:p>
                      <a:pPr marL="317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ZONA VERDE DE MANTENIMIENTO ESPECIAL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8625" marR="39116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ZVME</a:t>
                      </a:r>
                      <a:endParaRPr lang="es-ES" sz="14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889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1,27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5719129"/>
                  </a:ext>
                </a:extLst>
              </a:tr>
              <a:tr h="231346">
                <a:tc>
                  <a:txBody>
                    <a:bodyPr/>
                    <a:lstStyle/>
                    <a:p>
                      <a:pPr marL="317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ESTRUCTURA VERDE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8625" marR="39116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EV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78105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32,48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083629"/>
                  </a:ext>
                </a:extLst>
              </a:tr>
              <a:tr h="231346">
                <a:tc>
                  <a:txBody>
                    <a:bodyPr/>
                    <a:lstStyle/>
                    <a:p>
                      <a:pPr marL="3175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ARBOLADO VIARIO (UD)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8625" marR="39116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AV</a:t>
                      </a:r>
                      <a:endParaRPr lang="es-ES" sz="14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78105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29,97</a:t>
                      </a:r>
                      <a:endParaRPr lang="es-ES" sz="14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902495"/>
                  </a:ext>
                </a:extLst>
              </a:tr>
            </a:tbl>
          </a:graphicData>
        </a:graphic>
      </p:graphicFrame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933846" y="1202931"/>
            <a:ext cx="3112029" cy="118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74589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400" b="1" spc="300" dirty="0" smtClean="0">
                <a:solidFill>
                  <a:srgbClr val="ED592B"/>
                </a:solidFill>
                <a:ea typeface="Gotcha Gothic" panose="02000000000000000000" pitchFamily="2" charset="-128"/>
                <a:cs typeface="Butler Medium" charset="0"/>
              </a:rPr>
              <a:t>CÁLCULO PRESUPUESTO POR TIPOLOGÍAS_</a:t>
            </a:r>
            <a:endParaRPr kumimoji="0" lang="es-ES" altLang="es-ES" sz="1600" b="0" i="0" u="none" strike="noStrike" cap="none" normalizeH="0" baseline="0" dirty="0" smtClean="0">
              <a:ln>
                <a:noFill/>
              </a:ln>
              <a:solidFill>
                <a:srgbClr val="ED592B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95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n 7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4F2360A-F56D-F349-8083-93286B00AA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alphaModFix amt="54000"/>
          </a:blip>
          <a:srcRect b="35425"/>
          <a:stretch/>
        </p:blipFill>
        <p:spPr>
          <a:xfrm>
            <a:off x="279423" y="215544"/>
            <a:ext cx="1751495" cy="420182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3481FE24-FDF4-C540-8742-C75DAE255FD4}"/>
              </a:ext>
            </a:extLst>
          </p:cNvPr>
          <p:cNvSpPr txBox="1">
            <a:spLocks/>
          </p:cNvSpPr>
          <p:nvPr/>
        </p:nvSpPr>
        <p:spPr>
          <a:xfrm rot="16200000">
            <a:off x="-539777" y="2265964"/>
            <a:ext cx="2220686" cy="2839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r"/>
            <a:r>
              <a:rPr lang="en-US" sz="1100" spc="600" dirty="0" smtClean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NUEVO CONTRATO</a:t>
            </a:r>
            <a:endParaRPr lang="en-US" sz="1100" spc="600" dirty="0">
              <a:latin typeface="Franklin Gothic Medium Cond" panose="020B0606030402020204" pitchFamily="34" charset="0"/>
              <a:ea typeface="Gotcha Gothic" panose="02000000000000000000" pitchFamily="2" charset="-128"/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31D11991-BD43-894D-AC72-78A7180E326A}"/>
              </a:ext>
            </a:extLst>
          </p:cNvPr>
          <p:cNvCxnSpPr>
            <a:cxnSpLocks/>
          </p:cNvCxnSpPr>
          <p:nvPr/>
        </p:nvCxnSpPr>
        <p:spPr>
          <a:xfrm>
            <a:off x="502553" y="3614057"/>
            <a:ext cx="0" cy="28104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35" y="935491"/>
            <a:ext cx="11009104" cy="5357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03273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n 7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4F2360A-F56D-F349-8083-93286B00AA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alphaModFix amt="54000"/>
          </a:blip>
          <a:srcRect b="35425"/>
          <a:stretch/>
        </p:blipFill>
        <p:spPr>
          <a:xfrm>
            <a:off x="279423" y="215544"/>
            <a:ext cx="1751495" cy="420182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3481FE24-FDF4-C540-8742-C75DAE255FD4}"/>
              </a:ext>
            </a:extLst>
          </p:cNvPr>
          <p:cNvSpPr txBox="1">
            <a:spLocks/>
          </p:cNvSpPr>
          <p:nvPr/>
        </p:nvSpPr>
        <p:spPr>
          <a:xfrm rot="16200000">
            <a:off x="-539777" y="2265964"/>
            <a:ext cx="2220686" cy="2839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Butler Medium" charset="0"/>
                <a:ea typeface="Butler Medium" charset="0"/>
                <a:cs typeface="Butler Medium" charset="0"/>
              </a:defRPr>
            </a:lvl1pPr>
          </a:lstStyle>
          <a:p>
            <a:pPr algn="r"/>
            <a:r>
              <a:rPr lang="en-US" sz="1100" spc="600" dirty="0" smtClean="0">
                <a:latin typeface="Franklin Gothic Medium Cond" panose="020B0606030402020204" pitchFamily="34" charset="0"/>
                <a:ea typeface="Gotcha Gothic" panose="02000000000000000000" pitchFamily="2" charset="-128"/>
              </a:rPr>
              <a:t>NUEVO CONTRATO</a:t>
            </a:r>
            <a:endParaRPr lang="en-US" sz="1100" spc="600" dirty="0">
              <a:latin typeface="Franklin Gothic Medium Cond" panose="020B0606030402020204" pitchFamily="34" charset="0"/>
              <a:ea typeface="Gotcha Gothic" panose="02000000000000000000" pitchFamily="2" charset="-128"/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31D11991-BD43-894D-AC72-78A7180E326A}"/>
              </a:ext>
            </a:extLst>
          </p:cNvPr>
          <p:cNvCxnSpPr>
            <a:cxnSpLocks/>
          </p:cNvCxnSpPr>
          <p:nvPr/>
        </p:nvCxnSpPr>
        <p:spPr>
          <a:xfrm>
            <a:off x="502553" y="3614057"/>
            <a:ext cx="0" cy="28104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56" y="951479"/>
            <a:ext cx="10976124" cy="5325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99994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Passangers">
      <a:dk1>
        <a:srgbClr val="000000"/>
      </a:dk1>
      <a:lt1>
        <a:srgbClr val="FFFFFF"/>
      </a:lt1>
      <a:dk2>
        <a:srgbClr val="0420AC"/>
      </a:dk2>
      <a:lt2>
        <a:srgbClr val="EAEAEA"/>
      </a:lt2>
      <a:accent1>
        <a:srgbClr val="1D46F3"/>
      </a:accent1>
      <a:accent2>
        <a:srgbClr val="FF5757"/>
      </a:accent2>
      <a:accent3>
        <a:srgbClr val="C9D2FD"/>
      </a:accent3>
      <a:accent4>
        <a:srgbClr val="5E78FA"/>
      </a:accent4>
      <a:accent5>
        <a:srgbClr val="0420AB"/>
      </a:accent5>
      <a:accent6>
        <a:srgbClr val="021572"/>
      </a:accent6>
      <a:hlink>
        <a:srgbClr val="FF5757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5964</TotalTime>
  <Words>2158</Words>
  <Application>Microsoft Office PowerPoint</Application>
  <PresentationFormat>Panorámica</PresentationFormat>
  <Paragraphs>351</Paragraphs>
  <Slides>18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31" baseType="lpstr">
      <vt:lpstr>MS PGothic</vt:lpstr>
      <vt:lpstr>SimSun</vt:lpstr>
      <vt:lpstr>Arial</vt:lpstr>
      <vt:lpstr>Arial Narrow</vt:lpstr>
      <vt:lpstr>Butler Medium</vt:lpstr>
      <vt:lpstr>Calibri</vt:lpstr>
      <vt:lpstr>Franklin Gothic Medium Cond</vt:lpstr>
      <vt:lpstr>Gotcha Gothic</vt:lpstr>
      <vt:lpstr>Liberation Serif</vt:lpstr>
      <vt:lpstr>Montserrat</vt:lpstr>
      <vt:lpstr>Source Sans Pro</vt:lpstr>
      <vt:lpstr>Times New Roman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Dublin_Design</dc:creator>
  <cp:lastModifiedBy>Fran</cp:lastModifiedBy>
  <cp:revision>431</cp:revision>
  <dcterms:created xsi:type="dcterms:W3CDTF">2016-12-06T05:59:01Z</dcterms:created>
  <dcterms:modified xsi:type="dcterms:W3CDTF">2021-01-20T16:48:47Z</dcterms:modified>
</cp:coreProperties>
</file>