
<file path=[Content_Types].xml><?xml version="1.0" encoding="utf-8"?>
<Types xmlns="http://schemas.openxmlformats.org/package/2006/content-types">
  <Override PartName="/_rels/.rels" ContentType="application/vnd.openxmlformats-package.relationships+xml"/>
  <Override PartName="/ppt/notesSlides/notesSlide4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_rels/notesSlide48.xml.rels" ContentType="application/vnd.openxmlformats-package.relationships+xml"/>
  <Override PartName="/ppt/notesSlides/_rels/notesSlide47.xml.rels" ContentType="application/vnd.openxmlformats-package.relationships+xml"/>
  <Override PartName="/ppt/notesSlides/_rels/notesSlide45.xml.rels" ContentType="application/vnd.openxmlformats-package.relationships+xml"/>
  <Override PartName="/ppt/notesSlides/_rels/notesSlide41.xml.rels" ContentType="application/vnd.openxmlformats-package.relationships+xml"/>
  <Override PartName="/ppt/notesSlides/_rels/notesSlide37.xml.rels" ContentType="application/vnd.openxmlformats-package.relationships+xml"/>
  <Override PartName="/ppt/notesSlides/_rels/notesSlide36.xml.rels" ContentType="application/vnd.openxmlformats-package.relationships+xml"/>
  <Override PartName="/ppt/notesSlides/_rels/notesSlide35.xml.rels" ContentType="application/vnd.openxmlformats-package.relationships+xml"/>
  <Override PartName="/ppt/notesSlides/_rels/notesSlide33.xml.rels" ContentType="application/vnd.openxmlformats-package.relationships+xml"/>
  <Override PartName="/ppt/notesSlides/_rels/notesSlide32.xml.rels" ContentType="application/vnd.openxmlformats-package.relationships+xml"/>
  <Override PartName="/ppt/notesSlides/_rels/notesSlide30.xml.rels" ContentType="application/vnd.openxmlformats-package.relationships+xml"/>
  <Override PartName="/ppt/notesSlides/_rels/notesSlide29.xml.rels" ContentType="application/vnd.openxmlformats-package.relationships+xml"/>
  <Override PartName="/ppt/notesSlides/_rels/notesSlide23.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19.xml.rels" ContentType="application/vnd.openxmlformats-package.relationships+xml"/>
  <Override PartName="/ppt/notesSlides/_rels/notesSlide34.xml.rels" ContentType="application/vnd.openxmlformats-package.relationships+xml"/>
  <Override PartName="/ppt/notesSlides/_rels/notesSlide20.xml.rels" ContentType="application/vnd.openxmlformats-package.relationships+xml"/>
  <Override PartName="/ppt/notesSlides/_rels/notesSlide11.xml.rels" ContentType="application/vnd.openxmlformats-package.relationships+xml"/>
  <Override PartName="/ppt/notesSlides/_rels/notesSlide18.xml.rels" ContentType="application/vnd.openxmlformats-package.relationships+xml"/>
  <Override PartName="/ppt/notesSlides/_rels/notesSlide15.xml.rels" ContentType="application/vnd.openxmlformats-package.relationships+xml"/>
  <Override PartName="/ppt/notesSlides/_rels/notesSlide26.xml.rels" ContentType="application/vnd.openxmlformats-package.relationships+xml"/>
  <Override PartName="/ppt/notesSlides/_rels/notesSlide10.xml.rels" ContentType="application/vnd.openxmlformats-package.relationships+xml"/>
  <Override PartName="/ppt/notesSlides/_rels/notesSlide17.xml.rels" ContentType="application/vnd.openxmlformats-package.relationships+xml"/>
  <Override PartName="/ppt/notesSlides/_rels/notesSlide31.xml.rels" ContentType="application/vnd.openxmlformats-package.relationships+xml"/>
  <Override PartName="/ppt/notesSlides/_rels/notesSlide9.xml.rels" ContentType="application/vnd.openxmlformats-package.relationships+xml"/>
  <Override PartName="/ppt/notesSlides/_rels/notesSlide4.xml.rels" ContentType="application/vnd.openxmlformats-package.relationships+xml"/>
  <Override PartName="/ppt/notesSlides/_rels/notesSlide42.xml.rels" ContentType="application/vnd.openxmlformats-package.relationships+xml"/>
  <Override PartName="/ppt/notesSlides/_rels/notesSlide6.xml.rels" ContentType="application/vnd.openxmlformats-package.relationships+xml"/>
  <Override PartName="/ppt/notesSlides/_rels/notesSlide43.xml.rels" ContentType="application/vnd.openxmlformats-package.relationships+xml"/>
  <Override PartName="/ppt/notesSlides/_rels/notesSlide7.xml.rels" ContentType="application/vnd.openxmlformats-package.relationships+xml"/>
  <Override PartName="/ppt/notesSlides/_rels/notesSlide44.xml.rels" ContentType="application/vnd.openxmlformats-package.relationships+xml"/>
  <Override PartName="/ppt/notesSlides/_rels/notesSlide8.xml.rels" ContentType="application/vnd.openxmlformats-package.relationships+xml"/>
  <Override PartName="/ppt/notesSlides/_rels/notesSlide16.xml.rels" ContentType="application/vnd.openxmlformats-package.relationships+xml"/>
  <Override PartName="/ppt/notesSlides/_rels/notesSlide24.xml.rels" ContentType="application/vnd.openxmlformats-package.relationships+xml"/>
  <Override PartName="/ppt/notesSlides/_rels/notesSlide21.xml.rels" ContentType="application/vnd.openxmlformats-package.relationships+xml"/>
  <Override PartName="/ppt/notesSlides/_rels/notesSlide39.xml.rels" ContentType="application/vnd.openxmlformats-package.relationships+xml"/>
  <Override PartName="/ppt/notesSlides/_rels/notesSlide28.xml.rels" ContentType="application/vnd.openxmlformats-package.relationships+xml"/>
  <Override PartName="/ppt/notesSlides/_rels/notesSlide22.xml.rels" ContentType="application/vnd.openxmlformats-package.relationships+xml"/>
  <Override PartName="/ppt/notesSlides/_rels/notesSlide38.xml.rels" ContentType="application/vnd.openxmlformats-package.relationships+xml"/>
  <Override PartName="/ppt/notesSlides/_rels/notesSlide27.xml.rels" ContentType="application/vnd.openxmlformats-package.relationships+xml"/>
  <Override PartName="/ppt/notesSlides/notesSlide41.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47.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_rels/slide49.xml.rels" ContentType="application/vnd.openxmlformats-package.relationships+xml"/>
  <Override PartName="/ppt/slides/_rels/slide48.xml.rels" ContentType="application/vnd.openxmlformats-package.relationships+xml"/>
  <Override PartName="/ppt/slides/_rels/slide47.xml.rels" ContentType="application/vnd.openxmlformats-package.relationships+xml"/>
  <Override PartName="/ppt/slides/_rels/slide21.xml.rels" ContentType="application/vnd.openxmlformats-package.relationships+xml"/>
  <Override PartName="/ppt/slides/_rels/slide32.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26.xml.rels" ContentType="application/vnd.openxmlformats-package.relationships+xml"/>
  <Override PartName="/ppt/slides/_rels/slide30.xml.rels" ContentType="application/vnd.openxmlformats-package.relationships+xml"/>
  <Override PartName="/ppt/slides/_rels/slide33.xml.rels" ContentType="application/vnd.openxmlformats-package.relationships+xml"/>
  <Override PartName="/ppt/slides/_rels/slide44.xml.rels" ContentType="application/vnd.openxmlformats-package.relationships+xml"/>
  <Override PartName="/ppt/slides/_rels/slide34.xml.rels" ContentType="application/vnd.openxmlformats-package.relationships+xml"/>
  <Override PartName="/ppt/slides/_rels/slide45.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6.xml.rels" ContentType="application/vnd.openxmlformats-package.relationships+xml"/>
  <Override PartName="/ppt/slides/slide5.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_rels/presentation.xml.rels" ContentType="application/vnd.openxmlformats-package.relationships+xml"/>
  <Override PartName="/ppt/media/image212.png" ContentType="image/png"/>
  <Override PartName="/ppt/media/image207.png" ContentType="image/png"/>
  <Override PartName="/ppt/media/image96.png" ContentType="image/png"/>
  <Override PartName="/ppt/media/image202.jpeg" ContentType="image/jpeg"/>
  <Override PartName="/ppt/media/image95.png" ContentType="image/png"/>
  <Override PartName="/ppt/media/image87.png" ContentType="image/png"/>
  <Override PartName="/ppt/media/image86.png" ContentType="image/png"/>
  <Override PartName="/ppt/media/image85.png" ContentType="image/png"/>
  <Override PartName="/ppt/media/image84.png" ContentType="image/png"/>
  <Override PartName="/ppt/media/image81.png" ContentType="image/png"/>
  <Override PartName="/ppt/media/image9.jpeg" ContentType="image/jpeg"/>
  <Override PartName="/ppt/media/image80.png" ContentType="image/png"/>
  <Override PartName="/ppt/media/image149.png" ContentType="image/png"/>
  <Override PartName="/ppt/media/image83.png" ContentType="image/png"/>
  <Override PartName="/ppt/media/image60.png" ContentType="image/png"/>
  <Override PartName="/ppt/media/image200.jpeg" ContentType="image/jpeg"/>
  <Override PartName="/ppt/media/image75.png" ContentType="image/png"/>
  <Override PartName="/ppt/media/image74.png" ContentType="image/png"/>
  <Override PartName="/ppt/media/image72.png" ContentType="image/png"/>
  <Override PartName="/ppt/media/image42.jpeg" ContentType="image/jpeg"/>
  <Override PartName="/ppt/media/image71.png" ContentType="image/png"/>
  <Override PartName="/ppt/media/image70.png" ContentType="image/png"/>
  <Override PartName="/ppt/media/image21.jpeg" ContentType="image/jpeg"/>
  <Override PartName="/ppt/media/image44.png" ContentType="image/png"/>
  <Override PartName="/ppt/media/image68.png" ContentType="image/png"/>
  <Override PartName="/ppt/media/image174.gif" ContentType="image/gif"/>
  <Override PartName="/ppt/media/image67.png" ContentType="image/png"/>
  <Override PartName="/ppt/media/image90.jpeg" ContentType="image/jpeg"/>
  <Override PartName="/ppt/media/image66.jpeg" ContentType="image/jpeg"/>
  <Override PartName="/ppt/media/image14.png" ContentType="image/png"/>
  <Override PartName="/ppt/media/image184.png" ContentType="image/png"/>
  <Override PartName="/ppt/media/image65.png" ContentType="image/png"/>
  <Override PartName="/ppt/media/image142.jpeg" ContentType="image/jpeg"/>
  <Override PartName="/ppt/media/image63.png" ContentType="image/png"/>
  <Override PartName="/ppt/media/image61.png" ContentType="image/png"/>
  <Override PartName="/ppt/media/image55.png" ContentType="image/png"/>
  <Override PartName="/ppt/media/image51.jpeg" ContentType="image/jpeg"/>
  <Override PartName="/ppt/media/image166.jpeg" ContentType="image/jpeg"/>
  <Override PartName="/ppt/media/image50.png" ContentType="image/png"/>
  <Override PartName="/ppt/media/image119.png" ContentType="image/png"/>
  <Override PartName="/ppt/media/image48.jpeg" ContentType="image/jpeg"/>
  <Override PartName="/ppt/media/image137.gif" ContentType="image/gif"/>
  <Override PartName="/ppt/media/image20.png" ContentType="image/png"/>
  <Override PartName="/ppt/media/image190.png" ContentType="image/png"/>
  <Override PartName="/ppt/media/image93.png" ContentType="image/png"/>
  <Override PartName="/ppt/media/image18.png" ContentType="image/png"/>
  <Override PartName="/ppt/media/image188.png" ContentType="image/png"/>
  <Override PartName="/ppt/media/image209.jpeg" ContentType="image/jpeg"/>
  <Override PartName="/ppt/media/image53.png" ContentType="image/png"/>
  <Override PartName="/ppt/media/image17.jpeg" ContentType="image/jpeg"/>
  <Override PartName="/ppt/media/image15.png" ContentType="image/png"/>
  <Override PartName="/ppt/media/image185.png" ContentType="image/png"/>
  <Override PartName="/ppt/media/image211.jpeg" ContentType="image/jpeg"/>
  <Override PartName="/ppt/media/image13.png" ContentType="image/png"/>
  <Override PartName="/ppt/media/image183.png" ContentType="image/png"/>
  <Override PartName="/ppt/media/image94.png" ContentType="image/png"/>
  <Override PartName="/ppt/media/image19.png" ContentType="image/png"/>
  <Override PartName="/ppt/media/image189.png" ContentType="image/png"/>
  <Override PartName="/ppt/media/image111.png" ContentType="image/png"/>
  <Override PartName="/ppt/media/image11.png" ContentType="image/png"/>
  <Override PartName="/ppt/media/image181.png" ContentType="image/png"/>
  <Override PartName="/ppt/media/image54.png" ContentType="image/png"/>
  <Override PartName="/ppt/media/image199.png" ContentType="image/png"/>
  <Override PartName="/ppt/media/image4.png" ContentType="image/png"/>
  <Override PartName="/ppt/media/image59.jpeg" ContentType="image/jpeg"/>
  <Override PartName="/ppt/media/image158.png" ContentType="image/png"/>
  <Override PartName="/ppt/media/image39.png" ContentType="image/png"/>
  <Override PartName="/ppt/media/image73.jpeg" ContentType="image/jpeg"/>
  <Override PartName="/ppt/media/image58.png" ContentType="image/png"/>
  <Override PartName="/ppt/media/image77.png" ContentType="image/png"/>
  <Override PartName="/ppt/media/image37.jpeg" ContentType="image/jpeg"/>
  <Override PartName="/ppt/media/image6.jpeg" ContentType="image/jpeg"/>
  <Override PartName="/ppt/media/image5.jpeg" ContentType="image/jpeg"/>
  <Override PartName="/ppt/media/image41.png" ContentType="image/png"/>
  <Override PartName="/ppt/media/image91.png" ContentType="image/png"/>
  <Override PartName="/ppt/media/image178.jpeg" ContentType="image/jpeg"/>
  <Override PartName="/ppt/media/image16.png" ContentType="image/png"/>
  <Override PartName="/ppt/media/image186.png" ContentType="image/png"/>
  <Override PartName="/ppt/media/image22.png" ContentType="image/png"/>
  <Override PartName="/ppt/media/image152.jpeg" ContentType="image/jpeg"/>
  <Override PartName="/ppt/media/image192.png" ContentType="image/png"/>
  <Override PartName="/ppt/media/image7.png" ContentType="image/png"/>
  <Override PartName="/ppt/media/image64.png" ContentType="image/png"/>
  <Override PartName="/ppt/media/image177.png" ContentType="image/png"/>
  <Override PartName="/ppt/media/image29.jpeg" ContentType="image/jpeg"/>
  <Override PartName="/ppt/media/image126.png" ContentType="image/png"/>
  <Override PartName="/ppt/media/image62.jpeg" ContentType="image/jpeg"/>
  <Override PartName="/ppt/media/image204.png" ContentType="image/png"/>
  <Override PartName="/ppt/media/image144.png" ContentType="image/png"/>
  <Override PartName="/ppt/media/image52.png" ContentType="image/png"/>
  <Override PartName="/ppt/media/image155.png" ContentType="image/png"/>
  <Override PartName="/ppt/media/image36.png" ContentType="image/png"/>
  <Override PartName="/ppt/media/image69.jpeg" ContentType="image/jpeg"/>
  <Override PartName="/ppt/media/image78.png" ContentType="image/png"/>
  <Override PartName="/ppt/media/image25.png" ContentType="image/png"/>
  <Override PartName="/ppt/media/image76.jpeg" ContentType="image/jpeg"/>
  <Override PartName="/ppt/media/image88.png" ContentType="image/png"/>
  <Override PartName="/ppt/media/image10.png" ContentType="image/png"/>
  <Override PartName="/ppt/media/image180.png" ContentType="image/png"/>
  <Override PartName="/ppt/media/image206.jpeg" ContentType="image/jpeg"/>
  <Override PartName="/ppt/media/image23.png" ContentType="image/png"/>
  <Override PartName="/ppt/media/image193.png" ContentType="image/png"/>
  <Override PartName="/ppt/media/image24.png" ContentType="image/png"/>
  <Override PartName="/ppt/media/image26.png" ContentType="image/png"/>
  <Override PartName="/ppt/media/image1.png" ContentType="image/png"/>
  <Override PartName="/ppt/media/image196.png" ContentType="image/png"/>
  <Override PartName="/ppt/media/image8.jpeg" ContentType="image/jpeg"/>
  <Override PartName="/ppt/media/image27.png" ContentType="image/png"/>
  <Override PartName="/ppt/media/image2.png" ContentType="image/png"/>
  <Override PartName="/ppt/media/image197.png" ContentType="image/png"/>
  <Override PartName="/ppt/media/image139.jpeg" ContentType="image/jpeg"/>
  <Override PartName="/ppt/media/image31.png" ContentType="image/png"/>
  <Override PartName="/ppt/media/image47.jpeg" ContentType="image/jpeg"/>
  <Override PartName="/ppt/media/image32.png" ContentType="image/png"/>
  <Override PartName="/ppt/media/image213.jpeg" ContentType="image/jpeg"/>
  <Override PartName="/ppt/media/image33.png" ContentType="image/png"/>
  <Override PartName="/ppt/media/image34.png" ContentType="image/png"/>
  <Override PartName="/ppt/media/image89.png" ContentType="image/png"/>
  <Override PartName="/ppt/media/image3.jpeg" ContentType="image/jpeg"/>
  <Override PartName="/ppt/media/image191.png" ContentType="image/png"/>
  <Override PartName="/ppt/media/image28.png" ContentType="image/png"/>
  <Override PartName="/ppt/media/image57.png" ContentType="image/png"/>
  <Override PartName="/ppt/media/image35.jpeg" ContentType="image/jpeg"/>
  <Override PartName="/ppt/media/image38.png" ContentType="image/png"/>
  <Override PartName="/ppt/media/image79.jpeg" ContentType="image/jpeg"/>
  <Override PartName="/ppt/media/image159.png" ContentType="image/png"/>
  <Override PartName="/ppt/media/image40.png" ContentType="image/png"/>
  <Override PartName="/ppt/media/image109.png" ContentType="image/png"/>
  <Override PartName="/ppt/media/image208.jpeg" ContentType="image/jpeg"/>
  <Override PartName="/ppt/media/image43.png" ContentType="image/png"/>
  <Override PartName="/ppt/media/image45.png" ContentType="image/png"/>
  <Override PartName="/ppt/media/image46.png" ContentType="image/png"/>
  <Override PartName="/ppt/media/image97.png" ContentType="image/png"/>
  <Override PartName="/ppt/media/image102.png" ContentType="image/png"/>
  <Override PartName="/ppt/media/image49.png" ContentType="image/png"/>
  <Override PartName="/ppt/media/image98.jpeg" ContentType="image/jpeg"/>
  <Override PartName="/ppt/media/image99.png" ContentType="image/png"/>
  <Override PartName="/ppt/media/image104.png" ContentType="image/png"/>
  <Override PartName="/ppt/media/image100.jpeg" ContentType="image/jpeg"/>
  <Override PartName="/ppt/media/image101.jpeg" ContentType="image/jpeg"/>
  <Override PartName="/ppt/media/image92.jpeg" ContentType="image/jpeg"/>
  <Override PartName="/ppt/media/image103.png" ContentType="image/png"/>
  <Override PartName="/ppt/media/image105.png" ContentType="image/png"/>
  <Override PartName="/ppt/media/image106.png" ContentType="image/png"/>
  <Override PartName="/ppt/media/image107.png" ContentType="image/png"/>
  <Override PartName="/ppt/media/image187.jpeg" ContentType="image/jpeg"/>
  <Override PartName="/ppt/media/image108.jpeg" ContentType="image/jpeg"/>
  <Override PartName="/ppt/media/image118.png" ContentType="image/png"/>
  <Override PartName="/ppt/media/image110.png" ContentType="image/png"/>
  <Override PartName="/ppt/media/image112.png" ContentType="image/png"/>
  <Override PartName="/ppt/media/image113.png" ContentType="image/png"/>
  <Override PartName="/ppt/media/image114.png" ContentType="image/png"/>
  <Override PartName="/ppt/media/image115.png" ContentType="image/png"/>
  <Override PartName="/ppt/media/image116.png" ContentType="image/png"/>
  <Override PartName="/ppt/media/image117.jpeg" ContentType="image/jpeg"/>
  <Override PartName="/ppt/media/image154.png" ContentType="image/png"/>
  <Override PartName="/ppt/media/image120.png" ContentType="image/png"/>
  <Override PartName="/ppt/media/image147.jpeg" ContentType="image/jpeg"/>
  <Override PartName="/ppt/media/image122.jpeg" ContentType="image/jpeg"/>
  <Override PartName="/ppt/media/image123.png" ContentType="image/png"/>
  <Override PartName="/ppt/media/image194.jpeg" ContentType="image/jpeg"/>
  <Override PartName="/ppt/media/image124.png" ContentType="image/png"/>
  <Override PartName="/ppt/media/image30.png" ContentType="image/png"/>
  <Override PartName="/ppt/media/image125.jpeg" ContentType="image/jpeg"/>
  <Override PartName="/ppt/media/image127.png" ContentType="image/png"/>
  <Override PartName="/ppt/media/image161.jpeg" ContentType="image/jpeg"/>
  <Override PartName="/ppt/media/image56.jpeg" ContentType="image/jpeg"/>
  <Override PartName="/ppt/media/image128.png" ContentType="image/png"/>
  <Override PartName="/ppt/media/image129.gif" ContentType="image/gif"/>
  <Override PartName="/ppt/media/image130.jpeg" ContentType="image/jpeg"/>
  <Override PartName="/ppt/media/image169.png" ContentType="image/png"/>
  <Override PartName="/ppt/media/image131.png" ContentType="image/png"/>
  <Override PartName="/ppt/media/image132.png" ContentType="image/png"/>
  <Override PartName="/ppt/media/image133.jpeg" ContentType="image/jpeg"/>
  <Override PartName="/ppt/media/image134.png" ContentType="image/png"/>
  <Override PartName="/ppt/media/image135.png" ContentType="image/png"/>
  <Override PartName="/ppt/media/image136.png" ContentType="image/png"/>
  <Override PartName="/ppt/media/image138.png" ContentType="image/png"/>
  <Override PartName="/ppt/media/image140.png" ContentType="image/png"/>
  <Override PartName="/ppt/media/image201.png" ContentType="image/png"/>
  <Override PartName="/ppt/media/image141.png" ContentType="image/png"/>
  <Override PartName="/ppt/media/image203.png" ContentType="image/png"/>
  <Override PartName="/ppt/media/image143.png" ContentType="image/png"/>
  <Override PartName="/ppt/media/image205.png" ContentType="image/png"/>
  <Override PartName="/ppt/media/image145.png" ContentType="image/png"/>
  <Override PartName="/ppt/media/image146.gif" ContentType="image/gif"/>
  <Override PartName="/ppt/media/image148.jpeg" ContentType="image/jpeg"/>
  <Override PartName="/ppt/media/image210.png" ContentType="image/png"/>
  <Override PartName="/ppt/media/image150.png" ContentType="image/png"/>
  <Override PartName="/ppt/media/image151.png" ContentType="image/png"/>
  <Override PartName="/ppt/media/image153.png" ContentType="image/png"/>
  <Override PartName="/ppt/media/image156.gif" ContentType="image/gif"/>
  <Override PartName="/ppt/media/image157.png" ContentType="image/png"/>
  <Override PartName="/ppt/media/image160.png" ContentType="image/png"/>
  <Override PartName="/ppt/media/image162.png" ContentType="image/png"/>
  <Override PartName="/ppt/media/image163.png" ContentType="image/png"/>
  <Override PartName="/ppt/media/image198.jpeg" ContentType="image/jpeg"/>
  <Override PartName="/ppt/media/image164.png" ContentType="image/png"/>
  <Override PartName="/ppt/media/image165.gif" ContentType="image/gif"/>
  <Override PartName="/ppt/media/image167.png" ContentType="image/png"/>
  <Override PartName="/ppt/media/image168.png" ContentType="image/png"/>
  <Override PartName="/ppt/media/image121.gif" ContentType="image/gif"/>
  <Override PartName="/ppt/media/image170.jpeg" ContentType="image/jpeg"/>
  <Override PartName="/ppt/media/image171.png" ContentType="image/png"/>
  <Override PartName="/ppt/media/image172.png" ContentType="image/png"/>
  <Override PartName="/ppt/media/image173.png" ContentType="image/png"/>
  <Override PartName="/ppt/media/image82.jpeg" ContentType="image/jpeg"/>
  <Override PartName="/ppt/media/image175.png" ContentType="image/png"/>
  <Override PartName="/ppt/media/image176.png" ContentType="image/png"/>
  <Override PartName="/ppt/media/image12.jpeg" ContentType="image/jpeg"/>
  <Override PartName="/ppt/media/image179.png" ContentType="image/png"/>
  <Override PartName="/ppt/media/image182.png" ContentType="image/png"/>
  <Override PartName="/ppt/media/image195.jpeg" ContentType="image/jpeg"/>
  <Override PartName="/ppt/charts/chart5.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6.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1.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50.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4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x="9144000" cy="6858000"/>
  <p:notesSz cx="6648450" cy="98504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2000" spc="-1" strike="noStrike">
                <a:solidFill>
                  <a:srgbClr val="222267"/>
                </a:solidFill>
                <a:uFill>
                  <a:solidFill>
                    <a:srgbClr val="ffffff"/>
                  </a:solidFill>
                </a:uFill>
                <a:latin typeface="Century Gothic"/>
              </a:defRPr>
            </a:pPr>
            <a:r>
              <a:rPr b="1" sz="2000" spc="-1" strike="noStrike">
                <a:solidFill>
                  <a:srgbClr val="222267"/>
                </a:solidFill>
                <a:uFill>
                  <a:solidFill>
                    <a:srgbClr val="ffffff"/>
                  </a:solidFill>
                </a:uFill>
                <a:latin typeface="Century Gothic"/>
              </a:rPr>
              <a:t>Distribución del volumen y del valor de los productos frescos sobre el total de la alimentación en 2019 (%)</a:t>
            </a:r>
          </a:p>
        </c:rich>
      </c:tx>
      <c:layout>
        <c:manualLayout>
          <c:xMode val="edge"/>
          <c:yMode val="edge"/>
          <c:x val="0.145222148853882"/>
          <c:y val="0"/>
        </c:manualLayout>
      </c:layout>
      <c:overlay val="0"/>
    </c:title>
    <c:autoTitleDeleted val="0"/>
    <c:plotArea>
      <c:layout>
        <c:manualLayout>
          <c:layoutTarget val="inner"/>
          <c:xMode val="edge"/>
          <c:yMode val="edge"/>
          <c:x val="0.0232996887086124"/>
          <c:y val="0.273543943704147"/>
          <c:w val="0.963352513913782"/>
          <c:h val="0.566551879023806"/>
        </c:manualLayout>
      </c:layout>
      <c:barChart>
        <c:barDir val="col"/>
        <c:grouping val="clustered"/>
        <c:varyColors val="0"/>
        <c:ser>
          <c:idx val="0"/>
          <c:order val="0"/>
          <c:tx>
            <c:strRef>
              <c:f>label 0</c:f>
              <c:strCache>
                <c:ptCount val="1"/>
                <c:pt idx="0">
                  <c:v>VOLUMEN</c:v>
                </c:pt>
              </c:strCache>
            </c:strRef>
          </c:tx>
          <c:spPr>
            <a:solidFill>
              <a:srgbClr val="bbe0e3"/>
            </a:solidFill>
            <a:ln>
              <a:noFill/>
            </a:ln>
          </c:spPr>
          <c:invertIfNegative val="0"/>
          <c:dLbls>
            <c:dLbl>
              <c:idx val="2"/>
              <c:dLblPos val="outEnd"/>
              <c:showLegendKey val="0"/>
              <c:showVal val="1"/>
              <c:showCatName val="0"/>
              <c:showSerName val="0"/>
              <c:showPercent val="0"/>
            </c:dLbl>
            <c:dLbl>
              <c:idx val="3"/>
              <c:dLblPos val="outEnd"/>
              <c:showLegendKey val="0"/>
              <c:showVal val="1"/>
              <c:showCatName val="0"/>
              <c:showSerName val="0"/>
              <c:showPercent val="0"/>
            </c:dLbl>
            <c:dLblPos val="outEnd"/>
            <c:showLegendKey val="0"/>
            <c:showVal val="1"/>
            <c:showCatName val="0"/>
            <c:showSerName val="0"/>
            <c:showPercent val="0"/>
            <c:showLeaderLines val="0"/>
          </c:dLbls>
          <c:cat>
            <c:strRef>
              <c:f>categories</c:f>
              <c:strCache>
                <c:ptCount val="4"/>
                <c:pt idx="0">
                  <c:v>Carne</c:v>
                </c:pt>
                <c:pt idx="1">
                  <c:v>Pescado</c:v>
                </c:pt>
                <c:pt idx="2">
                  <c:v>Frutas</c:v>
                </c:pt>
                <c:pt idx="3">
                  <c:v>Hortalizas y patatas</c:v>
                </c:pt>
              </c:strCache>
            </c:strRef>
          </c:cat>
          <c:val>
            <c:numRef>
              <c:f>0</c:f>
              <c:numCache>
                <c:formatCode>General</c:formatCode>
                <c:ptCount val="4"/>
                <c:pt idx="0">
                  <c:v>0.0728546043691857</c:v>
                </c:pt>
                <c:pt idx="1">
                  <c:v>0.0363401972056723</c:v>
                </c:pt>
                <c:pt idx="2">
                  <c:v>0.145918260687781</c:v>
                </c:pt>
                <c:pt idx="3">
                  <c:v>0.124838855788997</c:v>
                </c:pt>
              </c:numCache>
            </c:numRef>
          </c:val>
        </c:ser>
        <c:ser>
          <c:idx val="1"/>
          <c:order val="1"/>
          <c:tx>
            <c:strRef>
              <c:f>label 1</c:f>
              <c:strCache>
                <c:ptCount val="1"/>
                <c:pt idx="0">
                  <c:v>VALOR</c:v>
                </c:pt>
              </c:strCache>
            </c:strRef>
          </c:tx>
          <c:spPr>
            <a:solidFill>
              <a:srgbClr val="333399"/>
            </a:solidFill>
            <a:ln>
              <a:noFill/>
            </a:ln>
          </c:spPr>
          <c:invertIfNegative val="0"/>
          <c:dLbls>
            <c:dLbl>
              <c:idx val="0"/>
              <c:dLblPos val="outEnd"/>
              <c:showLegendKey val="0"/>
              <c:showVal val="1"/>
              <c:showCatName val="0"/>
              <c:showSerName val="0"/>
              <c:showPercent val="0"/>
            </c:dLbl>
            <c:dLbl>
              <c:idx val="1"/>
              <c:dLblPos val="outEnd"/>
              <c:showLegendKey val="0"/>
              <c:showVal val="1"/>
              <c:showCatName val="0"/>
              <c:showSerName val="0"/>
              <c:showPercent val="0"/>
            </c:dLbl>
            <c:dLblPos val="outEnd"/>
            <c:showLegendKey val="0"/>
            <c:showVal val="1"/>
            <c:showCatName val="0"/>
            <c:showSerName val="0"/>
            <c:showPercent val="0"/>
            <c:showLeaderLines val="0"/>
          </c:dLbls>
          <c:cat>
            <c:strRef>
              <c:f>categories</c:f>
              <c:strCache>
                <c:ptCount val="4"/>
                <c:pt idx="0">
                  <c:v>Carne</c:v>
                </c:pt>
                <c:pt idx="1">
                  <c:v>Pescado</c:v>
                </c:pt>
                <c:pt idx="2">
                  <c:v>Frutas</c:v>
                </c:pt>
                <c:pt idx="3">
                  <c:v>Hortalizas y patatas</c:v>
                </c:pt>
              </c:strCache>
            </c:strRef>
          </c:cat>
          <c:val>
            <c:numRef>
              <c:f>1</c:f>
              <c:numCache>
                <c:formatCode>General</c:formatCode>
                <c:ptCount val="4"/>
                <c:pt idx="0">
                  <c:v>0.205868317160995</c:v>
                </c:pt>
                <c:pt idx="1">
                  <c:v>0.130034272823242</c:v>
                </c:pt>
                <c:pt idx="2">
                  <c:v>0.0925221616462524</c:v>
                </c:pt>
                <c:pt idx="3">
                  <c:v>0.0826596867724256</c:v>
                </c:pt>
              </c:numCache>
            </c:numRef>
          </c:val>
        </c:ser>
        <c:gapWidth val="219"/>
        <c:overlap val="-27"/>
        <c:axId val="4315294"/>
        <c:axId val="87174562"/>
      </c:barChart>
      <c:catAx>
        <c:axId val="4315294"/>
        <c:scaling>
          <c:orientation val="minMax"/>
        </c:scaling>
        <c:delete val="0"/>
        <c:axPos val="b"/>
        <c:numFmt formatCode="DD/MM/YYYY" sourceLinked="1"/>
        <c:majorTickMark val="none"/>
        <c:minorTickMark val="none"/>
        <c:tickLblPos val="nextTo"/>
        <c:spPr>
          <a:ln w="9360">
            <a:solidFill>
              <a:srgbClr val="d9d9d9"/>
            </a:solidFill>
            <a:round/>
          </a:ln>
        </c:spPr>
        <c:txPr>
          <a:bodyPr/>
          <a:p>
            <a:pPr>
              <a:defRPr b="1" sz="1400" spc="-1" strike="noStrike">
                <a:solidFill>
                  <a:srgbClr val="595959"/>
                </a:solidFill>
                <a:uFill>
                  <a:solidFill>
                    <a:srgbClr val="ffffff"/>
                  </a:solidFill>
                </a:uFill>
                <a:latin typeface="Century Gothic"/>
              </a:defRPr>
            </a:pPr>
          </a:p>
        </c:txPr>
        <c:crossAx val="87174562"/>
        <c:crosses val="autoZero"/>
        <c:auto val="1"/>
        <c:lblAlgn val="ctr"/>
        <c:lblOffset val="100"/>
      </c:catAx>
      <c:valAx>
        <c:axId val="87174562"/>
        <c:scaling>
          <c:orientation val="minMax"/>
        </c:scaling>
        <c:delete val="1"/>
        <c:axPos val="l"/>
        <c:numFmt formatCode="0%" sourceLinked="0"/>
        <c:majorTickMark val="none"/>
        <c:minorTickMark val="none"/>
        <c:tickLblPos val="nextTo"/>
        <c:spPr>
          <a:ln w="9360">
            <a:solidFill>
              <a:srgbClr val="878787"/>
            </a:solidFill>
            <a:round/>
          </a:ln>
        </c:spPr>
        <c:txPr>
          <a:bodyPr/>
          <a:p>
            <a:pPr>
              <a:defRPr b="1" sz="1400" spc="-1" strike="noStrike">
                <a:solidFill>
                  <a:srgbClr val="000000"/>
                </a:solidFill>
                <a:uFill>
                  <a:solidFill>
                    <a:srgbClr val="ffffff"/>
                  </a:solidFill>
                </a:uFill>
                <a:latin typeface="Century Gothic"/>
              </a:defRPr>
            </a:pPr>
          </a:p>
        </c:txPr>
        <c:crossAx val="4315294"/>
        <c:crosses val="autoZero"/>
      </c:valAx>
      <c:spPr>
        <a:noFill/>
        <a:ln>
          <a:noFill/>
        </a:ln>
      </c:spPr>
    </c:plotArea>
    <c:legend>
      <c:legendPos val="b"/>
      <c:layout>
        <c:manualLayout>
          <c:xMode val="edge"/>
          <c:yMode val="edge"/>
          <c:x val="0.358230636847478"/>
          <c:y val="0.939772595414228"/>
        </c:manualLayout>
      </c:layout>
      <c:overlay val="0"/>
      <c:spPr>
        <a:noFill/>
        <a:ln>
          <a:noFill/>
        </a:ln>
      </c:spPr>
    </c:legend>
    <c:plotVisOnly val="1"/>
    <c:dispBlanksAs val="gap"/>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1800" spc="-1" strike="noStrike">
                <a:solidFill>
                  <a:srgbClr val="002060"/>
                </a:solidFill>
                <a:uFill>
                  <a:solidFill>
                    <a:srgbClr val="ffffff"/>
                  </a:solidFill>
                </a:uFill>
                <a:latin typeface="Century Gothic"/>
              </a:defRPr>
            </a:pPr>
            <a:r>
              <a:rPr b="1" sz="1800" spc="-1" strike="noStrike">
                <a:solidFill>
                  <a:srgbClr val="002060"/>
                </a:solidFill>
                <a:uFill>
                  <a:solidFill>
                    <a:srgbClr val="ffffff"/>
                  </a:solidFill>
                </a:uFill>
                <a:latin typeface="Century Gothic"/>
              </a:rPr>
              <a:t>Cuota de los establecimiento de compra en volumen. Alimentación fresca </a:t>
            </a:r>
          </a:p>
        </c:rich>
      </c:tx>
      <c:overlay val="0"/>
    </c:title>
    <c:autoTitleDeleted val="0"/>
    <c:plotArea>
      <c:layout>
        <c:manualLayout>
          <c:layoutTarget val="inner"/>
          <c:xMode val="edge"/>
          <c:yMode val="edge"/>
          <c:x val="0.260353445198144"/>
          <c:y val="0.223142451490771"/>
          <c:w val="0.693948589789361"/>
          <c:h val="0.680470105694905"/>
        </c:manualLayout>
      </c:layout>
      <c:barChart>
        <c:barDir val="bar"/>
        <c:grouping val="clustered"/>
        <c:varyColors val="0"/>
        <c:ser>
          <c:idx val="0"/>
          <c:order val="0"/>
          <c:tx>
            <c:strRef>
              <c:f>label 0</c:f>
              <c:strCache>
                <c:ptCount val="1"/>
                <c:pt idx="0">
                  <c:v>2016</c:v>
                </c:pt>
              </c:strCache>
            </c:strRef>
          </c:tx>
          <c:spPr>
            <a:solidFill>
              <a:srgbClr val="f0f8f9"/>
            </a:solidFill>
            <a:ln>
              <a:noFill/>
            </a:ln>
          </c:spPr>
          <c:invertIfNegative val="0"/>
          <c:dLbls>
            <c:dLbl>
              <c:idx val="0"/>
              <c:dLblPos val="outEnd"/>
              <c:showLegendKey val="0"/>
              <c:showVal val="1"/>
              <c:showCatName val="0"/>
              <c:showSerName val="0"/>
              <c:showPercent val="0"/>
            </c:dLbl>
            <c:dLbl>
              <c:idx val="1"/>
              <c:dLblPos val="outEnd"/>
              <c:showLegendKey val="0"/>
              <c:showVal val="1"/>
              <c:showCatName val="0"/>
              <c:showSerName val="0"/>
              <c:showPercent val="0"/>
            </c:dLbl>
            <c:dLbl>
              <c:idx val="2"/>
              <c:dLblPos val="outEnd"/>
              <c:showLegendKey val="0"/>
              <c:showVal val="1"/>
              <c:showCatName val="0"/>
              <c:showSerName val="0"/>
              <c:showPercent val="0"/>
            </c:dLbl>
            <c:dLbl>
              <c:idx val="3"/>
              <c:dLblPos val="outEnd"/>
              <c:showLegendKey val="0"/>
              <c:showVal val="1"/>
              <c:showCatName val="0"/>
              <c:showSerName val="0"/>
              <c:showPercent val="0"/>
            </c:dLbl>
            <c:dLbl>
              <c:idx val="4"/>
              <c:dLblPos val="outEnd"/>
              <c:showLegendKey val="0"/>
              <c:showVal val="1"/>
              <c:showCatName val="0"/>
              <c:showSerName val="0"/>
              <c:showPercent val="0"/>
            </c:dLbl>
            <c:dLbl>
              <c:idx val="5"/>
              <c:dLblPos val="outEnd"/>
              <c:showLegendKey val="0"/>
              <c:showVal val="1"/>
              <c:showCatName val="0"/>
              <c:showSerName val="0"/>
              <c:showPercent val="0"/>
            </c:dLbl>
            <c:dLblPos val="outEnd"/>
            <c:showLegendKey val="0"/>
            <c:showVal val="1"/>
            <c:showCatName val="0"/>
            <c:showSerName val="0"/>
            <c:showPercent val="0"/>
            <c:showLeaderLines val="0"/>
          </c:dLbls>
          <c:cat>
            <c:strRef>
              <c:f>categories</c:f>
              <c:strCache>
                <c:ptCount val="6"/>
                <c:pt idx="0">
                  <c:v>Hipermercados</c:v>
                </c:pt>
                <c:pt idx="1">
                  <c:v>Supermercados</c:v>
                </c:pt>
                <c:pt idx="2">
                  <c:v>E.Descuento</c:v>
                </c:pt>
                <c:pt idx="3">
                  <c:v>Tradicional</c:v>
                </c:pt>
                <c:pt idx="4">
                  <c:v>Otros canales</c:v>
                </c:pt>
                <c:pt idx="5">
                  <c:v>e-Commerce</c:v>
                </c:pt>
              </c:strCache>
            </c:strRef>
          </c:cat>
          <c:val>
            <c:numRef>
              <c:f>0</c:f>
              <c:numCache>
                <c:formatCode>General</c:formatCode>
                <c:ptCount val="6"/>
                <c:pt idx="0">
                  <c:v>8</c:v>
                </c:pt>
                <c:pt idx="1">
                  <c:v>33.3</c:v>
                </c:pt>
                <c:pt idx="2">
                  <c:v>10.3</c:v>
                </c:pt>
                <c:pt idx="3">
                  <c:v>33.8</c:v>
                </c:pt>
                <c:pt idx="4">
                  <c:v>14.6</c:v>
                </c:pt>
                <c:pt idx="5">
                  <c:v>0</c:v>
                </c:pt>
              </c:numCache>
            </c:numRef>
          </c:val>
        </c:ser>
        <c:ser>
          <c:idx val="1"/>
          <c:order val="1"/>
          <c:tx>
            <c:strRef>
              <c:f>label 1</c:f>
              <c:strCache>
                <c:ptCount val="1"/>
                <c:pt idx="0">
                  <c:v>2017</c:v>
                </c:pt>
              </c:strCache>
            </c:strRef>
          </c:tx>
          <c:spPr>
            <a:solidFill>
              <a:srgbClr val="0070c0"/>
            </a:solidFill>
            <a:ln>
              <a:noFill/>
            </a:ln>
          </c:spPr>
          <c:invertIfNegative val="0"/>
          <c:dLbls>
            <c:dLbl>
              <c:idx val="0"/>
              <c:dLblPos val="outEnd"/>
              <c:showLegendKey val="0"/>
              <c:showVal val="1"/>
              <c:showCatName val="0"/>
              <c:showSerName val="0"/>
              <c:showPercent val="0"/>
            </c:dLbl>
            <c:dLbl>
              <c:idx val="1"/>
              <c:dLblPos val="outEnd"/>
              <c:showLegendKey val="0"/>
              <c:showVal val="1"/>
              <c:showCatName val="0"/>
              <c:showSerName val="0"/>
              <c:showPercent val="0"/>
            </c:dLbl>
            <c:dLbl>
              <c:idx val="2"/>
              <c:dLblPos val="outEnd"/>
              <c:showLegendKey val="0"/>
              <c:showVal val="1"/>
              <c:showCatName val="0"/>
              <c:showSerName val="0"/>
              <c:showPercent val="0"/>
            </c:dLbl>
            <c:dLbl>
              <c:idx val="3"/>
              <c:dLblPos val="outEnd"/>
              <c:showLegendKey val="0"/>
              <c:showVal val="1"/>
              <c:showCatName val="0"/>
              <c:showSerName val="0"/>
              <c:showPercent val="0"/>
            </c:dLbl>
            <c:dLbl>
              <c:idx val="4"/>
              <c:dLblPos val="outEnd"/>
              <c:showLegendKey val="0"/>
              <c:showVal val="1"/>
              <c:showCatName val="0"/>
              <c:showSerName val="0"/>
              <c:showPercent val="0"/>
            </c:dLbl>
            <c:dLbl>
              <c:idx val="5"/>
              <c:dLblPos val="outEnd"/>
              <c:showLegendKey val="0"/>
              <c:showVal val="1"/>
              <c:showCatName val="0"/>
              <c:showSerName val="0"/>
              <c:showPercent val="0"/>
            </c:dLbl>
            <c:dLblPos val="outEnd"/>
            <c:showLegendKey val="0"/>
            <c:showVal val="1"/>
            <c:showCatName val="0"/>
            <c:showSerName val="0"/>
            <c:showPercent val="0"/>
            <c:showLeaderLines val="0"/>
          </c:dLbls>
          <c:cat>
            <c:strRef>
              <c:f>categories</c:f>
              <c:strCache>
                <c:ptCount val="6"/>
                <c:pt idx="0">
                  <c:v>Hipermercados</c:v>
                </c:pt>
                <c:pt idx="1">
                  <c:v>Supermercados</c:v>
                </c:pt>
                <c:pt idx="2">
                  <c:v>E.Descuento</c:v>
                </c:pt>
                <c:pt idx="3">
                  <c:v>Tradicional</c:v>
                </c:pt>
                <c:pt idx="4">
                  <c:v>Otros canales</c:v>
                </c:pt>
                <c:pt idx="5">
                  <c:v>e-Commerce</c:v>
                </c:pt>
              </c:strCache>
            </c:strRef>
          </c:cat>
          <c:val>
            <c:numRef>
              <c:f>1</c:f>
              <c:numCache>
                <c:formatCode>General</c:formatCode>
                <c:ptCount val="6"/>
                <c:pt idx="0">
                  <c:v>8</c:v>
                </c:pt>
                <c:pt idx="1">
                  <c:v>35.1</c:v>
                </c:pt>
                <c:pt idx="2">
                  <c:v>10.6</c:v>
                </c:pt>
                <c:pt idx="3">
                  <c:v>32.4</c:v>
                </c:pt>
                <c:pt idx="4">
                  <c:v>14</c:v>
                </c:pt>
                <c:pt idx="5">
                  <c:v>0.5</c:v>
                </c:pt>
              </c:numCache>
            </c:numRef>
          </c:val>
        </c:ser>
        <c:gapWidth val="149"/>
        <c:overlap val="33"/>
        <c:axId val="56345202"/>
        <c:axId val="63254910"/>
      </c:barChart>
      <c:catAx>
        <c:axId val="56345202"/>
        <c:scaling>
          <c:orientation val="maxMin"/>
        </c:scaling>
        <c:delete val="0"/>
        <c:axPos val="b"/>
        <c:numFmt formatCode="DD/MM/YYYY" sourceLinked="1"/>
        <c:majorTickMark val="none"/>
        <c:minorTickMark val="none"/>
        <c:tickLblPos val="nextTo"/>
        <c:spPr>
          <a:ln w="9360">
            <a:solidFill>
              <a:srgbClr val="d9d9d9"/>
            </a:solidFill>
            <a:round/>
          </a:ln>
        </c:spPr>
        <c:txPr>
          <a:bodyPr/>
          <a:p>
            <a:pPr>
              <a:defRPr b="1" sz="1600" spc="-1" strike="noStrike">
                <a:solidFill>
                  <a:srgbClr val="404040"/>
                </a:solidFill>
                <a:uFill>
                  <a:solidFill>
                    <a:srgbClr val="ffffff"/>
                  </a:solidFill>
                </a:uFill>
                <a:latin typeface="Century Gothic"/>
              </a:defRPr>
            </a:pPr>
          </a:p>
        </c:txPr>
        <c:crossAx val="63254910"/>
        <c:crosses val="autoZero"/>
        <c:auto val="1"/>
        <c:lblAlgn val="ctr"/>
        <c:lblOffset val="100"/>
      </c:catAx>
      <c:valAx>
        <c:axId val="63254910"/>
        <c:scaling>
          <c:orientation val="minMax"/>
        </c:scaling>
        <c:delete val="1"/>
        <c:axPos val="l"/>
        <c:numFmt formatCode="General" sourceLinked="0"/>
        <c:majorTickMark val="none"/>
        <c:minorTickMark val="none"/>
        <c:tickLblPos val="nextTo"/>
        <c:spPr>
          <a:ln w="9360">
            <a:solidFill>
              <a:srgbClr val="878787"/>
            </a:solidFill>
            <a:round/>
          </a:ln>
        </c:spPr>
        <c:txPr>
          <a:bodyPr/>
          <a:p>
            <a:pPr>
              <a:defRPr b="0" sz="1200" spc="-1" strike="noStrike">
                <a:solidFill>
                  <a:srgbClr val="000000"/>
                </a:solidFill>
                <a:uFill>
                  <a:solidFill>
                    <a:srgbClr val="ffffff"/>
                  </a:solidFill>
                </a:uFill>
                <a:latin typeface="Century Gothic"/>
              </a:defRPr>
            </a:pPr>
          </a:p>
        </c:txPr>
        <c:crossAx val="56345202"/>
        <c:crosses val="autoZero"/>
      </c:valAx>
      <c:spPr>
        <a:noFill/>
        <a:ln>
          <a:noFill/>
        </a:ln>
      </c:spPr>
    </c:plotArea>
    <c:legend>
      <c:legendPos val="b"/>
      <c:overlay val="0"/>
      <c:spPr>
        <a:noFill/>
        <a:ln>
          <a:noFill/>
        </a:ln>
      </c:spPr>
    </c:legend>
    <c:plotVisOnly val="1"/>
    <c:dispBlanksAs val="zero"/>
  </c:chart>
  <c:spPr>
    <a:solidFill>
      <a:srgbClr val="ffffff"/>
    </a:solidFill>
    <a:ln w="9360">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837444602391504"/>
          <c:y val="0.141314308155518"/>
          <c:w val="0.866084120745882"/>
          <c:h val="0.621874590915041"/>
        </c:manualLayout>
      </c:layout>
      <c:barChart>
        <c:barDir val="col"/>
        <c:grouping val="stacked"/>
        <c:varyColors val="0"/>
        <c:ser>
          <c:idx val="0"/>
          <c:order val="0"/>
          <c:tx>
            <c:strRef>
              <c:f>label 0</c:f>
              <c:strCache>
                <c:ptCount val="1"/>
                <c:pt idx="0">
                  <c:v>Supermercados</c:v>
                </c:pt>
              </c:strCache>
            </c:strRef>
          </c:tx>
          <c:spPr>
            <a:solidFill>
              <a:srgbClr val="bbe0e3"/>
            </a:solidFill>
            <a:ln>
              <a:noFill/>
            </a:ln>
          </c:spPr>
          <c:invertIfNegative val="0"/>
          <c:dLbls>
            <c:dLblPos val="ctr"/>
            <c:showLegendKey val="0"/>
            <c:showVal val="1"/>
            <c:showCatName val="0"/>
            <c:showSerName val="0"/>
            <c:showPercent val="0"/>
            <c:showLeaderLines val="0"/>
          </c:dLbls>
          <c:cat>
            <c:strRef>
              <c:f>categories</c:f>
              <c:strCache>
                <c:ptCount val="12"/>
                <c:pt idx="0">
                  <c:v>Alimentacion general</c:v>
                </c:pt>
                <c:pt idx="1">
                  <c:v/>
                </c:pt>
                <c:pt idx="2">
                  <c:v/>
                </c:pt>
                <c:pt idx="3">
                  <c:v>Carne</c:v>
                </c:pt>
                <c:pt idx="4">
                  <c:v/>
                </c:pt>
                <c:pt idx="5">
                  <c:v/>
                </c:pt>
                <c:pt idx="6">
                  <c:v>Pescado</c:v>
                </c:pt>
                <c:pt idx="7">
                  <c:v/>
                </c:pt>
                <c:pt idx="8">
                  <c:v/>
                </c:pt>
                <c:pt idx="9">
                  <c:v>Fruta y verdura</c:v>
                </c:pt>
                <c:pt idx="10">
                  <c:v/>
                </c:pt>
                <c:pt idx="11">
                  <c:v/>
                </c:pt>
              </c:strCache>
            </c:strRef>
          </c:cat>
          <c:val>
            <c:numRef>
              <c:f>0</c:f>
              <c:numCache>
                <c:formatCode>General</c:formatCode>
                <c:ptCount val="12"/>
                <c:pt idx="0">
                  <c:v>0.69</c:v>
                </c:pt>
                <c:pt idx="1">
                  <c:v>0.73</c:v>
                </c:pt>
                <c:pt idx="2">
                  <c:v>0.7</c:v>
                </c:pt>
                <c:pt idx="3">
                  <c:v>0.39</c:v>
                </c:pt>
                <c:pt idx="4">
                  <c:v>0.39</c:v>
                </c:pt>
                <c:pt idx="5">
                  <c:v>0.42</c:v>
                </c:pt>
                <c:pt idx="6">
                  <c:v>0.42</c:v>
                </c:pt>
                <c:pt idx="7">
                  <c:v>0.39</c:v>
                </c:pt>
                <c:pt idx="8">
                  <c:v>0.41</c:v>
                </c:pt>
                <c:pt idx="9">
                  <c:v>0.38</c:v>
                </c:pt>
                <c:pt idx="10">
                  <c:v>0.37</c:v>
                </c:pt>
                <c:pt idx="11">
                  <c:v>0.39</c:v>
                </c:pt>
              </c:numCache>
            </c:numRef>
          </c:val>
        </c:ser>
        <c:ser>
          <c:idx val="1"/>
          <c:order val="1"/>
          <c:tx>
            <c:strRef>
              <c:f>label 1</c:f>
              <c:strCache>
                <c:ptCount val="1"/>
                <c:pt idx="0">
                  <c:v>Hipermercados</c:v>
                </c:pt>
              </c:strCache>
            </c:strRef>
          </c:tx>
          <c:spPr>
            <a:solidFill>
              <a:srgbClr val="333399"/>
            </a:solidFill>
            <a:ln>
              <a:noFill/>
            </a:ln>
          </c:spPr>
          <c:invertIfNegative val="0"/>
          <c:dLbls>
            <c:dLblPos val="ctr"/>
            <c:showLegendKey val="0"/>
            <c:showVal val="1"/>
            <c:showCatName val="0"/>
            <c:showSerName val="0"/>
            <c:showPercent val="0"/>
            <c:showLeaderLines val="0"/>
          </c:dLbls>
          <c:cat>
            <c:strRef>
              <c:f>categories</c:f>
              <c:strCache>
                <c:ptCount val="12"/>
                <c:pt idx="0">
                  <c:v>Alimentacion general</c:v>
                </c:pt>
                <c:pt idx="1">
                  <c:v/>
                </c:pt>
                <c:pt idx="2">
                  <c:v/>
                </c:pt>
                <c:pt idx="3">
                  <c:v>Carne</c:v>
                </c:pt>
                <c:pt idx="4">
                  <c:v/>
                </c:pt>
                <c:pt idx="5">
                  <c:v/>
                </c:pt>
                <c:pt idx="6">
                  <c:v>Pescado</c:v>
                </c:pt>
                <c:pt idx="7">
                  <c:v/>
                </c:pt>
                <c:pt idx="8">
                  <c:v/>
                </c:pt>
                <c:pt idx="9">
                  <c:v>Fruta y verdura</c:v>
                </c:pt>
                <c:pt idx="10">
                  <c:v/>
                </c:pt>
                <c:pt idx="11">
                  <c:v/>
                </c:pt>
              </c:strCache>
            </c:strRef>
          </c:cat>
          <c:val>
            <c:numRef>
              <c:f>1</c:f>
              <c:numCache>
                <c:formatCode>General</c:formatCode>
                <c:ptCount val="12"/>
                <c:pt idx="0">
                  <c:v>0.15</c:v>
                </c:pt>
                <c:pt idx="1">
                  <c:v>0.19</c:v>
                </c:pt>
                <c:pt idx="2">
                  <c:v>0.19</c:v>
                </c:pt>
                <c:pt idx="3">
                  <c:v>0.12</c:v>
                </c:pt>
                <c:pt idx="4">
                  <c:v>0.13</c:v>
                </c:pt>
                <c:pt idx="5">
                  <c:v>0.14</c:v>
                </c:pt>
                <c:pt idx="6">
                  <c:v>0.12</c:v>
                </c:pt>
                <c:pt idx="7">
                  <c:v>0.12</c:v>
                </c:pt>
                <c:pt idx="8">
                  <c:v>0.14</c:v>
                </c:pt>
                <c:pt idx="9">
                  <c:v>0.1</c:v>
                </c:pt>
                <c:pt idx="10">
                  <c:v>0.1</c:v>
                </c:pt>
                <c:pt idx="11">
                  <c:v>0.11</c:v>
                </c:pt>
              </c:numCache>
            </c:numRef>
          </c:val>
        </c:ser>
        <c:ser>
          <c:idx val="2"/>
          <c:order val="2"/>
          <c:tx>
            <c:strRef>
              <c:f>label 2</c:f>
              <c:strCache>
                <c:ptCount val="1"/>
                <c:pt idx="0">
                  <c:v>Peq. Comercio/tienda trad.</c:v>
                </c:pt>
              </c:strCache>
            </c:strRef>
          </c:tx>
          <c:spPr>
            <a:solidFill>
              <a:srgbClr val="ffffff"/>
            </a:solidFill>
            <a:ln>
              <a:noFill/>
            </a:ln>
          </c:spPr>
          <c:invertIfNegative val="0"/>
          <c:dLbls>
            <c:dLblPos val="ctr"/>
            <c:showLegendKey val="0"/>
            <c:showVal val="1"/>
            <c:showCatName val="0"/>
            <c:showSerName val="0"/>
            <c:showPercent val="0"/>
            <c:showLeaderLines val="0"/>
          </c:dLbls>
          <c:cat>
            <c:strRef>
              <c:f>categories</c:f>
              <c:strCache>
                <c:ptCount val="12"/>
                <c:pt idx="0">
                  <c:v>Alimentacion general</c:v>
                </c:pt>
                <c:pt idx="1">
                  <c:v/>
                </c:pt>
                <c:pt idx="2">
                  <c:v/>
                </c:pt>
                <c:pt idx="3">
                  <c:v>Carne</c:v>
                </c:pt>
                <c:pt idx="4">
                  <c:v/>
                </c:pt>
                <c:pt idx="5">
                  <c:v/>
                </c:pt>
                <c:pt idx="6">
                  <c:v>Pescado</c:v>
                </c:pt>
                <c:pt idx="7">
                  <c:v/>
                </c:pt>
                <c:pt idx="8">
                  <c:v/>
                </c:pt>
                <c:pt idx="9">
                  <c:v>Fruta y verdura</c:v>
                </c:pt>
                <c:pt idx="10">
                  <c:v/>
                </c:pt>
                <c:pt idx="11">
                  <c:v/>
                </c:pt>
              </c:strCache>
            </c:strRef>
          </c:cat>
          <c:val>
            <c:numRef>
              <c:f>2</c:f>
              <c:numCache>
                <c:formatCode>General</c:formatCode>
                <c:ptCount val="12"/>
                <c:pt idx="0">
                  <c:v>0.11</c:v>
                </c:pt>
                <c:pt idx="1">
                  <c:v>0.07</c:v>
                </c:pt>
                <c:pt idx="2">
                  <c:v>0.06</c:v>
                </c:pt>
                <c:pt idx="3">
                  <c:v>0.32</c:v>
                </c:pt>
                <c:pt idx="4">
                  <c:v>0.37</c:v>
                </c:pt>
                <c:pt idx="5">
                  <c:v>0.3</c:v>
                </c:pt>
                <c:pt idx="6">
                  <c:v>0.29</c:v>
                </c:pt>
                <c:pt idx="7">
                  <c:v>0.34</c:v>
                </c:pt>
                <c:pt idx="8">
                  <c:v>0.26</c:v>
                </c:pt>
                <c:pt idx="9">
                  <c:v>0.36</c:v>
                </c:pt>
                <c:pt idx="10">
                  <c:v>0.42</c:v>
                </c:pt>
                <c:pt idx="11">
                  <c:v>0.36</c:v>
                </c:pt>
              </c:numCache>
            </c:numRef>
          </c:val>
        </c:ser>
        <c:ser>
          <c:idx val="3"/>
          <c:order val="3"/>
          <c:tx>
            <c:strRef>
              <c:f>label 3</c:f>
              <c:strCache>
                <c:ptCount val="1"/>
                <c:pt idx="0">
                  <c:v>Mercado Municipal</c:v>
                </c:pt>
              </c:strCache>
            </c:strRef>
          </c:tx>
          <c:spPr>
            <a:solidFill>
              <a:srgbClr val="9966ff"/>
            </a:solidFill>
            <a:ln>
              <a:noFill/>
            </a:ln>
          </c:spPr>
          <c:invertIfNegative val="0"/>
          <c:dLbls>
            <c:dLbl>
              <c:idx val="1"/>
              <c:dLblPos val="ctr"/>
              <c:showLegendKey val="0"/>
              <c:showVal val="1"/>
              <c:showCatName val="0"/>
              <c:showSerName val="0"/>
              <c:showPercent val="0"/>
            </c:dLbl>
            <c:dLbl>
              <c:idx val="2"/>
              <c:dLblPos val="ctr"/>
              <c:showLegendKey val="0"/>
              <c:showVal val="1"/>
              <c:showCatName val="0"/>
              <c:showSerName val="0"/>
              <c:showPercent val="0"/>
            </c:dLbl>
            <c:dLblPos val="ctr"/>
            <c:showLegendKey val="0"/>
            <c:showVal val="1"/>
            <c:showCatName val="0"/>
            <c:showSerName val="0"/>
            <c:showPercent val="0"/>
            <c:showLeaderLines val="0"/>
          </c:dLbls>
          <c:cat>
            <c:strRef>
              <c:f>categories</c:f>
              <c:strCache>
                <c:ptCount val="12"/>
                <c:pt idx="0">
                  <c:v>Alimentacion general</c:v>
                </c:pt>
                <c:pt idx="1">
                  <c:v/>
                </c:pt>
                <c:pt idx="2">
                  <c:v/>
                </c:pt>
                <c:pt idx="3">
                  <c:v>Carne</c:v>
                </c:pt>
                <c:pt idx="4">
                  <c:v/>
                </c:pt>
                <c:pt idx="5">
                  <c:v/>
                </c:pt>
                <c:pt idx="6">
                  <c:v>Pescado</c:v>
                </c:pt>
                <c:pt idx="7">
                  <c:v/>
                </c:pt>
                <c:pt idx="8">
                  <c:v/>
                </c:pt>
                <c:pt idx="9">
                  <c:v>Fruta y verdura</c:v>
                </c:pt>
                <c:pt idx="10">
                  <c:v/>
                </c:pt>
                <c:pt idx="11">
                  <c:v/>
                </c:pt>
              </c:strCache>
            </c:strRef>
          </c:cat>
          <c:val>
            <c:numRef>
              <c:f>3</c:f>
              <c:numCache>
                <c:formatCode>General</c:formatCode>
                <c:ptCount val="12"/>
                <c:pt idx="0">
                  <c:v>0.07</c:v>
                </c:pt>
                <c:pt idx="1">
                  <c:v>0.03</c:v>
                </c:pt>
                <c:pt idx="2">
                  <c:v>0.04</c:v>
                </c:pt>
                <c:pt idx="3">
                  <c:v>0.17</c:v>
                </c:pt>
                <c:pt idx="4">
                  <c:v>0.12</c:v>
                </c:pt>
                <c:pt idx="5">
                  <c:v>0.13</c:v>
                </c:pt>
                <c:pt idx="6">
                  <c:v>0.19</c:v>
                </c:pt>
                <c:pt idx="7">
                  <c:v>0.16</c:v>
                </c:pt>
                <c:pt idx="8">
                  <c:v>0.19</c:v>
                </c:pt>
                <c:pt idx="9">
                  <c:v>0.17</c:v>
                </c:pt>
                <c:pt idx="10">
                  <c:v>0.13</c:v>
                </c:pt>
                <c:pt idx="11">
                  <c:v>0.14</c:v>
                </c:pt>
              </c:numCache>
            </c:numRef>
          </c:val>
        </c:ser>
        <c:gapWidth val="48"/>
        <c:overlap val="100"/>
        <c:axId val="65050331"/>
        <c:axId val="87043697"/>
      </c:barChart>
      <c:catAx>
        <c:axId val="65050331"/>
        <c:scaling>
          <c:orientation val="minMax"/>
        </c:scaling>
        <c:delete val="0"/>
        <c:axPos val="b"/>
        <c:numFmt formatCode="DD/MM/YYYY" sourceLinked="1"/>
        <c:majorTickMark val="none"/>
        <c:minorTickMark val="none"/>
        <c:tickLblPos val="none"/>
        <c:spPr>
          <a:ln w="9360">
            <a:solidFill>
              <a:srgbClr val="d9d9d9"/>
            </a:solidFill>
            <a:round/>
          </a:ln>
        </c:spPr>
        <c:txPr>
          <a:bodyPr/>
          <a:p>
            <a:pPr>
              <a:defRPr b="1" sz="1400" spc="-1" strike="noStrike">
                <a:solidFill>
                  <a:srgbClr val="595959"/>
                </a:solidFill>
                <a:uFill>
                  <a:solidFill>
                    <a:srgbClr val="ffffff"/>
                  </a:solidFill>
                </a:uFill>
                <a:latin typeface="Century Gothic"/>
              </a:defRPr>
            </a:pPr>
          </a:p>
        </c:txPr>
        <c:crossAx val="87043697"/>
        <c:crosses val="autoZero"/>
        <c:auto val="1"/>
        <c:lblAlgn val="ctr"/>
        <c:lblOffset val="100"/>
      </c:catAx>
      <c:valAx>
        <c:axId val="87043697"/>
        <c:scaling>
          <c:orientation val="minMax"/>
        </c:scaling>
        <c:delete val="1"/>
        <c:axPos val="l"/>
        <c:numFmt formatCode="0%" sourceLinked="0"/>
        <c:majorTickMark val="none"/>
        <c:minorTickMark val="none"/>
        <c:tickLblPos val="nextTo"/>
        <c:spPr>
          <a:ln w="9360">
            <a:solidFill>
              <a:srgbClr val="878787"/>
            </a:solidFill>
            <a:round/>
          </a:ln>
        </c:spPr>
        <c:txPr>
          <a:bodyPr/>
          <a:p>
            <a:pPr>
              <a:defRPr b="1" sz="1400" spc="-1" strike="noStrike">
                <a:solidFill>
                  <a:srgbClr val="000000"/>
                </a:solidFill>
                <a:uFill>
                  <a:solidFill>
                    <a:srgbClr val="ffffff"/>
                  </a:solidFill>
                </a:uFill>
                <a:latin typeface="Century Gothic"/>
              </a:defRPr>
            </a:pPr>
          </a:p>
        </c:txPr>
        <c:crossAx val="65050331"/>
        <c:crosses val="autoZero"/>
      </c:valAx>
      <c:spPr>
        <a:noFill/>
        <a:ln w="25560">
          <a:noFill/>
        </a:ln>
      </c:spPr>
    </c:plotArea>
    <c:legend>
      <c:legendPos val="b"/>
      <c:overlay val="0"/>
      <c:spPr>
        <a:noFill/>
        <a:ln>
          <a:noFill/>
        </a:ln>
      </c:spPr>
    </c:legend>
    <c:plotVisOnly val="1"/>
    <c:dispBlanksAs val="gap"/>
  </c:chart>
  <c:spPr>
    <a:noFill/>
    <a:ln>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16301292861158"/>
          <c:y val="0.153477419897401"/>
          <c:w val="0.953993168158429"/>
          <c:h val="0.655705996131528"/>
        </c:manualLayout>
      </c:layout>
      <c:barChart>
        <c:barDir val="col"/>
        <c:grouping val="clustered"/>
        <c:varyColors val="0"/>
        <c:ser>
          <c:idx val="0"/>
          <c:order val="0"/>
          <c:tx>
            <c:strRef>
              <c:f>label 0</c:f>
              <c:strCache>
                <c:ptCount val="1"/>
                <c:pt idx="0">
                  <c:v>Carne</c:v>
                </c:pt>
              </c:strCache>
            </c:strRef>
          </c:tx>
          <c:spPr>
            <a:solidFill>
              <a:srgbClr val="bbe0e3"/>
            </a:solidFill>
            <a:ln>
              <a:noFill/>
            </a:ln>
          </c:spPr>
          <c:invertIfNegative val="0"/>
          <c:dLbls>
            <c:dLblPos val="outEnd"/>
            <c:showLegendKey val="0"/>
            <c:showVal val="1"/>
            <c:showCatName val="0"/>
            <c:showSerName val="0"/>
            <c:showPercent val="0"/>
            <c:showLeaderLines val="0"/>
          </c:dLbls>
          <c:cat>
            <c:strRef>
              <c:f>categories</c:f>
              <c:strCache>
                <c:ptCount val="3"/>
                <c:pt idx="0">
                  <c:v>2018</c:v>
                </c:pt>
                <c:pt idx="1">
                  <c:v>2017</c:v>
                </c:pt>
                <c:pt idx="2">
                  <c:v>2016</c:v>
                </c:pt>
              </c:strCache>
            </c:strRef>
          </c:cat>
          <c:val>
            <c:numRef>
              <c:f>0</c:f>
              <c:numCache>
                <c:formatCode>General</c:formatCode>
                <c:ptCount val="3"/>
                <c:pt idx="0">
                  <c:v>0.254215468717172</c:v>
                </c:pt>
                <c:pt idx="1">
                  <c:v>0.247138061425449</c:v>
                </c:pt>
                <c:pt idx="2">
                  <c:v>0.247935873266896</c:v>
                </c:pt>
              </c:numCache>
            </c:numRef>
          </c:val>
        </c:ser>
        <c:ser>
          <c:idx val="1"/>
          <c:order val="1"/>
          <c:tx>
            <c:strRef>
              <c:f>label 1</c:f>
              <c:strCache>
                <c:ptCount val="1"/>
                <c:pt idx="0">
                  <c:v>Pescado y marisco</c:v>
                </c:pt>
              </c:strCache>
            </c:strRef>
          </c:tx>
          <c:spPr>
            <a:solidFill>
              <a:srgbClr val="333399"/>
            </a:solidFill>
            <a:ln>
              <a:noFill/>
            </a:ln>
          </c:spPr>
          <c:invertIfNegative val="0"/>
          <c:dLbls>
            <c:dLblPos val="outEnd"/>
            <c:showLegendKey val="0"/>
            <c:showVal val="1"/>
            <c:showCatName val="0"/>
            <c:showSerName val="0"/>
            <c:showPercent val="0"/>
            <c:showLeaderLines val="0"/>
          </c:dLbls>
          <c:cat>
            <c:strRef>
              <c:f>categories</c:f>
              <c:strCache>
                <c:ptCount val="3"/>
                <c:pt idx="0">
                  <c:v>2018</c:v>
                </c:pt>
                <c:pt idx="1">
                  <c:v>2017</c:v>
                </c:pt>
                <c:pt idx="2">
                  <c:v>2016</c:v>
                </c:pt>
              </c:strCache>
            </c:strRef>
          </c:cat>
          <c:val>
            <c:numRef>
              <c:f>1</c:f>
              <c:numCache>
                <c:formatCode>General</c:formatCode>
                <c:ptCount val="3"/>
                <c:pt idx="0">
                  <c:v>0.117566363952549</c:v>
                </c:pt>
                <c:pt idx="1">
                  <c:v>0.117188093844936</c:v>
                </c:pt>
                <c:pt idx="2">
                  <c:v>0.127212771743798</c:v>
                </c:pt>
              </c:numCache>
            </c:numRef>
          </c:val>
        </c:ser>
        <c:ser>
          <c:idx val="2"/>
          <c:order val="2"/>
          <c:tx>
            <c:strRef>
              <c:f>label 2</c:f>
              <c:strCache>
                <c:ptCount val="1"/>
                <c:pt idx="0">
                  <c:v> Frutas</c:v>
                </c:pt>
              </c:strCache>
            </c:strRef>
          </c:tx>
          <c:spPr>
            <a:solidFill>
              <a:srgbClr val="ffffff"/>
            </a:solidFill>
            <a:ln>
              <a:noFill/>
            </a:ln>
          </c:spPr>
          <c:invertIfNegative val="0"/>
          <c:dLbls>
            <c:dLblPos val="outEnd"/>
            <c:showLegendKey val="0"/>
            <c:showVal val="1"/>
            <c:showCatName val="0"/>
            <c:showSerName val="0"/>
            <c:showPercent val="0"/>
            <c:showLeaderLines val="0"/>
          </c:dLbls>
          <c:cat>
            <c:strRef>
              <c:f>categories</c:f>
              <c:strCache>
                <c:ptCount val="3"/>
                <c:pt idx="0">
                  <c:v>2018</c:v>
                </c:pt>
                <c:pt idx="1">
                  <c:v>2017</c:v>
                </c:pt>
                <c:pt idx="2">
                  <c:v>2016</c:v>
                </c:pt>
              </c:strCache>
            </c:strRef>
          </c:cat>
          <c:val>
            <c:numRef>
              <c:f>2</c:f>
              <c:numCache>
                <c:formatCode>General</c:formatCode>
                <c:ptCount val="3"/>
                <c:pt idx="0">
                  <c:v>0.0995807729590814</c:v>
                </c:pt>
                <c:pt idx="1">
                  <c:v>0.0954431027809672</c:v>
                </c:pt>
                <c:pt idx="2">
                  <c:v>0.0933416720084585</c:v>
                </c:pt>
              </c:numCache>
            </c:numRef>
          </c:val>
        </c:ser>
        <c:ser>
          <c:idx val="3"/>
          <c:order val="3"/>
          <c:tx>
            <c:strRef>
              <c:f>label 3</c:f>
              <c:strCache>
                <c:ptCount val="1"/>
                <c:pt idx="0">
                  <c:v> Legumbres y hortalizas</c:v>
                </c:pt>
              </c:strCache>
            </c:strRef>
          </c:tx>
          <c:spPr>
            <a:solidFill>
              <a:srgbClr val="000000"/>
            </a:solidFill>
            <a:ln>
              <a:noFill/>
            </a:ln>
          </c:spPr>
          <c:invertIfNegative val="0"/>
          <c:dLbls>
            <c:dLblPos val="outEnd"/>
            <c:showLegendKey val="0"/>
            <c:showVal val="1"/>
            <c:showCatName val="0"/>
            <c:showSerName val="0"/>
            <c:showPercent val="0"/>
            <c:showLeaderLines val="0"/>
          </c:dLbls>
          <c:cat>
            <c:strRef>
              <c:f>categories</c:f>
              <c:strCache>
                <c:ptCount val="3"/>
                <c:pt idx="0">
                  <c:v>2018</c:v>
                </c:pt>
                <c:pt idx="1">
                  <c:v>2017</c:v>
                </c:pt>
                <c:pt idx="2">
                  <c:v>2016</c:v>
                </c:pt>
              </c:strCache>
            </c:strRef>
          </c:cat>
          <c:val>
            <c:numRef>
              <c:f>3</c:f>
              <c:numCache>
                <c:formatCode>General</c:formatCode>
                <c:ptCount val="3"/>
                <c:pt idx="0">
                  <c:v>0.111797823182623</c:v>
                </c:pt>
                <c:pt idx="1">
                  <c:v>0.116099887421483</c:v>
                </c:pt>
                <c:pt idx="2">
                  <c:v>0.105399380943088</c:v>
                </c:pt>
              </c:numCache>
            </c:numRef>
          </c:val>
        </c:ser>
        <c:gapWidth val="219"/>
        <c:overlap val="-27"/>
        <c:axId val="48282575"/>
        <c:axId val="94387871"/>
      </c:barChart>
      <c:catAx>
        <c:axId val="48282575"/>
        <c:scaling>
          <c:orientation val="minMax"/>
        </c:scaling>
        <c:delete val="0"/>
        <c:axPos val="b"/>
        <c:numFmt formatCode="DD/MM/YYYY" sourceLinked="1"/>
        <c:majorTickMark val="none"/>
        <c:minorTickMark val="none"/>
        <c:tickLblPos val="nextTo"/>
        <c:spPr>
          <a:ln w="9360">
            <a:solidFill>
              <a:srgbClr val="d9d9d9"/>
            </a:solidFill>
            <a:round/>
          </a:ln>
        </c:spPr>
        <c:txPr>
          <a:bodyPr/>
          <a:p>
            <a:pPr>
              <a:defRPr b="1" sz="1600" spc="-1" strike="noStrike">
                <a:solidFill>
                  <a:srgbClr val="595959"/>
                </a:solidFill>
                <a:uFill>
                  <a:solidFill>
                    <a:srgbClr val="ffffff"/>
                  </a:solidFill>
                </a:uFill>
                <a:latin typeface="Century Gothic"/>
              </a:defRPr>
            </a:pPr>
          </a:p>
        </c:txPr>
        <c:crossAx val="94387871"/>
        <c:crosses val="autoZero"/>
        <c:auto val="1"/>
        <c:lblAlgn val="ctr"/>
        <c:lblOffset val="100"/>
      </c:catAx>
      <c:valAx>
        <c:axId val="94387871"/>
        <c:scaling>
          <c:orientation val="minMax"/>
        </c:scaling>
        <c:delete val="1"/>
        <c:axPos val="l"/>
        <c:numFmt formatCode="0.0%" sourceLinked="0"/>
        <c:majorTickMark val="none"/>
        <c:minorTickMark val="none"/>
        <c:tickLblPos val="nextTo"/>
        <c:spPr>
          <a:ln w="9360">
            <a:solidFill>
              <a:srgbClr val="878787"/>
            </a:solidFill>
            <a:round/>
          </a:ln>
        </c:spPr>
        <c:txPr>
          <a:bodyPr/>
          <a:p>
            <a:pPr>
              <a:defRPr b="0" sz="1600" spc="-1" strike="noStrike">
                <a:solidFill>
                  <a:srgbClr val="000000"/>
                </a:solidFill>
                <a:uFill>
                  <a:solidFill>
                    <a:srgbClr val="ffffff"/>
                  </a:solidFill>
                </a:uFill>
                <a:latin typeface="Century Gothic"/>
              </a:defRPr>
            </a:pPr>
          </a:p>
        </c:txPr>
        <c:crossAx val="48282575"/>
        <c:crosses val="autoZero"/>
      </c:valAx>
      <c:spPr>
        <a:noFill/>
        <a:ln>
          <a:noFill/>
        </a:ln>
      </c:spPr>
    </c:plotArea>
    <c:legend>
      <c:legendPos val="b"/>
      <c:overlay val="0"/>
      <c:spPr>
        <a:noFill/>
        <a:ln>
          <a:noFill/>
        </a:ln>
      </c:spPr>
    </c:legend>
    <c:plotVisOnly val="1"/>
    <c:dispBlanksAs val="gap"/>
  </c:chart>
  <c:spPr>
    <a:noFill/>
    <a:ln>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402799600057135"/>
          <c:y val="0.055511811023622"/>
          <c:w val="0.889015854877875"/>
          <c:h val="0.898031496062992"/>
        </c:manualLayout>
      </c:layout>
      <c:lineChart>
        <c:grouping val="stacked"/>
        <c:varyColors val="0"/>
        <c:ser>
          <c:idx val="0"/>
          <c:order val="0"/>
          <c:tx>
            <c:strRef>
              <c:f>label 0</c:f>
              <c:strCache>
                <c:ptCount val="1"/>
                <c:pt idx="0">
                  <c:v>20,18</c:v>
                </c:pt>
              </c:strCache>
            </c:strRef>
          </c:tx>
          <c:spPr>
            <a:solidFill>
              <a:srgbClr val="c00000"/>
            </a:solidFill>
            <a:ln w="28440">
              <a:solidFill>
                <a:srgbClr val="c00000"/>
              </a:solidFill>
              <a:round/>
            </a:ln>
          </c:spPr>
          <c:marker>
            <c:symbol val="circle"/>
            <c:size val="5"/>
            <c:spPr>
              <a:solidFill>
                <a:srgbClr val="c00000"/>
              </a:solidFill>
            </c:spPr>
          </c:marker>
          <c:dLbls>
            <c:dLbl>
              <c:idx val="0"/>
              <c:dLblPos val="r"/>
              <c:showLegendKey val="0"/>
              <c:showVal val="1"/>
              <c:showCatName val="0"/>
              <c:showSerName val="0"/>
              <c:showPercent val="0"/>
            </c:dLbl>
            <c:dLbl>
              <c:idx val="1"/>
              <c:dLblPos val="r"/>
              <c:showLegendKey val="0"/>
              <c:showVal val="1"/>
              <c:showCatName val="0"/>
              <c:showSerName val="0"/>
              <c:showPercent val="0"/>
            </c:dLbl>
            <c:dLbl>
              <c:idx val="2"/>
              <c:dLblPos val="r"/>
              <c:showLegendKey val="0"/>
              <c:showVal val="1"/>
              <c:showCatName val="0"/>
              <c:showSerName val="0"/>
              <c:showPercent val="0"/>
            </c:dLbl>
            <c:dLbl>
              <c:idx val="3"/>
              <c:dLblPos val="r"/>
              <c:showLegendKey val="0"/>
              <c:showVal val="1"/>
              <c:showCatName val="0"/>
              <c:showSerName val="0"/>
              <c:showPercent val="0"/>
            </c:dLbl>
            <c:dLblPos val="t"/>
            <c:showLegendKey val="0"/>
            <c:showVal val="1"/>
            <c:showCatName val="0"/>
            <c:showSerName val="0"/>
            <c:showPercent val="0"/>
            <c:showLeaderLines val="0"/>
          </c:dLbls>
          <c:cat>
            <c:strRef>
              <c:f>categories</c:f>
              <c:strCache>
                <c:ptCount val="4"/>
                <c:pt idx="0">
                  <c:v>Carne</c:v>
                </c:pt>
                <c:pt idx="1">
                  <c:v>Pescado y marisco</c:v>
                </c:pt>
                <c:pt idx="2">
                  <c:v> Frutas</c:v>
                </c:pt>
                <c:pt idx="3">
                  <c:v> Legumbres y hortalizas</c:v>
                </c:pt>
              </c:strCache>
            </c:strRef>
          </c:cat>
          <c:val>
            <c:numRef>
              <c:f>0</c:f>
              <c:numCache>
                <c:formatCode>General</c:formatCode>
                <c:ptCount val="4"/>
                <c:pt idx="0">
                  <c:v>1096.82</c:v>
                </c:pt>
                <c:pt idx="1">
                  <c:v>507.24</c:v>
                </c:pt>
                <c:pt idx="2">
                  <c:v>429.64</c:v>
                </c:pt>
                <c:pt idx="3">
                  <c:v>482.35</c:v>
                </c:pt>
              </c:numCache>
            </c:numRef>
          </c:val>
          <c:smooth val="0"/>
        </c:ser>
        <c:hiLowLines>
          <c:spPr>
            <a:ln>
              <a:noFill/>
            </a:ln>
          </c:spPr>
        </c:hiLowLines>
        <c:marker val="1"/>
        <c:axId val="16624870"/>
        <c:axId val="62474019"/>
      </c:lineChart>
      <c:catAx>
        <c:axId val="16624870"/>
        <c:scaling>
          <c:orientation val="minMax"/>
        </c:scaling>
        <c:delete val="1"/>
        <c:axPos val="b"/>
        <c:numFmt formatCode="DD/MM/YYYY" sourceLinked="1"/>
        <c:majorTickMark val="none"/>
        <c:minorTickMark val="none"/>
        <c:tickLblPos val="nextTo"/>
        <c:spPr>
          <a:ln w="9360">
            <a:solidFill>
              <a:srgbClr val="878787"/>
            </a:solidFill>
            <a:round/>
          </a:ln>
        </c:spPr>
        <c:txPr>
          <a:bodyPr/>
          <a:p>
            <a:pPr>
              <a:defRPr b="0" sz="1000" spc="-1" strike="noStrike">
                <a:solidFill>
                  <a:srgbClr val="000000"/>
                </a:solidFill>
                <a:uFill>
                  <a:solidFill>
                    <a:srgbClr val="ffffff"/>
                  </a:solidFill>
                </a:uFill>
                <a:latin typeface="Calibri"/>
              </a:defRPr>
            </a:pPr>
          </a:p>
        </c:txPr>
        <c:crossAx val="62474019"/>
        <c:crosses val="autoZero"/>
        <c:auto val="1"/>
        <c:lblAlgn val="ctr"/>
        <c:lblOffset val="100"/>
      </c:catAx>
      <c:valAx>
        <c:axId val="62474019"/>
        <c:scaling>
          <c:orientation val="minMax"/>
        </c:scaling>
        <c:delete val="1"/>
        <c:axPos val="l"/>
        <c:numFmt formatCode="#,##0" sourceLinked="0"/>
        <c:majorTickMark val="none"/>
        <c:minorTickMark val="none"/>
        <c:tickLblPos val="nextTo"/>
        <c:spPr>
          <a:ln w="9360">
            <a:solidFill>
              <a:srgbClr val="878787"/>
            </a:solidFill>
            <a:round/>
          </a:ln>
        </c:spPr>
        <c:txPr>
          <a:bodyPr/>
          <a:p>
            <a:pPr>
              <a:defRPr b="0" sz="1000" spc="-1" strike="noStrike">
                <a:solidFill>
                  <a:srgbClr val="000000"/>
                </a:solidFill>
                <a:uFill>
                  <a:solidFill>
                    <a:srgbClr val="ffffff"/>
                  </a:solidFill>
                </a:uFill>
                <a:latin typeface="Calibri"/>
              </a:defRPr>
            </a:pPr>
          </a:p>
        </c:txPr>
        <c:crossAx val="16624870"/>
        <c:crosses val="autoZero"/>
        <c:crossBetween val="midCat"/>
      </c:valAx>
      <c:spPr>
        <a:noFill/>
        <a:ln>
          <a:noFill/>
        </a:ln>
      </c:spPr>
    </c:plotArea>
    <c:plotVisOnly val="1"/>
    <c:dispBlanksAs val="zero"/>
  </c:chart>
  <c:spPr>
    <a:noFill/>
    <a:ln w="9360">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body"/>
          </p:nvPr>
        </p:nvSpPr>
        <p:spPr>
          <a:xfrm>
            <a:off x="756000" y="5078520"/>
            <a:ext cx="6047640" cy="4811040"/>
          </a:xfrm>
          <a:prstGeom prst="rect">
            <a:avLst/>
          </a:prstGeom>
        </p:spPr>
        <p:txBody>
          <a:bodyPr lIns="0" rIns="0" tIns="0" bIns="0"/>
          <a:p>
            <a:r>
              <a:rPr b="0" lang="es-ES" sz="2000" spc="-1" strike="noStrike">
                <a:solidFill>
                  <a:srgbClr val="000000"/>
                </a:solidFill>
                <a:uFill>
                  <a:solidFill>
                    <a:srgbClr val="ffffff"/>
                  </a:solidFill>
                </a:uFill>
                <a:latin typeface="Arial"/>
              </a:rPr>
              <a:t>Pulse para editar el formato de las notas</a:t>
            </a:r>
            <a:endParaRPr b="0" lang="es-ES" sz="2000" spc="-1" strike="noStrike">
              <a:solidFill>
                <a:srgbClr val="000000"/>
              </a:solidFill>
              <a:uFill>
                <a:solidFill>
                  <a:srgbClr val="ffffff"/>
                </a:solidFill>
              </a:uFill>
              <a:latin typeface="Arial"/>
            </a:endParaRPr>
          </a:p>
        </p:txBody>
      </p:sp>
      <p:sp>
        <p:nvSpPr>
          <p:cNvPr id="208" name="PlaceHolder 2"/>
          <p:cNvSpPr>
            <a:spLocks noGrp="1"/>
          </p:cNvSpPr>
          <p:nvPr>
            <p:ph type="hdr"/>
          </p:nvPr>
        </p:nvSpPr>
        <p:spPr>
          <a:xfrm>
            <a:off x="0" y="0"/>
            <a:ext cx="3280680" cy="534240"/>
          </a:xfrm>
          <a:prstGeom prst="rect">
            <a:avLst/>
          </a:prstGeom>
        </p:spPr>
        <p:txBody>
          <a:bodyPr lIns="0" rIns="0" tIns="0" bIns="0"/>
          <a:p>
            <a:r>
              <a:rPr b="0" lang="es-ES" sz="1400" spc="-1" strike="noStrike">
                <a:solidFill>
                  <a:srgbClr val="000000"/>
                </a:solidFill>
                <a:uFill>
                  <a:solidFill>
                    <a:srgbClr val="ffffff"/>
                  </a:solidFill>
                </a:uFill>
                <a:latin typeface="Times New Roman"/>
              </a:rPr>
              <a:t>&lt;cabecera&gt;</a:t>
            </a:r>
            <a:endParaRPr b="0" lang="es-ES" sz="1400" spc="-1" strike="noStrike">
              <a:solidFill>
                <a:srgbClr val="000000"/>
              </a:solidFill>
              <a:uFill>
                <a:solidFill>
                  <a:srgbClr val="ffffff"/>
                </a:solidFill>
              </a:uFill>
              <a:latin typeface="Times New Roman"/>
            </a:endParaRPr>
          </a:p>
        </p:txBody>
      </p:sp>
      <p:sp>
        <p:nvSpPr>
          <p:cNvPr id="209" name="PlaceHolder 3"/>
          <p:cNvSpPr>
            <a:spLocks noGrp="1"/>
          </p:cNvSpPr>
          <p:nvPr>
            <p:ph type="dt"/>
          </p:nvPr>
        </p:nvSpPr>
        <p:spPr>
          <a:xfrm>
            <a:off x="4278960" y="0"/>
            <a:ext cx="3280680" cy="534240"/>
          </a:xfrm>
          <a:prstGeom prst="rect">
            <a:avLst/>
          </a:prstGeom>
        </p:spPr>
        <p:txBody>
          <a:bodyPr lIns="0" rIns="0" tIns="0" bIns="0"/>
          <a:p>
            <a:pPr algn="r"/>
            <a:r>
              <a:rPr b="0" lang="es-ES" sz="1400" spc="-1" strike="noStrike">
                <a:solidFill>
                  <a:srgbClr val="000000"/>
                </a:solidFill>
                <a:uFill>
                  <a:solidFill>
                    <a:srgbClr val="ffffff"/>
                  </a:solidFill>
                </a:uFill>
                <a:latin typeface="Times New Roman"/>
              </a:rPr>
              <a:t>&lt;fecha/hora&gt;</a:t>
            </a:r>
            <a:endParaRPr b="0" lang="es-ES" sz="1400" spc="-1" strike="noStrike">
              <a:solidFill>
                <a:srgbClr val="000000"/>
              </a:solidFill>
              <a:uFill>
                <a:solidFill>
                  <a:srgbClr val="ffffff"/>
                </a:solidFill>
              </a:uFill>
              <a:latin typeface="Times New Roman"/>
            </a:endParaRPr>
          </a:p>
        </p:txBody>
      </p:sp>
      <p:sp>
        <p:nvSpPr>
          <p:cNvPr id="210" name="PlaceHolder 4"/>
          <p:cNvSpPr>
            <a:spLocks noGrp="1"/>
          </p:cNvSpPr>
          <p:nvPr>
            <p:ph type="ftr"/>
          </p:nvPr>
        </p:nvSpPr>
        <p:spPr>
          <a:xfrm>
            <a:off x="0" y="10157400"/>
            <a:ext cx="3280680" cy="534240"/>
          </a:xfrm>
          <a:prstGeom prst="rect">
            <a:avLst/>
          </a:prstGeom>
        </p:spPr>
        <p:txBody>
          <a:bodyPr lIns="0" rIns="0" tIns="0" bIns="0" anchor="b"/>
          <a:p>
            <a:r>
              <a:rPr b="0" lang="es-ES" sz="1400" spc="-1" strike="noStrike">
                <a:solidFill>
                  <a:srgbClr val="000000"/>
                </a:solidFill>
                <a:uFill>
                  <a:solidFill>
                    <a:srgbClr val="ffffff"/>
                  </a:solidFill>
                </a:uFill>
                <a:latin typeface="Times New Roman"/>
              </a:rPr>
              <a:t>&lt;pie de página&gt;</a:t>
            </a:r>
            <a:endParaRPr b="0" lang="es-ES" sz="1400" spc="-1" strike="noStrike">
              <a:solidFill>
                <a:srgbClr val="000000"/>
              </a:solidFill>
              <a:uFill>
                <a:solidFill>
                  <a:srgbClr val="ffffff"/>
                </a:solidFill>
              </a:uFill>
              <a:latin typeface="Times New Roman"/>
            </a:endParaRPr>
          </a:p>
        </p:txBody>
      </p:sp>
      <p:sp>
        <p:nvSpPr>
          <p:cNvPr id="211" name="PlaceHolder 5"/>
          <p:cNvSpPr>
            <a:spLocks noGrp="1"/>
          </p:cNvSpPr>
          <p:nvPr>
            <p:ph type="sldNum"/>
          </p:nvPr>
        </p:nvSpPr>
        <p:spPr>
          <a:xfrm>
            <a:off x="4278960" y="10157400"/>
            <a:ext cx="3280680" cy="534240"/>
          </a:xfrm>
          <a:prstGeom prst="rect">
            <a:avLst/>
          </a:prstGeom>
        </p:spPr>
        <p:txBody>
          <a:bodyPr lIns="0" rIns="0" tIns="0" bIns="0" anchor="b"/>
          <a:p>
            <a:pPr algn="r"/>
            <a:fld id="{B607AC62-0D96-48FF-9A63-E5F3A9F025BB}" type="slidenum">
              <a:rPr b="0" lang="es-ES" sz="1400" spc="-1" strike="noStrike">
                <a:solidFill>
                  <a:srgbClr val="000000"/>
                </a:solidFill>
                <a:uFill>
                  <a:solidFill>
                    <a:srgbClr val="ffffff"/>
                  </a:solidFill>
                </a:uFill>
                <a:latin typeface="Times New Roman"/>
              </a:rPr>
              <a:t>&lt;número&gt;</a:t>
            </a:fld>
            <a:endParaRPr b="0" lang="es-E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8"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69"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9CE584DE-BA6B-4037-92B3-5FF116479E01}"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0"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71"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A4EE67E0-8262-4ECD-9E17-A273D863F04A}"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2"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73"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894F7864-0D1E-4253-9A48-1C9C727BCB0E}"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4"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75"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E884A65D-B3FB-4CB8-BDD7-C426EA19C122}"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6"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77"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9A140EAD-A459-4E0A-818C-4B04B7CAE6B9}"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8"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79"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D596208C-1CD9-44C0-AA3D-BCFB172D3C51}"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0"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Los datos están tal cual, pero no entiendo por qué lo preguntaron así, si la carne y el pescado no se pueden comprar al peso en autoservicio.</a:t>
            </a:r>
            <a:endParaRPr b="0" lang="es-ES" sz="2000" spc="-1" strike="noStrike">
              <a:solidFill>
                <a:srgbClr val="000000"/>
              </a:solidFill>
              <a:uFill>
                <a:solidFill>
                  <a:srgbClr val="ffffff"/>
                </a:solidFill>
              </a:uFill>
              <a:latin typeface="Arial"/>
            </a:endParaRPr>
          </a:p>
        </p:txBody>
      </p:sp>
      <p:sp>
        <p:nvSpPr>
          <p:cNvPr id="881"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BFBD6E63-39BE-4676-B8FD-5BFC90ED6E34}"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2"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83"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09EB77A3-9603-478C-8B43-FF6AB88A76EC}"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4"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85"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7AEC2E1F-AAC7-435C-87B6-6E759245DEDC}"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6"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87"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9E9262EB-076C-453B-A371-E670FEA2180E}"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8"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89"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422A82EA-75C6-430B-BE17-D56D2085C8EC}"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0"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91"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02137AEC-CF0A-47A2-A55E-13C2FA6DD1BF}"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2"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93"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49688BEE-2ED4-4A7A-8EFD-30030445F548}"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4"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95"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B8850EC6-11F4-4D7E-9A91-D3A21B228CDB}"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6"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897"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DFA39DD7-0B02-4413-B734-51BAB4ACE784}"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8"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899"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FDF14019-8813-4D61-B78E-CC1452BA3E98}"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0"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01"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23BAF977-B86F-47E1-A357-8B49A4F04315}"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2"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03"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49FEE221-1823-438A-AFAE-62D26451505F}"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4"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05"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CD09CA03-2993-4FCD-A7FF-3EB2BB0629D4}"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6"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07"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184DA1E7-CC3E-4F64-AF47-0943C4F98E6F}"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8"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09"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5E575BC0-6D67-46F0-B9A2-52D9E763C17B}"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0"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11"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C5EB6816-B9D2-434F-AB8F-A14A35339D9C}"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2"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13"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40B5B27E-20DB-409F-A5C9-5941756D1366}"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4"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15"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AD9CC526-B426-4E90-A8E1-7D8DA6A07F93}"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6"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17"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B9F8F61E-AC38-4CA5-A74C-A0C24D352C95}"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8"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19"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645563AD-5E5E-471A-B842-69A01C6982C8}"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0"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21"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F9AD92E4-3012-4122-B038-5D5F335AE902}"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2"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23"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3A74BFC8-2EA7-4CA0-AC7F-16A706652C52}"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8"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859"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AC69928C-0E41-4898-AC7D-232BAA132FB4}"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4"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25"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75B911D1-B07B-45CC-9D01-E52F58FB8181}"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6"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27"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E545348E-3BB1-4FC5-9357-D4EFA2B46745}"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8"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29"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D1583D40-4C40-45F9-9107-266769165D7B}"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0"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31"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0E471354-B347-4348-8F40-EA333C37C04D}"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2"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33"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1B2328FC-7551-4506-808A-E0C6511CF3F8}"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4"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35"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0F5B4ADF-55A7-4C27-8C98-6D53ACFF57FD}"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6" name="PlaceHolder 1"/>
          <p:cNvSpPr>
            <a:spLocks noGrp="1"/>
          </p:cNvSpPr>
          <p:nvPr>
            <p:ph type="body"/>
          </p:nvPr>
        </p:nvSpPr>
        <p:spPr>
          <a:xfrm>
            <a:off x="665280" y="4678200"/>
            <a:ext cx="5317920" cy="4433400"/>
          </a:xfrm>
          <a:prstGeom prst="rect">
            <a:avLst/>
          </a:prstGeom>
        </p:spPr>
        <p:txBody>
          <a:bodyPr lIns="90360" rIns="90360" tIns="45000" bIns="45000"/>
          <a:p>
            <a:endParaRPr b="0" lang="es-ES" sz="2000" spc="-1" strike="noStrike">
              <a:solidFill>
                <a:srgbClr val="000000"/>
              </a:solidFill>
              <a:uFill>
                <a:solidFill>
                  <a:srgbClr val="ffffff"/>
                </a:solidFill>
              </a:uFill>
              <a:latin typeface="Arial"/>
            </a:endParaRPr>
          </a:p>
        </p:txBody>
      </p:sp>
      <p:sp>
        <p:nvSpPr>
          <p:cNvPr id="937"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30B8B77B-E1E4-4EB2-815D-BC2C9C57CD9D}"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0"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61"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AE7BC435-82AD-4E7C-9380-33F9B2370D24}"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2"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63"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6CBC1407-7AFF-4113-BF1F-641EDE54E8BD}"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4"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65"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14F95939-DAB2-418B-BB3F-AD7F1A980A31}"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6" name="PlaceHolder 1"/>
          <p:cNvSpPr>
            <a:spLocks noGrp="1"/>
          </p:cNvSpPr>
          <p:nvPr>
            <p:ph type="body"/>
          </p:nvPr>
        </p:nvSpPr>
        <p:spPr>
          <a:xfrm>
            <a:off x="665280" y="4678200"/>
            <a:ext cx="5317920" cy="4433400"/>
          </a:xfrm>
          <a:prstGeom prst="rect">
            <a:avLst/>
          </a:prstGeom>
        </p:spPr>
        <p:txBody>
          <a:bodyPr lIns="90360" rIns="90360" tIns="45000" bIns="45000"/>
          <a:p>
            <a:r>
              <a:rPr b="0" lang="es-ES" sz="2000" spc="-1" strike="noStrike">
                <a:solidFill>
                  <a:srgbClr val="000000"/>
                </a:solidFill>
                <a:uFill>
                  <a:solidFill>
                    <a:srgbClr val="ffffff"/>
                  </a:solidFill>
                </a:uFill>
                <a:latin typeface="Arial"/>
              </a:rPr>
              <a:t>Puericultura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Antigüedades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Alimentación_ecológica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Herboristería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Regalos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Juegos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Productos_religiosos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Boutique_infantil</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Autoescuela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Lencería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Bisutería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Pastelería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Perfumería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libros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Motos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Menaje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Zapatería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ProductosPeluquería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Disfraces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Licores</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Deporte</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Ropa</a:t>
            </a:r>
            <a:endParaRPr b="0" lang="es-ES" sz="2000" spc="-1" strike="noStrike">
              <a:solidFill>
                <a:srgbClr val="000000"/>
              </a:solidFill>
              <a:uFill>
                <a:solidFill>
                  <a:srgbClr val="ffffff"/>
                </a:solidFill>
              </a:uFill>
              <a:latin typeface="Arial"/>
            </a:endParaRPr>
          </a:p>
          <a:p>
            <a:r>
              <a:rPr b="0" lang="es-ES" sz="2000" spc="-1" strike="noStrike">
                <a:solidFill>
                  <a:srgbClr val="000000"/>
                </a:solidFill>
                <a:uFill>
                  <a:solidFill>
                    <a:srgbClr val="ffffff"/>
                  </a:solidFill>
                </a:uFill>
                <a:latin typeface="Arial"/>
              </a:rPr>
              <a:t>Autos</a:t>
            </a:r>
            <a:endParaRPr b="0" lang="es-ES" sz="2000" spc="-1" strike="noStrike">
              <a:solidFill>
                <a:srgbClr val="000000"/>
              </a:solidFill>
              <a:uFill>
                <a:solidFill>
                  <a:srgbClr val="ffffff"/>
                </a:solidFill>
              </a:uFill>
              <a:latin typeface="Arial"/>
            </a:endParaRPr>
          </a:p>
        </p:txBody>
      </p:sp>
      <p:sp>
        <p:nvSpPr>
          <p:cNvPr id="867" name="TextShape 2"/>
          <p:cNvSpPr txBox="1"/>
          <p:nvPr/>
        </p:nvSpPr>
        <p:spPr>
          <a:xfrm>
            <a:off x="3765600" y="9354960"/>
            <a:ext cx="2881080" cy="493200"/>
          </a:xfrm>
          <a:prstGeom prst="rect">
            <a:avLst/>
          </a:prstGeom>
          <a:noFill/>
          <a:ln w="9360">
            <a:noFill/>
          </a:ln>
        </p:spPr>
        <p:txBody>
          <a:bodyPr lIns="90360" rIns="90360" tIns="45000" bIns="45000" anchor="b"/>
          <a:p>
            <a:pPr algn="r">
              <a:lnSpc>
                <a:spcPct val="100000"/>
              </a:lnSpc>
            </a:pPr>
            <a:fld id="{9F1C9397-0AB4-443A-A89C-061F8E099BB3}" type="slidenum">
              <a:rPr b="0" lang="es-ES" sz="1200" spc="-1" strike="noStrike">
                <a:solidFill>
                  <a:srgbClr val="000000"/>
                </a:solidFill>
                <a:uFill>
                  <a:solidFill>
                    <a:srgbClr val="ffffff"/>
                  </a:solidFill>
                </a:uFill>
                <a:latin typeface="Century Gothic"/>
              </a:rPr>
              <a:t>&lt;número&gt;</a:t>
            </a:fld>
            <a:endParaRPr b="0" lang="es-ES" sz="12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33" name="PlaceHolder 5"/>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38" name="PlaceHolder 5"/>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40" name="PlaceHolder 7"/>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4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49"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51"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52"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60"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62"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66"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68"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69"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71"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73"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74" name="PlaceHolder 5"/>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76"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77"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78"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79" name="PlaceHolder 5"/>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80"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81" name="PlaceHolder 7"/>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88"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90"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92"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93"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97"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98" name="PlaceHolder 3"/>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99" name="PlaceHolder 4"/>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01"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02"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03"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05"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06"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07"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09"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10"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12"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13"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14"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15" name="PlaceHolder 5"/>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17"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18"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19"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20" name="PlaceHolder 5"/>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21"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22" name="PlaceHolder 7"/>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2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31"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33"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34"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38"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39" name="PlaceHolder 3"/>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40" name="PlaceHolder 4"/>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42"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43"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44"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46"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47"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48"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50"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51"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53"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54"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55"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56" name="PlaceHolder 5"/>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58"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59"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60"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61" name="PlaceHolder 5"/>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62"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63" name="PlaceHolder 7"/>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72"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74"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76"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77"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9"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81"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82" name="PlaceHolder 3"/>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83" name="PlaceHolder 4"/>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85"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86"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87"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89"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90"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91"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93"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94"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96"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97"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98"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99" name="PlaceHolder 5"/>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201"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202"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203"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204" name="PlaceHolder 5"/>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205"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206" name="PlaceHolder 7"/>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6" name="PlaceHolder 3"/>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17" name="PlaceHolder 4"/>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p>
            <a:endParaRPr b="0" lang="es-ES" sz="1400" spc="-1" strike="noStrike">
              <a:solidFill>
                <a:srgbClr val="ffffff"/>
              </a:solidFill>
              <a:uFill>
                <a:solidFill>
                  <a:srgbClr val="ffffff"/>
                </a:solidFill>
              </a:uFill>
              <a:latin typeface="Century Gothic"/>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es-ES" sz="4400" spc="-1" strike="noStrike">
                <a:solidFill>
                  <a:srgbClr val="000000"/>
                </a:solidFill>
                <a:uFill>
                  <a:solidFill>
                    <a:srgbClr val="ffffff"/>
                  </a:solidFill>
                </a:uFill>
                <a:latin typeface="Arial"/>
              </a:rPr>
              <a:t>Haga clic para modificar el estilo de título del patrón</a:t>
            </a:r>
            <a:endParaRPr b="0" lang="es-ES" sz="4400" spc="-1" strike="noStrike">
              <a:solidFill>
                <a:srgbClr val="ffffff"/>
              </a:solidFill>
              <a:uFill>
                <a:solidFill>
                  <a:srgbClr val="ffffff"/>
                </a:solidFill>
              </a:uFill>
              <a:latin typeface="Century Gothic"/>
            </a:endParaRPr>
          </a:p>
        </p:txBody>
      </p:sp>
      <p:sp>
        <p:nvSpPr>
          <p:cNvPr id="1" name="PlaceHolder 2"/>
          <p:cNvSpPr>
            <a:spLocks noGrp="1"/>
          </p:cNvSpPr>
          <p:nvPr>
            <p:ph type="dt"/>
          </p:nvPr>
        </p:nvSpPr>
        <p:spPr>
          <a:xfrm>
            <a:off x="457200" y="6245280"/>
            <a:ext cx="2133360" cy="475920"/>
          </a:xfrm>
          <a:prstGeom prst="rect">
            <a:avLst/>
          </a:prstGeom>
        </p:spPr>
        <p:txBody>
          <a:bodyPr/>
          <a:p>
            <a:endParaRPr b="0" lang="es-ES" sz="2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245280"/>
            <a:ext cx="2895120" cy="475920"/>
          </a:xfrm>
          <a:prstGeom prst="rect">
            <a:avLst/>
          </a:prstGeom>
        </p:spPr>
        <p:txBody>
          <a:bodyPr/>
          <a:p>
            <a:endParaRPr b="0" lang="es-ES"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245280"/>
            <a:ext cx="2133360" cy="475920"/>
          </a:xfrm>
          <a:prstGeom prst="rect">
            <a:avLst/>
          </a:prstGeom>
        </p:spPr>
        <p:txBody>
          <a:bodyPr/>
          <a:p>
            <a:pPr algn="r">
              <a:lnSpc>
                <a:spcPct val="100000"/>
              </a:lnSpc>
            </a:pPr>
            <a:fld id="{81E81DB7-D246-4169-93B2-2C41DEADAA65}" type="slidenum">
              <a:rPr b="0" lang="es-ES" sz="1400" spc="-1" strike="noStrike">
                <a:solidFill>
                  <a:srgbClr val="000000"/>
                </a:solidFill>
                <a:uFill>
                  <a:solidFill>
                    <a:srgbClr val="ffffff"/>
                  </a:solidFill>
                </a:uFill>
                <a:latin typeface="Arial"/>
              </a:rPr>
              <a:t>&lt;número&gt;</a:t>
            </a:fld>
            <a:endParaRPr b="0" lang="es-ES"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000000"/>
                </a:solidFill>
                <a:uFill>
                  <a:solidFill>
                    <a:srgbClr val="ffffff"/>
                  </a:solidFill>
                </a:uFill>
                <a:latin typeface="Arial"/>
              </a:rPr>
              <a:t>Pulse para editar el formato de esquema del texto</a:t>
            </a:r>
            <a:endParaRPr b="0" lang="es-ES"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s-ES" sz="2400" spc="-1" strike="noStrike">
                <a:solidFill>
                  <a:srgbClr val="000000"/>
                </a:solidFill>
                <a:uFill>
                  <a:solidFill>
                    <a:srgbClr val="ffffff"/>
                  </a:solidFill>
                </a:uFill>
                <a:latin typeface="Arial"/>
              </a:rPr>
              <a:t>Segundo nivel del esquema</a:t>
            </a:r>
            <a:endParaRPr b="0" lang="es-ES" sz="24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Tercer nivel del esquema</a:t>
            </a:r>
            <a:endParaRPr b="0" lang="es-ES" sz="20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uFill>
                  <a:solidFill>
                    <a:srgbClr val="ffffff"/>
                  </a:solidFill>
                </a:uFill>
                <a:latin typeface="Arial"/>
              </a:rPr>
              <a:t>Cuarto nivel del esquema</a:t>
            </a:r>
            <a:endParaRPr b="0" lang="es-ES"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Quinto nivel del esquema</a:t>
            </a:r>
            <a:endParaRPr b="0" lang="es-E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Sexto nivel del esquema</a:t>
            </a:r>
            <a:endParaRPr b="0" lang="es-E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Séptimo nivel del esquema</a:t>
            </a:r>
            <a:endParaRPr b="0" lang="es-E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s-ES" sz="4400" spc="-1" strike="noStrike">
                <a:solidFill>
                  <a:srgbClr val="000000"/>
                </a:solidFill>
                <a:uFill>
                  <a:solidFill>
                    <a:srgbClr val="ffffff"/>
                  </a:solidFill>
                </a:uFill>
                <a:latin typeface="Arial"/>
              </a:rPr>
              <a:t>Haga clic para modificar el estilo de título del patrón</a:t>
            </a:r>
            <a:endParaRPr b="0" lang="es-ES" sz="4400" spc="-1" strike="noStrike">
              <a:solidFill>
                <a:srgbClr val="ffffff"/>
              </a:solidFill>
              <a:uFill>
                <a:solidFill>
                  <a:srgbClr val="ffffff"/>
                </a:solidFill>
              </a:uFill>
              <a:latin typeface="Century Gothic"/>
            </a:endParaRPr>
          </a:p>
        </p:txBody>
      </p:sp>
      <p:sp>
        <p:nvSpPr>
          <p:cNvPr id="42" name="PlaceHolder 2"/>
          <p:cNvSpPr>
            <a:spLocks noGrp="1"/>
          </p:cNvSpPr>
          <p:nvPr>
            <p:ph type="body"/>
          </p:nvPr>
        </p:nvSpPr>
        <p:spPr>
          <a:xfrm>
            <a:off x="457200" y="1600200"/>
            <a:ext cx="8229240" cy="4525560"/>
          </a:xfrm>
          <a:prstGeom prst="rect">
            <a:avLst/>
          </a:prstGeom>
        </p:spPr>
        <p:txBody>
          <a:bodyPr/>
          <a:p>
            <a:pPr marL="343080" indent="-342720">
              <a:lnSpc>
                <a:spcPct val="100000"/>
              </a:lnSpc>
              <a:spcBef>
                <a:spcPts val="641"/>
              </a:spcBef>
              <a:buClr>
                <a:srgbClr val="000000"/>
              </a:buClr>
              <a:buFont typeface="Symbol" charset="2"/>
              <a:buChar char=""/>
            </a:pPr>
            <a:r>
              <a:rPr b="0" lang="es-ES" sz="3200" spc="-1" strike="noStrike">
                <a:solidFill>
                  <a:srgbClr val="000000"/>
                </a:solidFill>
                <a:uFill>
                  <a:solidFill>
                    <a:srgbClr val="ffffff"/>
                  </a:solidFill>
                </a:uFill>
                <a:latin typeface="Arial"/>
              </a:rPr>
              <a:t>Haga clic para modificar el estilo de texto del patrón</a:t>
            </a:r>
            <a:endParaRPr b="0" lang="es-ES" sz="3200" spc="-1" strike="noStrike">
              <a:solidFill>
                <a:srgbClr val="000000"/>
              </a:solidFill>
              <a:uFill>
                <a:solidFill>
                  <a:srgbClr val="ffffff"/>
                </a:solidFill>
              </a:uFill>
              <a:latin typeface="Arial"/>
            </a:endParaRPr>
          </a:p>
          <a:p>
            <a:pPr lvl="1" marL="743040" indent="-285480">
              <a:lnSpc>
                <a:spcPct val="100000"/>
              </a:lnSpc>
              <a:spcBef>
                <a:spcPts val="561"/>
              </a:spcBef>
              <a:buClr>
                <a:srgbClr val="000000"/>
              </a:buClr>
              <a:buFont typeface="Symbol" charset="2"/>
              <a:buChar char=""/>
            </a:pPr>
            <a:r>
              <a:rPr b="0" lang="es-ES" sz="2800" spc="-1" strike="noStrike">
                <a:solidFill>
                  <a:srgbClr val="000000"/>
                </a:solidFill>
                <a:uFill>
                  <a:solidFill>
                    <a:srgbClr val="ffffff"/>
                  </a:solidFill>
                </a:uFill>
                <a:latin typeface="Arial"/>
              </a:rPr>
              <a:t>Segundo nivel</a:t>
            </a:r>
            <a:endParaRPr b="0" lang="es-ES" sz="2800" spc="-1" strike="noStrike">
              <a:solidFill>
                <a:srgbClr val="000000"/>
              </a:solidFill>
              <a:uFill>
                <a:solidFill>
                  <a:srgbClr val="ffffff"/>
                </a:solidFill>
              </a:uFill>
              <a:latin typeface="Arial"/>
            </a:endParaRPr>
          </a:p>
          <a:p>
            <a:pPr lvl="2" marL="1143000" indent="-228240">
              <a:lnSpc>
                <a:spcPct val="100000"/>
              </a:lnSpc>
              <a:spcBef>
                <a:spcPts val="479"/>
              </a:spcBef>
              <a:buClr>
                <a:srgbClr val="000000"/>
              </a:buClr>
              <a:buFont typeface="Symbol" charset="2"/>
              <a:buChar char=""/>
            </a:pPr>
            <a:r>
              <a:rPr b="0" lang="es-ES" sz="2400" spc="-1" strike="noStrike">
                <a:solidFill>
                  <a:srgbClr val="000000"/>
                </a:solidFill>
                <a:uFill>
                  <a:solidFill>
                    <a:srgbClr val="ffffff"/>
                  </a:solidFill>
                </a:uFill>
                <a:latin typeface="Arial"/>
              </a:rPr>
              <a:t>Tercer nivel</a:t>
            </a:r>
            <a:endParaRPr b="0" lang="es-ES" sz="2400" spc="-1" strike="noStrike">
              <a:solidFill>
                <a:srgbClr val="000000"/>
              </a:solidFill>
              <a:uFill>
                <a:solidFill>
                  <a:srgbClr val="ffffff"/>
                </a:solidFill>
              </a:uFill>
              <a:latin typeface="Arial"/>
            </a:endParaRPr>
          </a:p>
          <a:p>
            <a:pPr lvl="3" marL="1600200" indent="-228240">
              <a:lnSpc>
                <a:spcPct val="100000"/>
              </a:lnSpc>
              <a:spcBef>
                <a:spcPts val="400"/>
              </a:spcBef>
              <a:buClr>
                <a:srgbClr val="000000"/>
              </a:buClr>
              <a:buFont typeface="Symbol" charset="2"/>
              <a:buChar char=""/>
            </a:pPr>
            <a:r>
              <a:rPr b="0" lang="es-ES" sz="2000" spc="-1" strike="noStrike">
                <a:solidFill>
                  <a:srgbClr val="000000"/>
                </a:solidFill>
                <a:uFill>
                  <a:solidFill>
                    <a:srgbClr val="ffffff"/>
                  </a:solidFill>
                </a:uFill>
                <a:latin typeface="Arial"/>
              </a:rPr>
              <a:t>Cuarto nivel</a:t>
            </a:r>
            <a:endParaRPr b="0" lang="es-ES" sz="2000" spc="-1" strike="noStrike">
              <a:solidFill>
                <a:srgbClr val="000000"/>
              </a:solidFill>
              <a:uFill>
                <a:solidFill>
                  <a:srgbClr val="ffffff"/>
                </a:solidFill>
              </a:uFill>
              <a:latin typeface="Arial"/>
            </a:endParaRPr>
          </a:p>
          <a:p>
            <a:pPr lvl="4" marL="2057400" indent="-228240">
              <a:lnSpc>
                <a:spcPct val="100000"/>
              </a:lnSpc>
              <a:spcBef>
                <a:spcPts val="400"/>
              </a:spcBef>
              <a:buClr>
                <a:srgbClr val="000000"/>
              </a:buClr>
              <a:buFont typeface="StarSymbol"/>
              <a:buChar char="»"/>
            </a:pPr>
            <a:r>
              <a:rPr b="0" lang="es-ES" sz="2000" spc="-1" strike="noStrike">
                <a:solidFill>
                  <a:srgbClr val="000000"/>
                </a:solidFill>
                <a:uFill>
                  <a:solidFill>
                    <a:srgbClr val="ffffff"/>
                  </a:solidFill>
                </a:uFill>
                <a:latin typeface="Arial"/>
              </a:rPr>
              <a:t>Quinto nivel</a:t>
            </a:r>
            <a:endParaRPr b="0" lang="es-ES" sz="2000" spc="-1" strike="noStrike">
              <a:solidFill>
                <a:srgbClr val="000000"/>
              </a:solidFill>
              <a:uFill>
                <a:solidFill>
                  <a:srgbClr val="ffffff"/>
                </a:solidFill>
              </a:uFill>
              <a:latin typeface="Arial"/>
            </a:endParaRPr>
          </a:p>
        </p:txBody>
      </p:sp>
      <p:sp>
        <p:nvSpPr>
          <p:cNvPr id="43" name="PlaceHolder 3"/>
          <p:cNvSpPr>
            <a:spLocks noGrp="1"/>
          </p:cNvSpPr>
          <p:nvPr>
            <p:ph type="dt"/>
          </p:nvPr>
        </p:nvSpPr>
        <p:spPr>
          <a:xfrm>
            <a:off x="457200" y="6245280"/>
            <a:ext cx="2133360" cy="475920"/>
          </a:xfrm>
          <a:prstGeom prst="rect">
            <a:avLst/>
          </a:prstGeom>
        </p:spPr>
        <p:txBody>
          <a:bodyPr/>
          <a:p>
            <a:endParaRPr b="0" lang="es-ES" sz="2400" spc="-1" strike="noStrike">
              <a:solidFill>
                <a:srgbClr val="000000"/>
              </a:solidFill>
              <a:uFill>
                <a:solidFill>
                  <a:srgbClr val="ffffff"/>
                </a:solidFill>
              </a:uFill>
              <a:latin typeface="Times New Roman"/>
            </a:endParaRPr>
          </a:p>
        </p:txBody>
      </p:sp>
      <p:sp>
        <p:nvSpPr>
          <p:cNvPr id="44" name="PlaceHolder 4"/>
          <p:cNvSpPr>
            <a:spLocks noGrp="1"/>
          </p:cNvSpPr>
          <p:nvPr>
            <p:ph type="ftr"/>
          </p:nvPr>
        </p:nvSpPr>
        <p:spPr>
          <a:xfrm>
            <a:off x="3124080" y="6245280"/>
            <a:ext cx="2895120" cy="475920"/>
          </a:xfrm>
          <a:prstGeom prst="rect">
            <a:avLst/>
          </a:prstGeom>
        </p:spPr>
        <p:txBody>
          <a:bodyPr/>
          <a:p>
            <a:endParaRPr b="0" lang="es-ES" sz="2400" spc="-1" strike="noStrike">
              <a:solidFill>
                <a:srgbClr val="000000"/>
              </a:solidFill>
              <a:uFill>
                <a:solidFill>
                  <a:srgbClr val="ffffff"/>
                </a:solidFill>
              </a:uFill>
              <a:latin typeface="Times New Roman"/>
            </a:endParaRPr>
          </a:p>
        </p:txBody>
      </p:sp>
      <p:sp>
        <p:nvSpPr>
          <p:cNvPr id="45" name="PlaceHolder 5"/>
          <p:cNvSpPr>
            <a:spLocks noGrp="1"/>
          </p:cNvSpPr>
          <p:nvPr>
            <p:ph type="sldNum"/>
          </p:nvPr>
        </p:nvSpPr>
        <p:spPr>
          <a:xfrm>
            <a:off x="6553080" y="6245280"/>
            <a:ext cx="2133360" cy="475920"/>
          </a:xfrm>
          <a:prstGeom prst="rect">
            <a:avLst/>
          </a:prstGeom>
        </p:spPr>
        <p:txBody>
          <a:bodyPr/>
          <a:p>
            <a:pPr algn="r">
              <a:lnSpc>
                <a:spcPct val="100000"/>
              </a:lnSpc>
            </a:pPr>
            <a:fld id="{48E15FC7-427D-4467-8FEE-5030A68D5F55}" type="slidenum">
              <a:rPr b="0" lang="es-ES" sz="1400" spc="-1" strike="noStrike">
                <a:solidFill>
                  <a:srgbClr val="000000"/>
                </a:solidFill>
                <a:uFill>
                  <a:solidFill>
                    <a:srgbClr val="ffffff"/>
                  </a:solidFill>
                </a:uFill>
                <a:latin typeface="Arial"/>
              </a:rPr>
              <a:t>&lt;número&gt;</a:t>
            </a:fld>
            <a:endParaRPr b="0" lang="es-E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s-ES" sz="4400" spc="-1" strike="noStrike">
                <a:solidFill>
                  <a:srgbClr val="000000"/>
                </a:solidFill>
                <a:uFill>
                  <a:solidFill>
                    <a:srgbClr val="ffffff"/>
                  </a:solidFill>
                </a:uFill>
                <a:latin typeface="Arial"/>
              </a:rPr>
              <a:t>Haga clic para modificar el estilo de título del patrón</a:t>
            </a:r>
            <a:endParaRPr b="0" lang="es-ES" sz="4400" spc="-1" strike="noStrike">
              <a:solidFill>
                <a:srgbClr val="ffffff"/>
              </a:solidFill>
              <a:uFill>
                <a:solidFill>
                  <a:srgbClr val="ffffff"/>
                </a:solidFill>
              </a:uFill>
              <a:latin typeface="Century Gothic"/>
            </a:endParaRPr>
          </a:p>
        </p:txBody>
      </p:sp>
      <p:sp>
        <p:nvSpPr>
          <p:cNvPr id="83" name="PlaceHolder 2"/>
          <p:cNvSpPr>
            <a:spLocks noGrp="1"/>
          </p:cNvSpPr>
          <p:nvPr>
            <p:ph type="body"/>
          </p:nvPr>
        </p:nvSpPr>
        <p:spPr>
          <a:xfrm>
            <a:off x="457200" y="1600200"/>
            <a:ext cx="8229240" cy="4525560"/>
          </a:xfrm>
          <a:prstGeom prst="rect">
            <a:avLst/>
          </a:prstGeom>
        </p:spPr>
        <p:txBody>
          <a:bodyPr/>
          <a:p>
            <a:pPr marL="343080" indent="-342720">
              <a:lnSpc>
                <a:spcPct val="100000"/>
              </a:lnSpc>
              <a:spcBef>
                <a:spcPts val="641"/>
              </a:spcBef>
              <a:buClr>
                <a:srgbClr val="000000"/>
              </a:buClr>
              <a:buFont typeface="Symbol" charset="2"/>
              <a:buChar char=""/>
            </a:pPr>
            <a:r>
              <a:rPr b="0" lang="es-ES" sz="3200" spc="-1" strike="noStrike">
                <a:solidFill>
                  <a:srgbClr val="000000"/>
                </a:solidFill>
                <a:uFill>
                  <a:solidFill>
                    <a:srgbClr val="ffffff"/>
                  </a:solidFill>
                </a:uFill>
                <a:latin typeface="Arial"/>
              </a:rPr>
              <a:t>Haga clic para modificar el estilo de texto del patrón</a:t>
            </a:r>
            <a:endParaRPr b="0" lang="es-ES" sz="3200" spc="-1" strike="noStrike">
              <a:solidFill>
                <a:srgbClr val="000000"/>
              </a:solidFill>
              <a:uFill>
                <a:solidFill>
                  <a:srgbClr val="ffffff"/>
                </a:solidFill>
              </a:uFill>
              <a:latin typeface="Arial"/>
            </a:endParaRPr>
          </a:p>
          <a:p>
            <a:pPr lvl="1" marL="743040" indent="-285480">
              <a:lnSpc>
                <a:spcPct val="100000"/>
              </a:lnSpc>
              <a:spcBef>
                <a:spcPts val="561"/>
              </a:spcBef>
              <a:buClr>
                <a:srgbClr val="000000"/>
              </a:buClr>
              <a:buFont typeface="Symbol" charset="2"/>
              <a:buChar char=""/>
            </a:pPr>
            <a:r>
              <a:rPr b="0" lang="es-ES" sz="2800" spc="-1" strike="noStrike">
                <a:solidFill>
                  <a:srgbClr val="000000"/>
                </a:solidFill>
                <a:uFill>
                  <a:solidFill>
                    <a:srgbClr val="ffffff"/>
                  </a:solidFill>
                </a:uFill>
                <a:latin typeface="Arial"/>
              </a:rPr>
              <a:t>Segundo nivel</a:t>
            </a:r>
            <a:endParaRPr b="0" lang="es-ES" sz="2800" spc="-1" strike="noStrike">
              <a:solidFill>
                <a:srgbClr val="000000"/>
              </a:solidFill>
              <a:uFill>
                <a:solidFill>
                  <a:srgbClr val="ffffff"/>
                </a:solidFill>
              </a:uFill>
              <a:latin typeface="Arial"/>
            </a:endParaRPr>
          </a:p>
          <a:p>
            <a:pPr lvl="2" marL="1143000" indent="-228240">
              <a:lnSpc>
                <a:spcPct val="100000"/>
              </a:lnSpc>
              <a:spcBef>
                <a:spcPts val="479"/>
              </a:spcBef>
              <a:buClr>
                <a:srgbClr val="000000"/>
              </a:buClr>
              <a:buFont typeface="Symbol" charset="2"/>
              <a:buChar char=""/>
            </a:pPr>
            <a:r>
              <a:rPr b="0" lang="es-ES" sz="2400" spc="-1" strike="noStrike">
                <a:solidFill>
                  <a:srgbClr val="000000"/>
                </a:solidFill>
                <a:uFill>
                  <a:solidFill>
                    <a:srgbClr val="ffffff"/>
                  </a:solidFill>
                </a:uFill>
                <a:latin typeface="Arial"/>
              </a:rPr>
              <a:t>Tercer nivel</a:t>
            </a:r>
            <a:endParaRPr b="0" lang="es-ES" sz="2400" spc="-1" strike="noStrike">
              <a:solidFill>
                <a:srgbClr val="000000"/>
              </a:solidFill>
              <a:uFill>
                <a:solidFill>
                  <a:srgbClr val="ffffff"/>
                </a:solidFill>
              </a:uFill>
              <a:latin typeface="Arial"/>
            </a:endParaRPr>
          </a:p>
          <a:p>
            <a:pPr lvl="3" marL="1600200" indent="-228240">
              <a:lnSpc>
                <a:spcPct val="100000"/>
              </a:lnSpc>
              <a:spcBef>
                <a:spcPts val="400"/>
              </a:spcBef>
              <a:buClr>
                <a:srgbClr val="000000"/>
              </a:buClr>
              <a:buFont typeface="Symbol" charset="2"/>
              <a:buChar char=""/>
            </a:pPr>
            <a:r>
              <a:rPr b="0" lang="es-ES" sz="2000" spc="-1" strike="noStrike">
                <a:solidFill>
                  <a:srgbClr val="000000"/>
                </a:solidFill>
                <a:uFill>
                  <a:solidFill>
                    <a:srgbClr val="ffffff"/>
                  </a:solidFill>
                </a:uFill>
                <a:latin typeface="Arial"/>
              </a:rPr>
              <a:t>Cuarto nivel</a:t>
            </a:r>
            <a:endParaRPr b="0" lang="es-ES" sz="2000" spc="-1" strike="noStrike">
              <a:solidFill>
                <a:srgbClr val="000000"/>
              </a:solidFill>
              <a:uFill>
                <a:solidFill>
                  <a:srgbClr val="ffffff"/>
                </a:solidFill>
              </a:uFill>
              <a:latin typeface="Arial"/>
            </a:endParaRPr>
          </a:p>
          <a:p>
            <a:pPr lvl="4" marL="2057400" indent="-228240">
              <a:lnSpc>
                <a:spcPct val="100000"/>
              </a:lnSpc>
              <a:spcBef>
                <a:spcPts val="400"/>
              </a:spcBef>
              <a:buClr>
                <a:srgbClr val="000000"/>
              </a:buClr>
              <a:buFont typeface="StarSymbol"/>
              <a:buChar char="»"/>
            </a:pPr>
            <a:r>
              <a:rPr b="0" lang="es-ES" sz="2000" spc="-1" strike="noStrike">
                <a:solidFill>
                  <a:srgbClr val="000000"/>
                </a:solidFill>
                <a:uFill>
                  <a:solidFill>
                    <a:srgbClr val="ffffff"/>
                  </a:solidFill>
                </a:uFill>
                <a:latin typeface="Arial"/>
              </a:rPr>
              <a:t>Quinto nivel</a:t>
            </a:r>
            <a:endParaRPr b="0" lang="es-ES" sz="2000" spc="-1" strike="noStrike">
              <a:solidFill>
                <a:srgbClr val="000000"/>
              </a:solidFill>
              <a:uFill>
                <a:solidFill>
                  <a:srgbClr val="ffffff"/>
                </a:solidFill>
              </a:uFill>
              <a:latin typeface="Arial"/>
            </a:endParaRPr>
          </a:p>
        </p:txBody>
      </p:sp>
      <p:sp>
        <p:nvSpPr>
          <p:cNvPr id="84" name="PlaceHolder 3"/>
          <p:cNvSpPr>
            <a:spLocks noGrp="1"/>
          </p:cNvSpPr>
          <p:nvPr>
            <p:ph type="dt"/>
          </p:nvPr>
        </p:nvSpPr>
        <p:spPr>
          <a:xfrm>
            <a:off x="457200" y="6245280"/>
            <a:ext cx="2133360" cy="475920"/>
          </a:xfrm>
          <a:prstGeom prst="rect">
            <a:avLst/>
          </a:prstGeom>
        </p:spPr>
        <p:txBody>
          <a:bodyPr/>
          <a:p>
            <a:endParaRPr b="0" lang="es-ES" sz="2400" spc="-1" strike="noStrike">
              <a:solidFill>
                <a:srgbClr val="000000"/>
              </a:solidFill>
              <a:uFill>
                <a:solidFill>
                  <a:srgbClr val="ffffff"/>
                </a:solidFill>
              </a:uFill>
              <a:latin typeface="Times New Roman"/>
            </a:endParaRPr>
          </a:p>
        </p:txBody>
      </p:sp>
      <p:sp>
        <p:nvSpPr>
          <p:cNvPr id="85" name="PlaceHolder 4"/>
          <p:cNvSpPr>
            <a:spLocks noGrp="1"/>
          </p:cNvSpPr>
          <p:nvPr>
            <p:ph type="ftr"/>
          </p:nvPr>
        </p:nvSpPr>
        <p:spPr>
          <a:xfrm>
            <a:off x="3124080" y="6245280"/>
            <a:ext cx="2895120" cy="475920"/>
          </a:xfrm>
          <a:prstGeom prst="rect">
            <a:avLst/>
          </a:prstGeom>
        </p:spPr>
        <p:txBody>
          <a:bodyPr/>
          <a:p>
            <a:endParaRPr b="0" lang="es-ES" sz="2400" spc="-1" strike="noStrike">
              <a:solidFill>
                <a:srgbClr val="000000"/>
              </a:solidFill>
              <a:uFill>
                <a:solidFill>
                  <a:srgbClr val="ffffff"/>
                </a:solidFill>
              </a:uFill>
              <a:latin typeface="Times New Roman"/>
            </a:endParaRPr>
          </a:p>
        </p:txBody>
      </p:sp>
      <p:sp>
        <p:nvSpPr>
          <p:cNvPr id="86" name="PlaceHolder 5"/>
          <p:cNvSpPr>
            <a:spLocks noGrp="1"/>
          </p:cNvSpPr>
          <p:nvPr>
            <p:ph type="sldNum"/>
          </p:nvPr>
        </p:nvSpPr>
        <p:spPr>
          <a:xfrm>
            <a:off x="6553080" y="6245280"/>
            <a:ext cx="2133360" cy="475920"/>
          </a:xfrm>
          <a:prstGeom prst="rect">
            <a:avLst/>
          </a:prstGeom>
        </p:spPr>
        <p:txBody>
          <a:bodyPr/>
          <a:p>
            <a:pPr algn="r">
              <a:lnSpc>
                <a:spcPct val="100000"/>
              </a:lnSpc>
            </a:pPr>
            <a:fld id="{CC7C861A-B198-4E03-BB30-BE7CE59209F6}" type="slidenum">
              <a:rPr b="1" lang="es-ES" sz="1400" spc="-1" strike="noStrike">
                <a:solidFill>
                  <a:srgbClr val="000000"/>
                </a:solidFill>
                <a:uFill>
                  <a:solidFill>
                    <a:srgbClr val="ffffff"/>
                  </a:solidFill>
                </a:uFill>
                <a:latin typeface="Arial"/>
              </a:rPr>
              <a:t>&lt;número&gt;</a:t>
            </a:fld>
            <a:endParaRPr b="0" lang="es-E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es-ES" sz="4400" spc="-1" strike="noStrike">
                <a:solidFill>
                  <a:srgbClr val="000000"/>
                </a:solidFill>
                <a:uFill>
                  <a:solidFill>
                    <a:srgbClr val="ffffff"/>
                  </a:solidFill>
                </a:uFill>
                <a:latin typeface="Arial"/>
              </a:rPr>
              <a:t>Haga clic para modificar el estilo de título del patrón</a:t>
            </a:r>
            <a:endParaRPr b="0" lang="es-ES" sz="4400" spc="-1" strike="noStrike">
              <a:solidFill>
                <a:srgbClr val="ffffff"/>
              </a:solidFill>
              <a:uFill>
                <a:solidFill>
                  <a:srgbClr val="ffffff"/>
                </a:solidFill>
              </a:uFill>
              <a:latin typeface="Century Gothic"/>
            </a:endParaRPr>
          </a:p>
        </p:txBody>
      </p:sp>
      <p:sp>
        <p:nvSpPr>
          <p:cNvPr id="124" name="PlaceHolder 2"/>
          <p:cNvSpPr>
            <a:spLocks noGrp="1"/>
          </p:cNvSpPr>
          <p:nvPr>
            <p:ph type="dt"/>
          </p:nvPr>
        </p:nvSpPr>
        <p:spPr>
          <a:xfrm>
            <a:off x="457200" y="6245280"/>
            <a:ext cx="2133360" cy="475920"/>
          </a:xfrm>
          <a:prstGeom prst="rect">
            <a:avLst/>
          </a:prstGeom>
        </p:spPr>
        <p:txBody>
          <a:bodyPr/>
          <a:p>
            <a:endParaRPr b="0" lang="es-ES" sz="2400" spc="-1" strike="noStrike">
              <a:solidFill>
                <a:srgbClr val="000000"/>
              </a:solidFill>
              <a:uFill>
                <a:solidFill>
                  <a:srgbClr val="ffffff"/>
                </a:solidFill>
              </a:uFill>
              <a:latin typeface="Times New Roman"/>
            </a:endParaRPr>
          </a:p>
        </p:txBody>
      </p:sp>
      <p:sp>
        <p:nvSpPr>
          <p:cNvPr id="125" name="PlaceHolder 3"/>
          <p:cNvSpPr>
            <a:spLocks noGrp="1"/>
          </p:cNvSpPr>
          <p:nvPr>
            <p:ph type="ftr"/>
          </p:nvPr>
        </p:nvSpPr>
        <p:spPr>
          <a:xfrm>
            <a:off x="3124080" y="6245280"/>
            <a:ext cx="2895120" cy="475920"/>
          </a:xfrm>
          <a:prstGeom prst="rect">
            <a:avLst/>
          </a:prstGeom>
        </p:spPr>
        <p:txBody>
          <a:bodyPr/>
          <a:p>
            <a:endParaRPr b="0" lang="es-ES" sz="2400" spc="-1" strike="noStrike">
              <a:solidFill>
                <a:srgbClr val="000000"/>
              </a:solidFill>
              <a:uFill>
                <a:solidFill>
                  <a:srgbClr val="ffffff"/>
                </a:solidFill>
              </a:uFill>
              <a:latin typeface="Times New Roman"/>
            </a:endParaRPr>
          </a:p>
        </p:txBody>
      </p:sp>
      <p:sp>
        <p:nvSpPr>
          <p:cNvPr id="126" name="PlaceHolder 4"/>
          <p:cNvSpPr>
            <a:spLocks noGrp="1"/>
          </p:cNvSpPr>
          <p:nvPr>
            <p:ph type="sldNum"/>
          </p:nvPr>
        </p:nvSpPr>
        <p:spPr>
          <a:xfrm>
            <a:off x="6553080" y="6245280"/>
            <a:ext cx="2133360" cy="475920"/>
          </a:xfrm>
          <a:prstGeom prst="rect">
            <a:avLst/>
          </a:prstGeom>
        </p:spPr>
        <p:txBody>
          <a:bodyPr/>
          <a:p>
            <a:pPr algn="r">
              <a:lnSpc>
                <a:spcPct val="100000"/>
              </a:lnSpc>
            </a:pPr>
            <a:fld id="{E5AEEED1-2AD0-46AE-B422-4BA53202BAD5}" type="slidenum">
              <a:rPr b="1" lang="es-ES" sz="1400" spc="-1" strike="noStrike">
                <a:solidFill>
                  <a:srgbClr val="000000"/>
                </a:solidFill>
                <a:uFill>
                  <a:solidFill>
                    <a:srgbClr val="ffffff"/>
                  </a:solidFill>
                </a:uFill>
                <a:latin typeface="Arial"/>
              </a:rPr>
              <a:t>&lt;número&gt;</a:t>
            </a:fld>
            <a:endParaRPr b="0" lang="es-ES" sz="1400" spc="-1" strike="noStrike">
              <a:solidFill>
                <a:srgbClr val="000000"/>
              </a:solidFill>
              <a:uFill>
                <a:solidFill>
                  <a:srgbClr val="ffffff"/>
                </a:solidFill>
              </a:uFill>
              <a:latin typeface="Times New Roman"/>
            </a:endParaRPr>
          </a:p>
        </p:txBody>
      </p:sp>
      <p:sp>
        <p:nvSpPr>
          <p:cNvPr id="127"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000000"/>
                </a:solidFill>
                <a:uFill>
                  <a:solidFill>
                    <a:srgbClr val="ffffff"/>
                  </a:solidFill>
                </a:uFill>
                <a:latin typeface="Arial"/>
              </a:rPr>
              <a:t>Pulse para editar el formato de esquema del texto</a:t>
            </a:r>
            <a:endParaRPr b="0" lang="es-ES"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s-ES" sz="2400" spc="-1" strike="noStrike">
                <a:solidFill>
                  <a:srgbClr val="000000"/>
                </a:solidFill>
                <a:uFill>
                  <a:solidFill>
                    <a:srgbClr val="ffffff"/>
                  </a:solidFill>
                </a:uFill>
                <a:latin typeface="Arial"/>
              </a:rPr>
              <a:t>Segundo nivel del esquema</a:t>
            </a:r>
            <a:endParaRPr b="0" lang="es-ES" sz="24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Tercer nivel del esquema</a:t>
            </a:r>
            <a:endParaRPr b="0" lang="es-ES" sz="20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uFill>
                  <a:solidFill>
                    <a:srgbClr val="ffffff"/>
                  </a:solidFill>
                </a:uFill>
                <a:latin typeface="Arial"/>
              </a:rPr>
              <a:t>Cuarto nivel del esquema</a:t>
            </a:r>
            <a:endParaRPr b="0" lang="es-ES"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Quinto nivel del esquema</a:t>
            </a:r>
            <a:endParaRPr b="0" lang="es-E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Sexto nivel del esquema</a:t>
            </a:r>
            <a:endParaRPr b="0" lang="es-E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Séptimo nivel del esquema</a:t>
            </a:r>
            <a:endParaRPr b="0" lang="es-E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CustomShape 1"/>
          <p:cNvSpPr/>
          <p:nvPr/>
        </p:nvSpPr>
        <p:spPr>
          <a:xfrm>
            <a:off x="0" y="0"/>
            <a:ext cx="5219280" cy="6857640"/>
          </a:xfrm>
          <a:prstGeom prst="rect">
            <a:avLst/>
          </a:prstGeom>
          <a:blipFill>
            <a:blip r:embed="rId2"/>
            <a:stretch>
              <a:fillRect/>
            </a:stretch>
          </a:blipFill>
          <a:ln>
            <a:noFill/>
          </a:ln>
        </p:spPr>
        <p:style>
          <a:lnRef idx="0"/>
          <a:fillRef idx="0"/>
          <a:effectRef idx="0"/>
          <a:fontRef idx="minor"/>
        </p:style>
      </p:sp>
      <p:sp>
        <p:nvSpPr>
          <p:cNvPr id="165" name="CustomShape 2"/>
          <p:cNvSpPr/>
          <p:nvPr/>
        </p:nvSpPr>
        <p:spPr>
          <a:xfrm>
            <a:off x="594360" y="5096160"/>
            <a:ext cx="1532880" cy="1429200"/>
          </a:xfrm>
          <a:prstGeom prst="rect">
            <a:avLst/>
          </a:prstGeom>
          <a:blipFill>
            <a:blip r:embed="rId3"/>
            <a:stretch>
              <a:fillRect/>
            </a:stretch>
          </a:blipFill>
          <a:ln>
            <a:noFill/>
          </a:ln>
        </p:spPr>
        <p:style>
          <a:lnRef idx="0"/>
          <a:fillRef idx="0"/>
          <a:effectRef idx="0"/>
          <a:fontRef idx="minor"/>
        </p:style>
      </p:sp>
      <p:sp>
        <p:nvSpPr>
          <p:cNvPr id="166" name="PlaceHolder 3"/>
          <p:cNvSpPr>
            <a:spLocks noGrp="1"/>
          </p:cNvSpPr>
          <p:nvPr>
            <p:ph type="ftr"/>
          </p:nvPr>
        </p:nvSpPr>
        <p:spPr>
          <a:xfrm>
            <a:off x="3124080" y="6245280"/>
            <a:ext cx="2895120" cy="475920"/>
          </a:xfrm>
          <a:prstGeom prst="rect">
            <a:avLst/>
          </a:prstGeom>
        </p:spPr>
        <p:txBody>
          <a:bodyPr lIns="0" rIns="0" tIns="0" bIns="0"/>
          <a:p>
            <a:endParaRPr b="0" lang="es-ES" sz="2400" spc="-1" strike="noStrike">
              <a:solidFill>
                <a:srgbClr val="000000"/>
              </a:solidFill>
              <a:uFill>
                <a:solidFill>
                  <a:srgbClr val="ffffff"/>
                </a:solidFill>
              </a:uFill>
              <a:latin typeface="Times New Roman"/>
            </a:endParaRPr>
          </a:p>
        </p:txBody>
      </p:sp>
      <p:sp>
        <p:nvSpPr>
          <p:cNvPr id="167" name="PlaceHolder 4"/>
          <p:cNvSpPr>
            <a:spLocks noGrp="1"/>
          </p:cNvSpPr>
          <p:nvPr>
            <p:ph type="dt"/>
          </p:nvPr>
        </p:nvSpPr>
        <p:spPr>
          <a:xfrm>
            <a:off x="457200" y="6245280"/>
            <a:ext cx="2133360" cy="475920"/>
          </a:xfrm>
          <a:prstGeom prst="rect">
            <a:avLst/>
          </a:prstGeom>
        </p:spPr>
        <p:txBody>
          <a:bodyPr lIns="0" rIns="0" tIns="0" bIns="0"/>
          <a:p>
            <a:pPr>
              <a:lnSpc>
                <a:spcPct val="100000"/>
              </a:lnSpc>
            </a:pPr>
            <a:fld id="{58963457-28A8-42B9-BD42-98934087B9ED}" type="datetime">
              <a:rPr b="0" lang="es-ES" sz="1400" spc="-1" strike="noStrike">
                <a:solidFill>
                  <a:srgbClr val="8b8b8b"/>
                </a:solidFill>
                <a:uFill>
                  <a:solidFill>
                    <a:srgbClr val="ffffff"/>
                  </a:solidFill>
                </a:uFill>
                <a:latin typeface="Arial"/>
              </a:rPr>
              <a:t>12/03/20</a:t>
            </a:fld>
            <a:endParaRPr b="0" lang="es-ES" sz="1400" spc="-1" strike="noStrike">
              <a:solidFill>
                <a:srgbClr val="000000"/>
              </a:solidFill>
              <a:uFill>
                <a:solidFill>
                  <a:srgbClr val="ffffff"/>
                </a:solidFill>
              </a:uFill>
              <a:latin typeface="Times New Roman"/>
            </a:endParaRPr>
          </a:p>
        </p:txBody>
      </p:sp>
      <p:sp>
        <p:nvSpPr>
          <p:cNvPr id="168" name="PlaceHolder 5"/>
          <p:cNvSpPr>
            <a:spLocks noGrp="1"/>
          </p:cNvSpPr>
          <p:nvPr>
            <p:ph type="sldNum"/>
          </p:nvPr>
        </p:nvSpPr>
        <p:spPr>
          <a:xfrm>
            <a:off x="6553080" y="6245280"/>
            <a:ext cx="2133360" cy="475920"/>
          </a:xfrm>
          <a:prstGeom prst="rect">
            <a:avLst/>
          </a:prstGeom>
        </p:spPr>
        <p:txBody>
          <a:bodyPr lIns="0" rIns="0" tIns="0" bIns="0"/>
          <a:p>
            <a:pPr marL="25560" algn="r">
              <a:lnSpc>
                <a:spcPts val="1225"/>
              </a:lnSpc>
            </a:pPr>
            <a:fld id="{F2F0339D-5983-496F-B165-0EA4508A4062}" type="slidenum">
              <a:rPr b="1" lang="es-ES" sz="1100" spc="-1" strike="noStrike">
                <a:solidFill>
                  <a:srgbClr val="002f49"/>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sp>
        <p:nvSpPr>
          <p:cNvPr id="169" name="PlaceHolder 6"/>
          <p:cNvSpPr>
            <a:spLocks noGrp="1"/>
          </p:cNvSpPr>
          <p:nvPr>
            <p:ph type="title"/>
          </p:nvPr>
        </p:nvSpPr>
        <p:spPr>
          <a:xfrm>
            <a:off x="457200" y="273600"/>
            <a:ext cx="8229240" cy="1144800"/>
          </a:xfrm>
          <a:prstGeom prst="rect">
            <a:avLst/>
          </a:prstGeom>
        </p:spPr>
        <p:txBody>
          <a:bodyPr lIns="0" rIns="0" tIns="0" bIns="0" anchor="ctr"/>
          <a:p>
            <a:r>
              <a:rPr b="0" lang="es-ES" sz="1400" spc="-1" strike="noStrike">
                <a:solidFill>
                  <a:srgbClr val="ffffff"/>
                </a:solidFill>
                <a:uFill>
                  <a:solidFill>
                    <a:srgbClr val="ffffff"/>
                  </a:solidFill>
                </a:uFill>
                <a:latin typeface="Century Gothic"/>
              </a:rPr>
              <a:t>Pulse para editar el formato del texto de título</a:t>
            </a:r>
            <a:endParaRPr b="0" lang="es-ES" sz="1400" spc="-1" strike="noStrike">
              <a:solidFill>
                <a:srgbClr val="ffffff"/>
              </a:solidFill>
              <a:uFill>
                <a:solidFill>
                  <a:srgbClr val="ffffff"/>
                </a:solidFill>
              </a:uFill>
              <a:latin typeface="Century Gothic"/>
            </a:endParaRPr>
          </a:p>
        </p:txBody>
      </p:sp>
      <p:sp>
        <p:nvSpPr>
          <p:cNvPr id="170" name="PlaceHolder 7"/>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000000"/>
                </a:solidFill>
                <a:uFill>
                  <a:solidFill>
                    <a:srgbClr val="ffffff"/>
                  </a:solidFill>
                </a:uFill>
                <a:latin typeface="Arial"/>
              </a:rPr>
              <a:t>Pulse para editar el formato de esquema del texto</a:t>
            </a:r>
            <a:endParaRPr b="0" lang="es-ES"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s-ES" sz="2400" spc="-1" strike="noStrike">
                <a:solidFill>
                  <a:srgbClr val="000000"/>
                </a:solidFill>
                <a:uFill>
                  <a:solidFill>
                    <a:srgbClr val="ffffff"/>
                  </a:solidFill>
                </a:uFill>
                <a:latin typeface="Arial"/>
              </a:rPr>
              <a:t>Segundo nivel del esquema</a:t>
            </a:r>
            <a:endParaRPr b="0" lang="es-ES" sz="24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Tercer nivel del esquema</a:t>
            </a:r>
            <a:endParaRPr b="0" lang="es-ES" sz="20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uFill>
                  <a:solidFill>
                    <a:srgbClr val="ffffff"/>
                  </a:solidFill>
                </a:uFill>
                <a:latin typeface="Arial"/>
              </a:rPr>
              <a:t>Cuarto nivel del esquema</a:t>
            </a:r>
            <a:endParaRPr b="0" lang="es-ES"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Quinto nivel del esquema</a:t>
            </a:r>
            <a:endParaRPr b="0" lang="es-E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Sexto nivel del esquema</a:t>
            </a:r>
            <a:endParaRPr b="0" lang="es-E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Séptimo nivel del esquema</a:t>
            </a:r>
            <a:endParaRPr b="0" lang="es-E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jpeg"/><Relationship Id="rId3" Type="http://schemas.openxmlformats.org/officeDocument/2006/relationships/chart" Target="../charts/chart2.xml"/><Relationship Id="rId4" Type="http://schemas.openxmlformats.org/officeDocument/2006/relationships/slideLayout" Target="../slideLayouts/slideLayout2.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image" Target="../media/image36.png"/><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slideLayout" Target="../slideLayouts/slideLayout2.xml"/><Relationship Id="rId8"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jpe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2.xml"/><Relationship Id="rId7"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jpeg"/><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slideLayout" Target="../slideLayouts/slideLayout2.xml"/><Relationship Id="rId6"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image" Target="../media/image49.png"/><Relationship Id="rId3"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jpe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slideLayout" Target="../slideLayouts/slideLayout38.xml"/><Relationship Id="rId7"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jpeg"/><Relationship Id="rId3" Type="http://schemas.openxmlformats.org/officeDocument/2006/relationships/image" Target="../media/image57.png"/><Relationship Id="rId4" Type="http://schemas.openxmlformats.org/officeDocument/2006/relationships/slideLayout" Target="../slideLayouts/slideLayout38.xml"/><Relationship Id="rId5"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jpeg"/><Relationship Id="rId3" Type="http://schemas.openxmlformats.org/officeDocument/2006/relationships/slideLayout" Target="../slideLayouts/slideLayout38.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image" Target="../media/image62.jpe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slideLayout" Target="../slideLayouts/slideLayout38.xml"/><Relationship Id="rId7"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jpeg"/><Relationship Id="rId3" Type="http://schemas.openxmlformats.org/officeDocument/2006/relationships/image" Target="../media/image67.png"/><Relationship Id="rId4" Type="http://schemas.openxmlformats.org/officeDocument/2006/relationships/slideLayout" Target="../slideLayouts/slideLayout38.xml"/><Relationship Id="rId5"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jpe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slideLayout" Target="../slideLayouts/slideLayout38.xml"/><Relationship Id="rId6"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jpeg"/><Relationship Id="rId3" Type="http://schemas.openxmlformats.org/officeDocument/2006/relationships/image" Target="../media/image74.png"/><Relationship Id="rId4" Type="http://schemas.openxmlformats.org/officeDocument/2006/relationships/slideLayout" Target="../slideLayouts/slideLayout38.xml"/><Relationship Id="rId5"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image" Target="../media/image76.jpeg"/><Relationship Id="rId3" Type="http://schemas.openxmlformats.org/officeDocument/2006/relationships/image" Target="../media/image77.png"/><Relationship Id="rId4" Type="http://schemas.openxmlformats.org/officeDocument/2006/relationships/slideLayout" Target="../slideLayouts/slideLayout38.xml"/><Relationship Id="rId5"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image" Target="../media/image79.jpeg"/><Relationship Id="rId3" Type="http://schemas.openxmlformats.org/officeDocument/2006/relationships/image" Target="../media/image80.png"/><Relationship Id="rId4" Type="http://schemas.openxmlformats.org/officeDocument/2006/relationships/slideLayout" Target="../slideLayouts/slideLayout38.xml"/><Relationship Id="rId5"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jpe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38.xml"/><Relationship Id="rId11"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90.jpe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jpe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38.xml"/><Relationship Id="rId8"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97.png"/><Relationship Id="rId2" Type="http://schemas.openxmlformats.org/officeDocument/2006/relationships/image" Target="../media/image98.jpeg"/><Relationship Id="rId3" Type="http://schemas.openxmlformats.org/officeDocument/2006/relationships/hyperlink" Target="https://www.lasprovincias.es/20121013/economia/mercado-excelente-exportar-comunidades-201210131330.html?ref=https://www.google.com/" TargetMode="External"/><Relationship Id="rId4" Type="http://schemas.openxmlformats.org/officeDocument/2006/relationships/slideLayout" Target="../slideLayouts/slideLayout38.xml"/><Relationship Id="rId5"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99.png"/><Relationship Id="rId2" Type="http://schemas.openxmlformats.org/officeDocument/2006/relationships/image" Target="../media/image100.jpeg"/><Relationship Id="rId3" Type="http://schemas.openxmlformats.org/officeDocument/2006/relationships/image" Target="../media/image101.jpeg"/><Relationship Id="rId4"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image" Target="../media/image104.png"/><Relationship Id="rId7" Type="http://schemas.openxmlformats.org/officeDocument/2006/relationships/image" Target="../media/image105.png"/><Relationship Id="rId8" Type="http://schemas.openxmlformats.org/officeDocument/2006/relationships/image" Target="../media/image106.png"/><Relationship Id="rId9" Type="http://schemas.openxmlformats.org/officeDocument/2006/relationships/slideLayout" Target="../slideLayouts/slideLayout38.xml"/><Relationship Id="rId10"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07.png"/><Relationship Id="rId2" Type="http://schemas.openxmlformats.org/officeDocument/2006/relationships/image" Target="../media/image108.jpeg"/><Relationship Id="rId3" Type="http://schemas.openxmlformats.org/officeDocument/2006/relationships/image" Target="../media/image109.png"/><Relationship Id="rId4" Type="http://schemas.openxmlformats.org/officeDocument/2006/relationships/image" Target="../media/image110.png"/><Relationship Id="rId5" Type="http://schemas.openxmlformats.org/officeDocument/2006/relationships/image" Target="../media/image111.png"/><Relationship Id="rId6" Type="http://schemas.openxmlformats.org/officeDocument/2006/relationships/image" Target="../media/image112.png"/><Relationship Id="rId7" Type="http://schemas.openxmlformats.org/officeDocument/2006/relationships/image" Target="../media/image113.png"/><Relationship Id="rId8" Type="http://schemas.openxmlformats.org/officeDocument/2006/relationships/image" Target="../media/image114.png"/><Relationship Id="rId9" Type="http://schemas.openxmlformats.org/officeDocument/2006/relationships/image" Target="../media/image115.png"/><Relationship Id="rId10" Type="http://schemas.openxmlformats.org/officeDocument/2006/relationships/slideLayout" Target="../slideLayouts/slideLayout38.xml"/><Relationship Id="rId11"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116.png"/><Relationship Id="rId2" Type="http://schemas.openxmlformats.org/officeDocument/2006/relationships/image" Target="../media/image117.jpeg"/><Relationship Id="rId3" Type="http://schemas.openxmlformats.org/officeDocument/2006/relationships/image" Target="../media/image118.png"/><Relationship Id="rId4" Type="http://schemas.openxmlformats.org/officeDocument/2006/relationships/image" Target="../media/image119.png"/><Relationship Id="rId5" Type="http://schemas.openxmlformats.org/officeDocument/2006/relationships/image" Target="../media/image120.png"/><Relationship Id="rId6" Type="http://schemas.openxmlformats.org/officeDocument/2006/relationships/image" Target="../media/image121.gif"/><Relationship Id="rId7" Type="http://schemas.openxmlformats.org/officeDocument/2006/relationships/image" Target="../media/image122.jpeg"/><Relationship Id="rId8" Type="http://schemas.openxmlformats.org/officeDocument/2006/relationships/image" Target="../media/image123.png"/><Relationship Id="rId9" Type="http://schemas.openxmlformats.org/officeDocument/2006/relationships/slideLayout" Target="../slideLayouts/slideLayout38.xml"/><Relationship Id="rId10"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124.png"/><Relationship Id="rId2" Type="http://schemas.openxmlformats.org/officeDocument/2006/relationships/image" Target="../media/image125.jpeg"/><Relationship Id="rId3" Type="http://schemas.openxmlformats.org/officeDocument/2006/relationships/image" Target="../media/image126.png"/><Relationship Id="rId4" Type="http://schemas.openxmlformats.org/officeDocument/2006/relationships/image" Target="../media/image127.png"/><Relationship Id="rId5" Type="http://schemas.openxmlformats.org/officeDocument/2006/relationships/image" Target="../media/image128.png"/><Relationship Id="rId6" Type="http://schemas.openxmlformats.org/officeDocument/2006/relationships/image" Target="../media/image129.gif"/><Relationship Id="rId7" Type="http://schemas.openxmlformats.org/officeDocument/2006/relationships/image" Target="../media/image130.jpeg"/><Relationship Id="rId8" Type="http://schemas.openxmlformats.org/officeDocument/2006/relationships/image" Target="../media/image131.png"/><Relationship Id="rId9" Type="http://schemas.openxmlformats.org/officeDocument/2006/relationships/slideLayout" Target="../slideLayouts/slideLayout38.xml"/><Relationship Id="rId10"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132.png"/><Relationship Id="rId2" Type="http://schemas.openxmlformats.org/officeDocument/2006/relationships/image" Target="../media/image133.jpeg"/><Relationship Id="rId3" Type="http://schemas.openxmlformats.org/officeDocument/2006/relationships/image" Target="../media/image134.png"/><Relationship Id="rId4" Type="http://schemas.openxmlformats.org/officeDocument/2006/relationships/image" Target="../media/image135.png"/><Relationship Id="rId5" Type="http://schemas.openxmlformats.org/officeDocument/2006/relationships/image" Target="../media/image136.png"/><Relationship Id="rId6" Type="http://schemas.openxmlformats.org/officeDocument/2006/relationships/image" Target="../media/image137.gif"/><Relationship Id="rId7" Type="http://schemas.openxmlformats.org/officeDocument/2006/relationships/image" Target="../media/image138.png"/><Relationship Id="rId8" Type="http://schemas.openxmlformats.org/officeDocument/2006/relationships/image" Target="../media/image139.jpeg"/><Relationship Id="rId9" Type="http://schemas.openxmlformats.org/officeDocument/2006/relationships/image" Target="../media/image140.png"/><Relationship Id="rId10" Type="http://schemas.openxmlformats.org/officeDocument/2006/relationships/slideLayout" Target="../slideLayouts/slideLayout38.xml"/><Relationship Id="rId11"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jpe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gif"/><Relationship Id="rId7" Type="http://schemas.openxmlformats.org/officeDocument/2006/relationships/image" Target="../media/image147.jpeg"/><Relationship Id="rId8" Type="http://schemas.openxmlformats.org/officeDocument/2006/relationships/image" Target="../media/image148.jpeg"/><Relationship Id="rId9" Type="http://schemas.openxmlformats.org/officeDocument/2006/relationships/image" Target="../media/image149.png"/><Relationship Id="rId10" Type="http://schemas.openxmlformats.org/officeDocument/2006/relationships/slideLayout" Target="../slideLayouts/slideLayout38.xml"/><Relationship Id="rId11"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150.png"/><Relationship Id="rId2" Type="http://schemas.openxmlformats.org/officeDocument/2006/relationships/image" Target="../media/image151.png"/><Relationship Id="rId3" Type="http://schemas.openxmlformats.org/officeDocument/2006/relationships/image" Target="../media/image152.jpeg"/><Relationship Id="rId4" Type="http://schemas.openxmlformats.org/officeDocument/2006/relationships/image" Target="../media/image153.png"/><Relationship Id="rId5" Type="http://schemas.openxmlformats.org/officeDocument/2006/relationships/image" Target="../media/image154.png"/><Relationship Id="rId6" Type="http://schemas.openxmlformats.org/officeDocument/2006/relationships/image" Target="../media/image155.png"/><Relationship Id="rId7" Type="http://schemas.openxmlformats.org/officeDocument/2006/relationships/image" Target="../media/image156.gif"/><Relationship Id="rId8" Type="http://schemas.openxmlformats.org/officeDocument/2006/relationships/image" Target="../media/image157.png"/><Relationship Id="rId9" Type="http://schemas.openxmlformats.org/officeDocument/2006/relationships/image" Target="../media/image158.png"/><Relationship Id="rId10" Type="http://schemas.openxmlformats.org/officeDocument/2006/relationships/image" Target="../media/image159.png"/><Relationship Id="rId11" Type="http://schemas.openxmlformats.org/officeDocument/2006/relationships/slideLayout" Target="../slideLayouts/slideLayout38.xml"/><Relationship Id="rId1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160.png"/><Relationship Id="rId2" Type="http://schemas.openxmlformats.org/officeDocument/2006/relationships/image" Target="../media/image161.jpeg"/><Relationship Id="rId3" Type="http://schemas.openxmlformats.org/officeDocument/2006/relationships/image" Target="../media/image162.png"/><Relationship Id="rId4" Type="http://schemas.openxmlformats.org/officeDocument/2006/relationships/image" Target="../media/image163.png"/><Relationship Id="rId5" Type="http://schemas.openxmlformats.org/officeDocument/2006/relationships/image" Target="../media/image164.png"/><Relationship Id="rId6" Type="http://schemas.openxmlformats.org/officeDocument/2006/relationships/image" Target="../media/image165.gif"/><Relationship Id="rId7" Type="http://schemas.openxmlformats.org/officeDocument/2006/relationships/image" Target="../media/image166.jpeg"/><Relationship Id="rId8" Type="http://schemas.openxmlformats.org/officeDocument/2006/relationships/image" Target="../media/image167.png"/><Relationship Id="rId9" Type="http://schemas.openxmlformats.org/officeDocument/2006/relationships/image" Target="../media/image168.png"/><Relationship Id="rId10" Type="http://schemas.openxmlformats.org/officeDocument/2006/relationships/slideLayout" Target="../slideLayouts/slideLayout38.xml"/><Relationship Id="rId11"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169.png"/><Relationship Id="rId2" Type="http://schemas.openxmlformats.org/officeDocument/2006/relationships/image" Target="../media/image170.jpeg"/><Relationship Id="rId3" Type="http://schemas.openxmlformats.org/officeDocument/2006/relationships/image" Target="../media/image171.png"/><Relationship Id="rId4" Type="http://schemas.openxmlformats.org/officeDocument/2006/relationships/image" Target="../media/image172.png"/><Relationship Id="rId5" Type="http://schemas.openxmlformats.org/officeDocument/2006/relationships/image" Target="../media/image173.png"/><Relationship Id="rId6" Type="http://schemas.openxmlformats.org/officeDocument/2006/relationships/image" Target="../media/image174.gif"/><Relationship Id="rId7" Type="http://schemas.openxmlformats.org/officeDocument/2006/relationships/image" Target="../media/image175.png"/><Relationship Id="rId8" Type="http://schemas.openxmlformats.org/officeDocument/2006/relationships/image" Target="../media/image176.png"/><Relationship Id="rId9" Type="http://schemas.openxmlformats.org/officeDocument/2006/relationships/slideLayout" Target="../slideLayouts/slideLayout38.xml"/><Relationship Id="rId10"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177.png"/><Relationship Id="rId2" Type="http://schemas.openxmlformats.org/officeDocument/2006/relationships/image" Target="../media/image178.jpeg"/><Relationship Id="rId3" Type="http://schemas.openxmlformats.org/officeDocument/2006/relationships/image" Target="../media/image179.png"/><Relationship Id="rId4" Type="http://schemas.openxmlformats.org/officeDocument/2006/relationships/image" Target="../media/image180.png"/><Relationship Id="rId5" Type="http://schemas.openxmlformats.org/officeDocument/2006/relationships/image" Target="../media/image181.png"/><Relationship Id="rId6" Type="http://schemas.openxmlformats.org/officeDocument/2006/relationships/image" Target="../media/image182.png"/><Relationship Id="rId7" Type="http://schemas.openxmlformats.org/officeDocument/2006/relationships/image" Target="../media/image183.png"/><Relationship Id="rId8" Type="http://schemas.openxmlformats.org/officeDocument/2006/relationships/image" Target="../media/image184.png"/><Relationship Id="rId9" Type="http://schemas.openxmlformats.org/officeDocument/2006/relationships/image" Target="../media/image185.png"/><Relationship Id="rId10" Type="http://schemas.openxmlformats.org/officeDocument/2006/relationships/slideLayout" Target="../slideLayouts/slideLayout38.xml"/><Relationship Id="rId11"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186.png"/><Relationship Id="rId2" Type="http://schemas.openxmlformats.org/officeDocument/2006/relationships/image" Target="../media/image187.jpeg"/><Relationship Id="rId3" Type="http://schemas.openxmlformats.org/officeDocument/2006/relationships/image" Target="../media/image188.png"/><Relationship Id="rId4" Type="http://schemas.openxmlformats.org/officeDocument/2006/relationships/image" Target="../media/image189.png"/><Relationship Id="rId5" Type="http://schemas.openxmlformats.org/officeDocument/2006/relationships/image" Target="../media/image190.png"/><Relationship Id="rId6" Type="http://schemas.openxmlformats.org/officeDocument/2006/relationships/image" Target="../media/image191.png"/><Relationship Id="rId7" Type="http://schemas.openxmlformats.org/officeDocument/2006/relationships/image" Target="../media/image192.png"/><Relationship Id="rId8" Type="http://schemas.openxmlformats.org/officeDocument/2006/relationships/slideLayout" Target="../slideLayouts/slideLayout38.xml"/><Relationship Id="rId9"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193.png"/><Relationship Id="rId2" Type="http://schemas.openxmlformats.org/officeDocument/2006/relationships/image" Target="../media/image194.jpeg"/><Relationship Id="rId3" Type="http://schemas.openxmlformats.org/officeDocument/2006/relationships/slideLayout" Target="../slideLayouts/slideLayout38.xml"/><Relationship Id="rId4"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2.xml"/><Relationship Id="rId4"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195.jpeg"/><Relationship Id="rId2" Type="http://schemas.openxmlformats.org/officeDocument/2006/relationships/image" Target="../media/image196.png"/><Relationship Id="rId3"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image" Target="../media/image197.png"/><Relationship Id="rId2" Type="http://schemas.openxmlformats.org/officeDocument/2006/relationships/image" Target="../media/image198.jpeg"/><Relationship Id="rId3" Type="http://schemas.openxmlformats.org/officeDocument/2006/relationships/slideLayout" Target="../slideLayouts/slideLayout38.xml"/><Relationship Id="rId4"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199.png"/><Relationship Id="rId2" Type="http://schemas.openxmlformats.org/officeDocument/2006/relationships/image" Target="../media/image200.jpeg"/><Relationship Id="rId3" Type="http://schemas.openxmlformats.org/officeDocument/2006/relationships/slideLayout" Target="../slideLayouts/slideLayout38.xml"/><Relationship Id="rId4"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jpe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hyperlink" Target="https://www.elperiodicodearagon.com/noticias/temadia/parque-venecia-multiplica-seis-poblacion-agiliza-finalizacion_1379571.html" TargetMode="External"/><Relationship Id="rId6" Type="http://schemas.openxmlformats.org/officeDocument/2006/relationships/hyperlink" Target="https://www.elperiodicodearagon.com/noticias/temadia/parque-venecia-multiplica-seis-poblacion-agiliza-finalizacion_1379571.html" TargetMode="External"/><Relationship Id="rId7" Type="http://schemas.openxmlformats.org/officeDocument/2006/relationships/slideLayout" Target="../slideLayouts/slideLayout38.xml"/><Relationship Id="rId8"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205.png"/><Relationship Id="rId2" Type="http://schemas.openxmlformats.org/officeDocument/2006/relationships/image" Target="../media/image206.jpeg"/><Relationship Id="rId3" Type="http://schemas.openxmlformats.org/officeDocument/2006/relationships/slideLayout" Target="../slideLayouts/slideLayout38.xml"/><Relationship Id="rId4"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207.png"/><Relationship Id="rId2" Type="http://schemas.openxmlformats.org/officeDocument/2006/relationships/image" Target="../media/image208.jpeg"/><Relationship Id="rId3" Type="http://schemas.openxmlformats.org/officeDocument/2006/relationships/slideLayout" Target="../slideLayouts/slideLayout38.xml"/><Relationship Id="rId4"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209.jpeg"/><Relationship Id="rId2"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image" Target="../media/image210.png"/><Relationship Id="rId2" Type="http://schemas.openxmlformats.org/officeDocument/2006/relationships/image" Target="../media/image211.jpeg"/><Relationship Id="rId3" Type="http://schemas.openxmlformats.org/officeDocument/2006/relationships/slideLayout" Target="../slideLayouts/slideLayout38.xml"/><Relationship Id="rId4"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212.png"/><Relationship Id="rId2" Type="http://schemas.openxmlformats.org/officeDocument/2006/relationships/image" Target="../media/image213.jpeg"/><Relationship Id="rId3" Type="http://schemas.openxmlformats.org/officeDocument/2006/relationships/hyperlink" Target="https://www.mapa.gob.es/es/alimentacion/temas/consumo-y-comercializacion-y-distribucion-alimentaria/20190807_informedeconsumo2018pdf_tcm30-512256.pdf" TargetMode="External"/><Relationship Id="rId4" Type="http://schemas.openxmlformats.org/officeDocument/2006/relationships/hyperlink" Target="https://www.mapa.gob.es/es/alimentacion/temas/consumo-y-comercializacion-y-distribucion-alimentaria/20190807_informedeconsumo2018pdf_tcm30-512256.pdf" TargetMode="External"/><Relationship Id="rId5" Type="http://schemas.openxmlformats.org/officeDocument/2006/relationships/hyperlink" Target="https://www.mapa.gob.es/es/alimentacion/temas/consumo-y-comercializacion-y-distribucion-alimentaria/informemesamesalimentacionoctubre2019_tcm30-523426.pdf" TargetMode="External"/><Relationship Id="rId6" Type="http://schemas.openxmlformats.org/officeDocument/2006/relationships/hyperlink" Target="https://www.mapa.gob.es/es/alimentacion/temas/consumo-y-comercializacion-y-distribucion-alimentaria/informemesamesalimentacionoctubre2019_tcm30-523426.pdf" TargetMode="External"/><Relationship Id="rId7" Type="http://schemas.openxmlformats.org/officeDocument/2006/relationships/hyperlink" Target="https://www.mesaparticipacion.com/files/138_MPAC_ENCUESTA_DE_HABITOS_DE_COMPRA_Y_CONSUMO_2019_compressed.pdf" TargetMode="External"/><Relationship Id="rId8" Type="http://schemas.openxmlformats.org/officeDocument/2006/relationships/hyperlink" Target="https://www.mesaparticipacion.com/files/138_MPAC_ENCUESTA_DE_HABITOS_DE_COMPRA_Y_CONSUMO_2019_compressed.pdf" TargetMode="External"/><Relationship Id="rId9" Type="http://schemas.openxmlformats.org/officeDocument/2006/relationships/hyperlink" Target="https://www.mercabarna.es/media/upload/arxius/serveis/observatori%20tendencies/2017/observatori-6-formats-productes.pdf" TargetMode="External"/><Relationship Id="rId10" Type="http://schemas.openxmlformats.org/officeDocument/2006/relationships/hyperlink" Target="https://www.mercabarna.es/media/upload/arxius/serveis/observatori%20tendencies/2017/observatori-6-formats-productes.pdf" TargetMode="External"/><Relationship Id="rId11" Type="http://schemas.openxmlformats.org/officeDocument/2006/relationships/hyperlink" Target="https://www.mercabarna.es/media/upload/arxius/serveis/observatori%20tendencies/2017/observatori-6-formats-productes.pdf" TargetMode="External"/><Relationship Id="rId12" Type="http://schemas.openxmlformats.org/officeDocument/2006/relationships/hyperlink" Target="https://www.aldi.es/content/dam/aldi/spain/corporate/prensa/observatorio-frescos-aldi-2019.pdf.res/1563263109688/observatorio-frescos-aldi-2019.pdf" TargetMode="External"/><Relationship Id="rId13" Type="http://schemas.openxmlformats.org/officeDocument/2006/relationships/hyperlink" Target="https://www.aldi.es/content/dam/aldi/spain/corporate/prensa/observatorio-frescos-aldi-2019.pdf.res/1563263109688/observatorio-frescos-aldi-2019.pdf" TargetMode="External"/><Relationship Id="rId14" Type="http://schemas.openxmlformats.org/officeDocument/2006/relationships/hyperlink" Target="https://www.miteco.gob.es/ministerio/pags/Biblioteca/Revistas/pdf_DYC/DYC_2012_122_48_48.pdf" TargetMode="External"/><Relationship Id="rId15" Type="http://schemas.openxmlformats.org/officeDocument/2006/relationships/hyperlink" Target="https://www.ucm.es/data/cont/media/www/pag-92359/Crespi%20Vallbona,%20Dom%C3%ADnguez%20P%C3%A9rez_2016_Los%20mercados%20de%20abastos%20y%20las%20ciudades%20turisticas.pdf" TargetMode="External"/><Relationship Id="rId16" Type="http://schemas.openxmlformats.org/officeDocument/2006/relationships/hyperlink" Target="https://www.ucm.es/data/cont/media/www/pag-92359/Crespi%20Vallbona,%20Dom%C3%ADnguez%20P%C3%A9rez_2016_Los%20mercados%20de%20abastos%20y%20las%20ciudades%20turisticas.pdf" TargetMode="External"/><Relationship Id="rId17" Type="http://schemas.openxmlformats.org/officeDocument/2006/relationships/slideLayout" Target="../slideLayouts/slideLayout38.xml"/><Relationship Id="rId18"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hyperlink" Target="http://www.acinteractiva.com/" TargetMode="External"/><Relationship Id="rId2" Type="http://schemas.openxmlformats.org/officeDocument/2006/relationships/slideLayout" Target="../slideLayouts/slideLayout49.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2.xml"/><Relationship Id="rId7"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e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2.xml"/><Relationship Id="rId6"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slideLayout" Target="../slideLayouts/slideLayout2.xml"/><Relationship Id="rId10"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jpeg"/><Relationship Id="rId3" Type="http://schemas.openxmlformats.org/officeDocument/2006/relationships/chart" Target="../charts/chart1.xml"/><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slideLayout" Target="../slideLayouts/slideLayout2.xml"/><Relationship Id="rId9"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6012000" y="3357000"/>
            <a:ext cx="2257200" cy="333720"/>
          </a:xfrm>
          <a:prstGeom prst="rect">
            <a:avLst/>
          </a:prstGeom>
          <a:noFill/>
          <a:ln>
            <a:noFill/>
          </a:ln>
        </p:spPr>
        <p:style>
          <a:lnRef idx="0"/>
          <a:fillRef idx="0"/>
          <a:effectRef idx="0"/>
          <a:fontRef idx="minor"/>
        </p:style>
        <p:txBody>
          <a:bodyPr lIns="90000" rIns="90000" tIns="45000" bIns="45000"/>
          <a:p>
            <a:pPr algn="r">
              <a:lnSpc>
                <a:spcPct val="100000"/>
              </a:lnSpc>
            </a:pPr>
            <a:r>
              <a:rPr b="0" lang="es-ES" sz="1600" spc="-1" strike="noStrike">
                <a:solidFill>
                  <a:srgbClr val="00304a"/>
                </a:solidFill>
                <a:uFill>
                  <a:solidFill>
                    <a:srgbClr val="ffffff"/>
                  </a:solidFill>
                </a:uFill>
                <a:latin typeface="Century Gothic"/>
              </a:rPr>
              <a:t>Marzo 2020</a:t>
            </a:r>
            <a:endParaRPr b="0" lang="es-ES" sz="1600" spc="-1" strike="noStrike">
              <a:solidFill>
                <a:srgbClr val="000000"/>
              </a:solidFill>
              <a:uFill>
                <a:solidFill>
                  <a:srgbClr val="ffffff"/>
                </a:solidFill>
              </a:uFill>
              <a:latin typeface="Arial"/>
            </a:endParaRPr>
          </a:p>
        </p:txBody>
      </p:sp>
      <p:pic>
        <p:nvPicPr>
          <p:cNvPr id="213" name="Picture 77" descr=""/>
          <p:cNvPicPr/>
          <p:nvPr/>
        </p:nvPicPr>
        <p:blipFill>
          <a:blip r:embed="rId1"/>
          <a:stretch/>
        </p:blipFill>
        <p:spPr>
          <a:xfrm>
            <a:off x="0" y="4725000"/>
            <a:ext cx="9143640" cy="2208600"/>
          </a:xfrm>
          <a:prstGeom prst="rect">
            <a:avLst/>
          </a:prstGeom>
          <a:ln w="9360">
            <a:noFill/>
          </a:ln>
        </p:spPr>
      </p:pic>
      <p:pic>
        <p:nvPicPr>
          <p:cNvPr id="214" name="Picture 6" descr=""/>
          <p:cNvPicPr/>
          <p:nvPr/>
        </p:nvPicPr>
        <p:blipFill>
          <a:blip r:embed="rId2"/>
          <a:srcRect l="34272" t="8836" r="35877" b="35494"/>
          <a:stretch/>
        </p:blipFill>
        <p:spPr>
          <a:xfrm>
            <a:off x="594000" y="5096160"/>
            <a:ext cx="1533240" cy="1428840"/>
          </a:xfrm>
          <a:prstGeom prst="rect">
            <a:avLst/>
          </a:prstGeom>
          <a:ln w="9360">
            <a:noFill/>
          </a:ln>
        </p:spPr>
      </p:pic>
      <p:sp>
        <p:nvSpPr>
          <p:cNvPr id="215" name="CustomShape 2"/>
          <p:cNvSpPr/>
          <p:nvPr/>
        </p:nvSpPr>
        <p:spPr>
          <a:xfrm>
            <a:off x="2054520" y="5942160"/>
            <a:ext cx="2887920" cy="303480"/>
          </a:xfrm>
          <a:prstGeom prst="rect">
            <a:avLst/>
          </a:prstGeom>
          <a:noFill/>
          <a:ln>
            <a:noFill/>
          </a:ln>
        </p:spPr>
        <p:style>
          <a:lnRef idx="0"/>
          <a:fillRef idx="0"/>
          <a:effectRef idx="0"/>
          <a:fontRef idx="minor"/>
        </p:style>
        <p:txBody>
          <a:bodyPr wrap="none" lIns="90000" rIns="90000" tIns="45000" bIns="45000"/>
          <a:p>
            <a:pPr>
              <a:lnSpc>
                <a:spcPct val="100000"/>
              </a:lnSpc>
            </a:pPr>
            <a:r>
              <a:rPr b="1" i="1" lang="es-ES" sz="1400" spc="-1" strike="noStrike">
                <a:solidFill>
                  <a:srgbClr val="ffffff"/>
                </a:solidFill>
                <a:uFill>
                  <a:solidFill>
                    <a:srgbClr val="ffffff"/>
                  </a:solidFill>
                </a:uFill>
                <a:latin typeface="Century Gothic"/>
              </a:rPr>
              <a:t>_Profetas en nuestra tierra</a:t>
            </a:r>
            <a:endParaRPr b="0" lang="es-ES" sz="1400" spc="-1" strike="noStrike">
              <a:solidFill>
                <a:srgbClr val="000000"/>
              </a:solidFill>
              <a:uFill>
                <a:solidFill>
                  <a:srgbClr val="ffffff"/>
                </a:solidFill>
              </a:uFill>
              <a:latin typeface="Arial"/>
            </a:endParaRPr>
          </a:p>
        </p:txBody>
      </p:sp>
      <p:sp>
        <p:nvSpPr>
          <p:cNvPr id="216" name="CustomShape 3"/>
          <p:cNvSpPr/>
          <p:nvPr/>
        </p:nvSpPr>
        <p:spPr>
          <a:xfrm>
            <a:off x="1115640" y="1856520"/>
            <a:ext cx="7238520" cy="1551960"/>
          </a:xfrm>
          <a:prstGeom prst="rect">
            <a:avLst/>
          </a:prstGeom>
          <a:noFill/>
          <a:ln w="12600">
            <a:noFill/>
          </a:ln>
        </p:spPr>
        <p:style>
          <a:lnRef idx="0"/>
          <a:fillRef idx="0"/>
          <a:effectRef idx="0"/>
          <a:fontRef idx="minor"/>
        </p:style>
        <p:txBody>
          <a:bodyPr lIns="45720" rIns="45720" tIns="45000" bIns="45000"/>
          <a:p>
            <a:pPr algn="r">
              <a:lnSpc>
                <a:spcPct val="100000"/>
              </a:lnSpc>
            </a:pPr>
            <a:r>
              <a:rPr b="0" lang="es-ES" sz="3200" spc="-1" strike="noStrike">
                <a:solidFill>
                  <a:srgbClr val="00304a"/>
                </a:solidFill>
                <a:uFill>
                  <a:solidFill>
                    <a:srgbClr val="ffffff"/>
                  </a:solidFill>
                </a:uFill>
                <a:latin typeface="Century Gothic"/>
                <a:ea typeface="Century Gothic"/>
              </a:rPr>
              <a:t> </a:t>
            </a:r>
            <a:r>
              <a:rPr b="1" lang="es-ES" sz="3200" spc="-1" strike="noStrike">
                <a:solidFill>
                  <a:srgbClr val="00304a"/>
                </a:solidFill>
                <a:uFill>
                  <a:solidFill>
                    <a:srgbClr val="ffffff"/>
                  </a:solidFill>
                </a:uFill>
                <a:latin typeface="Century Gothic"/>
                <a:ea typeface="Century Gothic"/>
              </a:rPr>
              <a:t>Análisis del modelo de negocio del mercado tradicional. </a:t>
            </a:r>
            <a:endParaRPr b="0" lang="es-ES" sz="32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311"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312" name="TextShape 2"/>
          <p:cNvSpPr txBox="1"/>
          <p:nvPr/>
        </p:nvSpPr>
        <p:spPr>
          <a:xfrm>
            <a:off x="6553080" y="6245280"/>
            <a:ext cx="2133360" cy="475920"/>
          </a:xfrm>
          <a:prstGeom prst="rect">
            <a:avLst/>
          </a:prstGeom>
          <a:noFill/>
          <a:ln w="9360">
            <a:noFill/>
          </a:ln>
        </p:spPr>
        <p:txBody>
          <a:bodyPr/>
          <a:p>
            <a:pPr algn="r">
              <a:lnSpc>
                <a:spcPct val="100000"/>
              </a:lnSpc>
            </a:pPr>
            <a:fld id="{DAD94FBE-0D4A-4197-BC71-987BC7B6E47A}" type="slidenum">
              <a:rPr b="0"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313" name="Picture 2" descr=""/>
          <p:cNvPicPr/>
          <p:nvPr/>
        </p:nvPicPr>
        <p:blipFill>
          <a:blip r:embed="rId1"/>
          <a:stretch/>
        </p:blipFill>
        <p:spPr>
          <a:xfrm>
            <a:off x="-9360" y="0"/>
            <a:ext cx="8471160" cy="600120"/>
          </a:xfrm>
          <a:prstGeom prst="rect">
            <a:avLst/>
          </a:prstGeom>
          <a:ln>
            <a:noFill/>
          </a:ln>
        </p:spPr>
      </p:pic>
      <p:pic>
        <p:nvPicPr>
          <p:cNvPr id="314" name="Picture 26" descr=""/>
          <p:cNvPicPr/>
          <p:nvPr/>
        </p:nvPicPr>
        <p:blipFill>
          <a:blip r:embed="rId2"/>
          <a:stretch/>
        </p:blipFill>
        <p:spPr>
          <a:xfrm>
            <a:off x="8525520" y="35280"/>
            <a:ext cx="561960" cy="555840"/>
          </a:xfrm>
          <a:prstGeom prst="rect">
            <a:avLst/>
          </a:prstGeom>
          <a:ln>
            <a:noFill/>
          </a:ln>
        </p:spPr>
      </p:pic>
      <p:sp>
        <p:nvSpPr>
          <p:cNvPr id="315" name="CustomShape 3"/>
          <p:cNvSpPr/>
          <p:nvPr/>
        </p:nvSpPr>
        <p:spPr>
          <a:xfrm>
            <a:off x="76320" y="86760"/>
            <a:ext cx="8239680" cy="70020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2. </a:t>
            </a:r>
            <a:r>
              <a:rPr b="1" lang="es-ES" sz="2000" spc="-1" strike="noStrike">
                <a:solidFill>
                  <a:srgbClr val="000000"/>
                </a:solidFill>
                <a:uFill>
                  <a:solidFill>
                    <a:srgbClr val="ffffff"/>
                  </a:solidFill>
                </a:uFill>
                <a:latin typeface="Century Gothic"/>
              </a:rPr>
              <a:t>La compra de alimentación fresca_ </a:t>
            </a:r>
            <a:endParaRPr b="0" lang="es-ES" sz="2000" spc="-1" strike="noStrike">
              <a:solidFill>
                <a:srgbClr val="000000"/>
              </a:solidFill>
              <a:uFill>
                <a:solidFill>
                  <a:srgbClr val="ffffff"/>
                </a:solidFill>
              </a:uFill>
              <a:latin typeface="Arial"/>
            </a:endParaRPr>
          </a:p>
          <a:p>
            <a:pPr>
              <a:lnSpc>
                <a:spcPct val="100000"/>
              </a:lnSpc>
            </a:pPr>
            <a:endParaRPr b="0" lang="es-ES" sz="2000" spc="-1" strike="noStrike">
              <a:solidFill>
                <a:srgbClr val="000000"/>
              </a:solidFill>
              <a:uFill>
                <a:solidFill>
                  <a:srgbClr val="ffffff"/>
                </a:solidFill>
              </a:uFill>
              <a:latin typeface="Arial"/>
            </a:endParaRPr>
          </a:p>
        </p:txBody>
      </p:sp>
      <p:graphicFrame>
        <p:nvGraphicFramePr>
          <p:cNvPr id="316" name="Gráfico 9"/>
          <p:cNvGraphicFramePr/>
          <p:nvPr/>
        </p:nvGraphicFramePr>
        <p:xfrm>
          <a:off x="395640" y="908640"/>
          <a:ext cx="8066520" cy="4563720"/>
        </p:xfrm>
        <a:graphic>
          <a:graphicData uri="http://schemas.openxmlformats.org/drawingml/2006/chart">
            <c:chart xmlns:c="http://schemas.openxmlformats.org/drawingml/2006/chart" xmlns:r="http://schemas.openxmlformats.org/officeDocument/2006/relationships" r:id="rId3"/>
          </a:graphicData>
        </a:graphic>
      </p:graphicFrame>
      <p:sp>
        <p:nvSpPr>
          <p:cNvPr id="317" name="CustomShape 4"/>
          <p:cNvSpPr/>
          <p:nvPr/>
        </p:nvSpPr>
        <p:spPr>
          <a:xfrm>
            <a:off x="122040" y="6165360"/>
            <a:ext cx="6937200" cy="45540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161645"/>
                </a:solidFill>
                <a:uFill>
                  <a:solidFill>
                    <a:srgbClr val="ffffff"/>
                  </a:solidFill>
                </a:uFill>
                <a:latin typeface="Century Gothic"/>
              </a:rPr>
              <a:t>Fuente: Elaboración propia a partir de Informe de Consumo Alimentario 2018, </a:t>
            </a:r>
            <a:endParaRPr b="0" lang="es-ES" sz="1200" spc="-1" strike="noStrike">
              <a:solidFill>
                <a:srgbClr val="000000"/>
              </a:solidFill>
              <a:uFill>
                <a:solidFill>
                  <a:srgbClr val="ffffff"/>
                </a:solidFill>
              </a:uFill>
              <a:latin typeface="Arial"/>
            </a:endParaRPr>
          </a:p>
          <a:p>
            <a:pPr>
              <a:lnSpc>
                <a:spcPct val="100000"/>
              </a:lnSpc>
            </a:pPr>
            <a:r>
              <a:rPr b="1" lang="es-ES" sz="1200" spc="-1" strike="noStrike">
                <a:solidFill>
                  <a:srgbClr val="161645"/>
                </a:solidFill>
                <a:uFill>
                  <a:solidFill>
                    <a:srgbClr val="ffffff"/>
                  </a:solidFill>
                </a:uFill>
                <a:latin typeface="Century Gothic"/>
              </a:rPr>
              <a:t>Ministerio de Agricultura, Pesca y Alimentación.  </a:t>
            </a:r>
            <a:endParaRPr b="0" lang="es-ES" sz="1200" spc="-1" strike="noStrike">
              <a:solidFill>
                <a:srgbClr val="000000"/>
              </a:solidFill>
              <a:uFill>
                <a:solidFill>
                  <a:srgbClr val="ffffff"/>
                </a:solidFill>
              </a:uFill>
              <a:latin typeface="Arial"/>
            </a:endParaRPr>
          </a:p>
        </p:txBody>
      </p:sp>
      <p:sp>
        <p:nvSpPr>
          <p:cNvPr id="318" name="CustomShape 5"/>
          <p:cNvSpPr/>
          <p:nvPr/>
        </p:nvSpPr>
        <p:spPr>
          <a:xfrm flipH="1">
            <a:off x="7020360" y="4266360"/>
            <a:ext cx="2123280" cy="106380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ffffff"/>
                </a:solidFill>
                <a:uFill>
                  <a:solidFill>
                    <a:srgbClr val="ffffff"/>
                  </a:solidFill>
                </a:uFill>
                <a:latin typeface="Century Gothic"/>
              </a:rPr>
              <a:t>La compra de alimentación fresca está muy diversificada</a:t>
            </a:r>
            <a:endParaRPr b="0" lang="es-ES" sz="1600" spc="-1" strike="noStrike">
              <a:solidFill>
                <a:srgbClr val="000000"/>
              </a:solidFill>
              <a:uFill>
                <a:solidFill>
                  <a:srgbClr val="ffffff"/>
                </a:solidFill>
              </a:u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graphicFrame>
        <p:nvGraphicFramePr>
          <p:cNvPr id="319" name="Gráfico 15"/>
          <p:cNvGraphicFramePr/>
          <p:nvPr/>
        </p:nvGraphicFramePr>
        <p:xfrm>
          <a:off x="76320" y="881280"/>
          <a:ext cx="8610120" cy="5499720"/>
        </p:xfrm>
        <a:graphic>
          <a:graphicData uri="http://schemas.openxmlformats.org/drawingml/2006/chart">
            <c:chart xmlns:c="http://schemas.openxmlformats.org/drawingml/2006/chart" xmlns:r="http://schemas.openxmlformats.org/officeDocument/2006/relationships" r:id="rId1"/>
          </a:graphicData>
        </a:graphic>
      </p:graphicFrame>
      <p:sp>
        <p:nvSpPr>
          <p:cNvPr id="320"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321" name="TextShape 2"/>
          <p:cNvSpPr txBox="1"/>
          <p:nvPr/>
        </p:nvSpPr>
        <p:spPr>
          <a:xfrm>
            <a:off x="6553080" y="6245280"/>
            <a:ext cx="2133360" cy="475920"/>
          </a:xfrm>
          <a:prstGeom prst="rect">
            <a:avLst/>
          </a:prstGeom>
          <a:noFill/>
          <a:ln w="9360">
            <a:noFill/>
          </a:ln>
        </p:spPr>
        <p:txBody>
          <a:bodyPr/>
          <a:p>
            <a:pPr algn="r">
              <a:lnSpc>
                <a:spcPct val="100000"/>
              </a:lnSpc>
            </a:pPr>
            <a:fld id="{16258490-5B2D-4065-B6D5-DCDD71FF5A10}" type="slidenum">
              <a:rPr b="0"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322" name="Picture 2" descr=""/>
          <p:cNvPicPr/>
          <p:nvPr/>
        </p:nvPicPr>
        <p:blipFill>
          <a:blip r:embed="rId2"/>
          <a:stretch/>
        </p:blipFill>
        <p:spPr>
          <a:xfrm>
            <a:off x="-9360" y="0"/>
            <a:ext cx="8471160" cy="600120"/>
          </a:xfrm>
          <a:prstGeom prst="rect">
            <a:avLst/>
          </a:prstGeom>
          <a:ln>
            <a:noFill/>
          </a:ln>
        </p:spPr>
      </p:pic>
      <p:pic>
        <p:nvPicPr>
          <p:cNvPr id="323" name="Picture 26" descr=""/>
          <p:cNvPicPr/>
          <p:nvPr/>
        </p:nvPicPr>
        <p:blipFill>
          <a:blip r:embed="rId3"/>
          <a:stretch/>
        </p:blipFill>
        <p:spPr>
          <a:xfrm>
            <a:off x="8525520" y="35280"/>
            <a:ext cx="561960" cy="555840"/>
          </a:xfrm>
          <a:prstGeom prst="rect">
            <a:avLst/>
          </a:prstGeom>
          <a:ln>
            <a:noFill/>
          </a:ln>
        </p:spPr>
      </p:pic>
      <p:sp>
        <p:nvSpPr>
          <p:cNvPr id="324" name="CustomShape 3"/>
          <p:cNvSpPr/>
          <p:nvPr/>
        </p:nvSpPr>
        <p:spPr>
          <a:xfrm>
            <a:off x="76320" y="86760"/>
            <a:ext cx="8239680" cy="70020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161645"/>
                </a:solidFill>
                <a:uFill>
                  <a:solidFill>
                    <a:srgbClr val="ffffff"/>
                  </a:solidFill>
                </a:uFill>
                <a:latin typeface="Century Gothic"/>
              </a:rPr>
              <a:t>2. La compra de alimentación fresca_ </a:t>
            </a:r>
            <a:endParaRPr b="0" lang="es-ES" sz="2000" spc="-1" strike="noStrike">
              <a:solidFill>
                <a:srgbClr val="000000"/>
              </a:solidFill>
              <a:uFill>
                <a:solidFill>
                  <a:srgbClr val="ffffff"/>
                </a:solidFill>
              </a:uFill>
              <a:latin typeface="Arial"/>
            </a:endParaRPr>
          </a:p>
          <a:p>
            <a:pPr>
              <a:lnSpc>
                <a:spcPct val="100000"/>
              </a:lnSpc>
            </a:pPr>
            <a:endParaRPr b="0" lang="es-ES" sz="2000" spc="-1" strike="noStrike">
              <a:solidFill>
                <a:srgbClr val="000000"/>
              </a:solidFill>
              <a:uFill>
                <a:solidFill>
                  <a:srgbClr val="ffffff"/>
                </a:solidFill>
              </a:uFill>
              <a:latin typeface="Arial"/>
            </a:endParaRPr>
          </a:p>
        </p:txBody>
      </p:sp>
      <p:sp>
        <p:nvSpPr>
          <p:cNvPr id="325" name="CustomShape 4"/>
          <p:cNvSpPr/>
          <p:nvPr/>
        </p:nvSpPr>
        <p:spPr>
          <a:xfrm>
            <a:off x="699120" y="5013000"/>
            <a:ext cx="2064960" cy="3034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400" spc="-1" strike="noStrike">
                <a:solidFill>
                  <a:srgbClr val="595959"/>
                </a:solidFill>
                <a:uFill>
                  <a:solidFill>
                    <a:srgbClr val="ffffff"/>
                  </a:solidFill>
                </a:uFill>
                <a:latin typeface="Century Gothic"/>
              </a:rPr>
              <a:t>17´       18´       19´</a:t>
            </a:r>
            <a:endParaRPr b="0" lang="es-ES" sz="1400" spc="-1" strike="noStrike">
              <a:solidFill>
                <a:srgbClr val="000000"/>
              </a:solidFill>
              <a:uFill>
                <a:solidFill>
                  <a:srgbClr val="ffffff"/>
                </a:solidFill>
              </a:uFill>
              <a:latin typeface="Arial"/>
            </a:endParaRPr>
          </a:p>
        </p:txBody>
      </p:sp>
      <p:sp>
        <p:nvSpPr>
          <p:cNvPr id="326" name="CustomShape 5"/>
          <p:cNvSpPr/>
          <p:nvPr/>
        </p:nvSpPr>
        <p:spPr>
          <a:xfrm>
            <a:off x="2643120" y="5013000"/>
            <a:ext cx="2064960" cy="3034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400" spc="-1" strike="noStrike">
                <a:solidFill>
                  <a:srgbClr val="595959"/>
                </a:solidFill>
                <a:uFill>
                  <a:solidFill>
                    <a:srgbClr val="ffffff"/>
                  </a:solidFill>
                </a:uFill>
                <a:latin typeface="Century Gothic"/>
              </a:rPr>
              <a:t>17´       18´       19´</a:t>
            </a:r>
            <a:endParaRPr b="0" lang="es-ES" sz="1400" spc="-1" strike="noStrike">
              <a:solidFill>
                <a:srgbClr val="000000"/>
              </a:solidFill>
              <a:uFill>
                <a:solidFill>
                  <a:srgbClr val="ffffff"/>
                </a:solidFill>
              </a:uFill>
              <a:latin typeface="Arial"/>
            </a:endParaRPr>
          </a:p>
        </p:txBody>
      </p:sp>
      <p:sp>
        <p:nvSpPr>
          <p:cNvPr id="327" name="CustomShape 6"/>
          <p:cNvSpPr/>
          <p:nvPr/>
        </p:nvSpPr>
        <p:spPr>
          <a:xfrm>
            <a:off x="4443480" y="5013000"/>
            <a:ext cx="2064960" cy="3034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400" spc="-1" strike="noStrike">
                <a:solidFill>
                  <a:srgbClr val="595959"/>
                </a:solidFill>
                <a:uFill>
                  <a:solidFill>
                    <a:srgbClr val="ffffff"/>
                  </a:solidFill>
                </a:uFill>
                <a:latin typeface="Century Gothic"/>
              </a:rPr>
              <a:t>17´       18´       19´</a:t>
            </a:r>
            <a:endParaRPr b="0" lang="es-ES" sz="1400" spc="-1" strike="noStrike">
              <a:solidFill>
                <a:srgbClr val="000000"/>
              </a:solidFill>
              <a:uFill>
                <a:solidFill>
                  <a:srgbClr val="ffffff"/>
                </a:solidFill>
              </a:uFill>
              <a:latin typeface="Arial"/>
            </a:endParaRPr>
          </a:p>
        </p:txBody>
      </p:sp>
      <p:sp>
        <p:nvSpPr>
          <p:cNvPr id="328" name="CustomShape 7"/>
          <p:cNvSpPr/>
          <p:nvPr/>
        </p:nvSpPr>
        <p:spPr>
          <a:xfrm>
            <a:off x="6339960" y="5000040"/>
            <a:ext cx="2064960" cy="3034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400" spc="-1" strike="noStrike">
                <a:solidFill>
                  <a:srgbClr val="595959"/>
                </a:solidFill>
                <a:uFill>
                  <a:solidFill>
                    <a:srgbClr val="ffffff"/>
                  </a:solidFill>
                </a:uFill>
                <a:latin typeface="Century Gothic"/>
              </a:rPr>
              <a:t>17´       18´       19´</a:t>
            </a:r>
            <a:endParaRPr b="0" lang="es-ES" sz="1400" spc="-1" strike="noStrike">
              <a:solidFill>
                <a:srgbClr val="000000"/>
              </a:solidFill>
              <a:uFill>
                <a:solidFill>
                  <a:srgbClr val="ffffff"/>
                </a:solidFill>
              </a:uFill>
              <a:latin typeface="Arial"/>
            </a:endParaRPr>
          </a:p>
        </p:txBody>
      </p:sp>
      <p:sp>
        <p:nvSpPr>
          <p:cNvPr id="329" name="CustomShape 8"/>
          <p:cNvSpPr/>
          <p:nvPr/>
        </p:nvSpPr>
        <p:spPr>
          <a:xfrm>
            <a:off x="1054080" y="5376960"/>
            <a:ext cx="1354680" cy="45540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s-ES" sz="1200" spc="-1" strike="noStrike">
                <a:solidFill>
                  <a:srgbClr val="595959"/>
                </a:solidFill>
                <a:uFill>
                  <a:solidFill>
                    <a:srgbClr val="ffffff"/>
                  </a:solidFill>
                </a:uFill>
                <a:latin typeface="Century Gothic"/>
              </a:rPr>
              <a:t>Alimentación </a:t>
            </a:r>
            <a:endParaRPr b="0" lang="es-ES" sz="1200" spc="-1" strike="noStrike">
              <a:solidFill>
                <a:srgbClr val="000000"/>
              </a:solidFill>
              <a:uFill>
                <a:solidFill>
                  <a:srgbClr val="ffffff"/>
                </a:solidFill>
              </a:uFill>
              <a:latin typeface="Arial"/>
            </a:endParaRPr>
          </a:p>
          <a:p>
            <a:pPr algn="ctr">
              <a:lnSpc>
                <a:spcPct val="100000"/>
              </a:lnSpc>
            </a:pPr>
            <a:r>
              <a:rPr b="1" lang="es-ES" sz="1200" spc="-1" strike="noStrike">
                <a:solidFill>
                  <a:srgbClr val="595959"/>
                </a:solidFill>
                <a:uFill>
                  <a:solidFill>
                    <a:srgbClr val="ffffff"/>
                  </a:solidFill>
                </a:uFill>
                <a:latin typeface="Century Gothic"/>
              </a:rPr>
              <a:t>General</a:t>
            </a:r>
            <a:endParaRPr b="0" lang="es-ES" sz="1200" spc="-1" strike="noStrike">
              <a:solidFill>
                <a:srgbClr val="000000"/>
              </a:solidFill>
              <a:uFill>
                <a:solidFill>
                  <a:srgbClr val="ffffff"/>
                </a:solidFill>
              </a:uFill>
              <a:latin typeface="Arial"/>
            </a:endParaRPr>
          </a:p>
        </p:txBody>
      </p:sp>
      <p:sp>
        <p:nvSpPr>
          <p:cNvPr id="330" name="CustomShape 9"/>
          <p:cNvSpPr/>
          <p:nvPr/>
        </p:nvSpPr>
        <p:spPr>
          <a:xfrm>
            <a:off x="3341520" y="5376960"/>
            <a:ext cx="679680" cy="27288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s-ES" sz="1200" spc="-1" strike="noStrike">
                <a:solidFill>
                  <a:srgbClr val="595959"/>
                </a:solidFill>
                <a:uFill>
                  <a:solidFill>
                    <a:srgbClr val="ffffff"/>
                  </a:solidFill>
                </a:uFill>
                <a:latin typeface="Century Gothic"/>
              </a:rPr>
              <a:t>Carne</a:t>
            </a:r>
            <a:endParaRPr b="0" lang="es-ES" sz="1200" spc="-1" strike="noStrike">
              <a:solidFill>
                <a:srgbClr val="000000"/>
              </a:solidFill>
              <a:uFill>
                <a:solidFill>
                  <a:srgbClr val="ffffff"/>
                </a:solidFill>
              </a:uFill>
              <a:latin typeface="Arial"/>
            </a:endParaRPr>
          </a:p>
        </p:txBody>
      </p:sp>
      <p:sp>
        <p:nvSpPr>
          <p:cNvPr id="331" name="CustomShape 10"/>
          <p:cNvSpPr/>
          <p:nvPr/>
        </p:nvSpPr>
        <p:spPr>
          <a:xfrm>
            <a:off x="5029560" y="5366520"/>
            <a:ext cx="892800" cy="27288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s-ES" sz="1200" spc="-1" strike="noStrike">
                <a:solidFill>
                  <a:srgbClr val="595959"/>
                </a:solidFill>
                <a:uFill>
                  <a:solidFill>
                    <a:srgbClr val="ffffff"/>
                  </a:solidFill>
                </a:uFill>
                <a:latin typeface="Century Gothic"/>
              </a:rPr>
              <a:t>Pescado</a:t>
            </a:r>
            <a:endParaRPr b="0" lang="es-ES" sz="1200" spc="-1" strike="noStrike">
              <a:solidFill>
                <a:srgbClr val="000000"/>
              </a:solidFill>
              <a:uFill>
                <a:solidFill>
                  <a:srgbClr val="ffffff"/>
                </a:solidFill>
              </a:uFill>
              <a:latin typeface="Arial"/>
            </a:endParaRPr>
          </a:p>
        </p:txBody>
      </p:sp>
      <p:sp>
        <p:nvSpPr>
          <p:cNvPr id="332" name="CustomShape 11"/>
          <p:cNvSpPr/>
          <p:nvPr/>
        </p:nvSpPr>
        <p:spPr>
          <a:xfrm>
            <a:off x="6515640" y="5366520"/>
            <a:ext cx="1510200" cy="27288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s-ES" sz="1200" spc="-1" strike="noStrike">
                <a:solidFill>
                  <a:srgbClr val="595959"/>
                </a:solidFill>
                <a:uFill>
                  <a:solidFill>
                    <a:srgbClr val="ffffff"/>
                  </a:solidFill>
                </a:uFill>
                <a:latin typeface="Century Gothic"/>
              </a:rPr>
              <a:t>Fruta y verdura</a:t>
            </a:r>
            <a:endParaRPr b="0" lang="es-ES" sz="1200" spc="-1" strike="noStrike">
              <a:solidFill>
                <a:srgbClr val="000000"/>
              </a:solidFill>
              <a:uFill>
                <a:solidFill>
                  <a:srgbClr val="ffffff"/>
                </a:solidFill>
              </a:uFill>
              <a:latin typeface="Arial"/>
            </a:endParaRPr>
          </a:p>
        </p:txBody>
      </p:sp>
      <p:sp>
        <p:nvSpPr>
          <p:cNvPr id="333" name="Line 12"/>
          <p:cNvSpPr/>
          <p:nvPr/>
        </p:nvSpPr>
        <p:spPr>
          <a:xfrm flipV="1">
            <a:off x="2661120" y="1772640"/>
            <a:ext cx="360" cy="3312360"/>
          </a:xfrm>
          <a:prstGeom prst="line">
            <a:avLst/>
          </a:prstGeom>
          <a:ln w="2844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334" name="Line 13"/>
          <p:cNvSpPr/>
          <p:nvPr/>
        </p:nvSpPr>
        <p:spPr>
          <a:xfrm flipV="1">
            <a:off x="4500000" y="1772640"/>
            <a:ext cx="360" cy="3312360"/>
          </a:xfrm>
          <a:prstGeom prst="line">
            <a:avLst/>
          </a:prstGeom>
          <a:ln w="12600">
            <a:solidFill>
              <a:schemeClr val="tx1">
                <a:lumMod val="50000"/>
                <a:lumOff val="50000"/>
              </a:schemeClr>
            </a:solidFill>
            <a:custDash>
              <a:ds d="300000" sp="100000"/>
            </a:custDash>
            <a:round/>
          </a:ln>
        </p:spPr>
        <p:style>
          <a:lnRef idx="1">
            <a:schemeClr val="accent1"/>
          </a:lnRef>
          <a:fillRef idx="0">
            <a:schemeClr val="accent1"/>
          </a:fillRef>
          <a:effectRef idx="0">
            <a:schemeClr val="accent1"/>
          </a:effectRef>
          <a:fontRef idx="minor"/>
        </p:style>
      </p:sp>
      <p:sp>
        <p:nvSpPr>
          <p:cNvPr id="335" name="Line 14"/>
          <p:cNvSpPr/>
          <p:nvPr/>
        </p:nvSpPr>
        <p:spPr>
          <a:xfrm flipV="1">
            <a:off x="6372000" y="1772640"/>
            <a:ext cx="360" cy="3312360"/>
          </a:xfrm>
          <a:prstGeom prst="line">
            <a:avLst/>
          </a:prstGeom>
          <a:ln w="12600">
            <a:solidFill>
              <a:schemeClr val="tx1">
                <a:lumMod val="50000"/>
                <a:lumOff val="50000"/>
              </a:schemeClr>
            </a:solidFill>
            <a:custDash>
              <a:ds d="300000" sp="100000"/>
            </a:custDash>
            <a:round/>
          </a:ln>
        </p:spPr>
        <p:style>
          <a:lnRef idx="1">
            <a:schemeClr val="accent1"/>
          </a:lnRef>
          <a:fillRef idx="0">
            <a:schemeClr val="accent1"/>
          </a:fillRef>
          <a:effectRef idx="0">
            <a:schemeClr val="accent1"/>
          </a:effectRef>
          <a:fontRef idx="minor"/>
        </p:style>
      </p:sp>
      <p:sp>
        <p:nvSpPr>
          <p:cNvPr id="336" name="CustomShape 15"/>
          <p:cNvSpPr/>
          <p:nvPr/>
        </p:nvSpPr>
        <p:spPr>
          <a:xfrm flipH="1">
            <a:off x="5652000" y="881280"/>
            <a:ext cx="3515040" cy="57708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ffffff"/>
                </a:solidFill>
                <a:uFill>
                  <a:solidFill>
                    <a:srgbClr val="ffffff"/>
                  </a:solidFill>
                </a:uFill>
                <a:latin typeface="Century Gothic"/>
              </a:rPr>
              <a:t>El 50% del fresco se compra en tienda y mercado</a:t>
            </a:r>
            <a:endParaRPr b="0" lang="es-ES" sz="1600" spc="-1" strike="noStrike">
              <a:solidFill>
                <a:srgbClr val="000000"/>
              </a:solidFill>
              <a:uFill>
                <a:solidFill>
                  <a:srgbClr val="ffffff"/>
                </a:solidFill>
              </a:uFill>
              <a:latin typeface="Arial"/>
            </a:endParaRPr>
          </a:p>
        </p:txBody>
      </p:sp>
      <p:sp>
        <p:nvSpPr>
          <p:cNvPr id="337" name="CustomShape 16"/>
          <p:cNvSpPr/>
          <p:nvPr/>
        </p:nvSpPr>
        <p:spPr>
          <a:xfrm>
            <a:off x="395640" y="916200"/>
            <a:ext cx="5328360" cy="118692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222267"/>
                </a:solidFill>
                <a:uFill>
                  <a:solidFill>
                    <a:srgbClr val="ffffff"/>
                  </a:solidFill>
                </a:uFill>
                <a:latin typeface="Century Gothic"/>
              </a:rPr>
              <a:t>Cuota de compra por establecimiento según </a:t>
            </a:r>
            <a:endParaRPr b="0" lang="es-ES" sz="1800" spc="-1" strike="noStrike">
              <a:solidFill>
                <a:srgbClr val="000000"/>
              </a:solidFill>
              <a:uFill>
                <a:solidFill>
                  <a:srgbClr val="ffffff"/>
                </a:solidFill>
              </a:uFill>
              <a:latin typeface="Arial"/>
            </a:endParaRPr>
          </a:p>
          <a:p>
            <a:pPr>
              <a:lnSpc>
                <a:spcPct val="100000"/>
              </a:lnSpc>
            </a:pPr>
            <a:r>
              <a:rPr b="1" lang="es-ES" sz="1800" spc="-1" strike="noStrike">
                <a:solidFill>
                  <a:srgbClr val="222267"/>
                </a:solidFill>
                <a:uFill>
                  <a:solidFill>
                    <a:srgbClr val="ffffff"/>
                  </a:solidFill>
                </a:uFill>
                <a:latin typeface="Century Gothic"/>
              </a:rPr>
              <a:t>la categoría de producto (2017/2018/2019)</a:t>
            </a:r>
            <a:endParaRPr b="0" lang="es-ES" sz="1800" spc="-1" strike="noStrike">
              <a:solidFill>
                <a:srgbClr val="000000"/>
              </a:solidFill>
              <a:uFill>
                <a:solidFill>
                  <a:srgbClr val="ffffff"/>
                </a:solidFill>
              </a:uFill>
              <a:latin typeface="Arial"/>
            </a:endParaRPr>
          </a:p>
        </p:txBody>
      </p:sp>
      <p:sp>
        <p:nvSpPr>
          <p:cNvPr id="338" name="CustomShape 17"/>
          <p:cNvSpPr/>
          <p:nvPr/>
        </p:nvSpPr>
        <p:spPr>
          <a:xfrm>
            <a:off x="45000" y="6360120"/>
            <a:ext cx="836352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161645"/>
                </a:solidFill>
                <a:uFill>
                  <a:solidFill>
                    <a:srgbClr val="ffffff"/>
                  </a:solidFill>
                </a:uFill>
                <a:latin typeface="Century Gothic"/>
              </a:rPr>
              <a:t>Fuente: Elaboración propia a partir de Encuesta de hábitos de compra y consumo 2019. MPAC  </a:t>
            </a:r>
            <a:endParaRPr b="0" lang="es-ES" sz="1200" spc="-1" strike="noStrike">
              <a:solidFill>
                <a:srgbClr val="000000"/>
              </a:solidFill>
              <a:uFill>
                <a:solidFill>
                  <a:srgbClr val="ffffff"/>
                </a:solidFill>
              </a:uFill>
              <a:latin typeface="Arial"/>
            </a:endParaRPr>
          </a:p>
        </p:txBody>
      </p:sp>
      <p:pic>
        <p:nvPicPr>
          <p:cNvPr id="339" name="Imagen 27" descr=""/>
          <p:cNvPicPr/>
          <p:nvPr/>
        </p:nvPicPr>
        <p:blipFill>
          <a:blip r:embed="rId4"/>
          <a:srcRect l="-4038" t="0" r="0" b="0"/>
          <a:stretch/>
        </p:blipFill>
        <p:spPr>
          <a:xfrm>
            <a:off x="6274080" y="5298480"/>
            <a:ext cx="431640" cy="385920"/>
          </a:xfrm>
          <a:prstGeom prst="rect">
            <a:avLst/>
          </a:prstGeom>
          <a:ln>
            <a:noFill/>
          </a:ln>
        </p:spPr>
      </p:pic>
      <p:pic>
        <p:nvPicPr>
          <p:cNvPr id="340" name="Imagen 28" descr=""/>
          <p:cNvPicPr/>
          <p:nvPr/>
        </p:nvPicPr>
        <p:blipFill>
          <a:blip r:embed="rId5"/>
          <a:stretch/>
        </p:blipFill>
        <p:spPr>
          <a:xfrm>
            <a:off x="4710600" y="5329800"/>
            <a:ext cx="386280" cy="370440"/>
          </a:xfrm>
          <a:prstGeom prst="rect">
            <a:avLst/>
          </a:prstGeom>
          <a:ln>
            <a:noFill/>
          </a:ln>
        </p:spPr>
      </p:pic>
      <p:pic>
        <p:nvPicPr>
          <p:cNvPr id="341" name="Imagen 33" descr=""/>
          <p:cNvPicPr/>
          <p:nvPr/>
        </p:nvPicPr>
        <p:blipFill>
          <a:blip r:embed="rId6"/>
          <a:stretch/>
        </p:blipFill>
        <p:spPr>
          <a:xfrm>
            <a:off x="2931840" y="5307840"/>
            <a:ext cx="447480" cy="43236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343" name="TextShape 2"/>
          <p:cNvSpPr txBox="1"/>
          <p:nvPr/>
        </p:nvSpPr>
        <p:spPr>
          <a:xfrm>
            <a:off x="6553080" y="6245280"/>
            <a:ext cx="2133360" cy="475920"/>
          </a:xfrm>
          <a:prstGeom prst="rect">
            <a:avLst/>
          </a:prstGeom>
          <a:noFill/>
          <a:ln w="9360">
            <a:noFill/>
          </a:ln>
        </p:spPr>
        <p:txBody>
          <a:bodyPr/>
          <a:p>
            <a:pPr algn="r">
              <a:lnSpc>
                <a:spcPct val="100000"/>
              </a:lnSpc>
            </a:pPr>
            <a:fld id="{4BB94BB8-E54D-4319-90BA-6C643786E606}" type="slidenum">
              <a:rPr b="0"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344" name="Picture 2" descr=""/>
          <p:cNvPicPr/>
          <p:nvPr/>
        </p:nvPicPr>
        <p:blipFill>
          <a:blip r:embed="rId1"/>
          <a:stretch/>
        </p:blipFill>
        <p:spPr>
          <a:xfrm>
            <a:off x="-9360" y="0"/>
            <a:ext cx="8471160" cy="600120"/>
          </a:xfrm>
          <a:prstGeom prst="rect">
            <a:avLst/>
          </a:prstGeom>
          <a:ln>
            <a:noFill/>
          </a:ln>
        </p:spPr>
      </p:pic>
      <p:pic>
        <p:nvPicPr>
          <p:cNvPr id="345" name="Picture 26" descr=""/>
          <p:cNvPicPr/>
          <p:nvPr/>
        </p:nvPicPr>
        <p:blipFill>
          <a:blip r:embed="rId2"/>
          <a:stretch/>
        </p:blipFill>
        <p:spPr>
          <a:xfrm>
            <a:off x="8525520" y="35280"/>
            <a:ext cx="561960" cy="555840"/>
          </a:xfrm>
          <a:prstGeom prst="rect">
            <a:avLst/>
          </a:prstGeom>
          <a:ln>
            <a:noFill/>
          </a:ln>
        </p:spPr>
      </p:pic>
      <p:sp>
        <p:nvSpPr>
          <p:cNvPr id="346" name="CustomShape 3"/>
          <p:cNvSpPr/>
          <p:nvPr/>
        </p:nvSpPr>
        <p:spPr>
          <a:xfrm>
            <a:off x="76320" y="86760"/>
            <a:ext cx="8239680" cy="70020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2. </a:t>
            </a:r>
            <a:r>
              <a:rPr b="1" lang="es-ES" sz="2000" spc="-1" strike="noStrike">
                <a:solidFill>
                  <a:srgbClr val="000000"/>
                </a:solidFill>
                <a:uFill>
                  <a:solidFill>
                    <a:srgbClr val="ffffff"/>
                  </a:solidFill>
                </a:uFill>
                <a:latin typeface="Century Gothic"/>
              </a:rPr>
              <a:t>La compra de alimentación fresca_</a:t>
            </a:r>
            <a:endParaRPr b="0" lang="es-ES" sz="2000" spc="-1" strike="noStrike">
              <a:solidFill>
                <a:srgbClr val="000000"/>
              </a:solidFill>
              <a:uFill>
                <a:solidFill>
                  <a:srgbClr val="ffffff"/>
                </a:solidFill>
              </a:uFill>
              <a:latin typeface="Arial"/>
            </a:endParaRPr>
          </a:p>
          <a:p>
            <a:pPr>
              <a:lnSpc>
                <a:spcPct val="100000"/>
              </a:lnSpc>
            </a:pPr>
            <a:endParaRPr b="0" lang="es-ES" sz="2000" spc="-1" strike="noStrike">
              <a:solidFill>
                <a:srgbClr val="000000"/>
              </a:solidFill>
              <a:uFill>
                <a:solidFill>
                  <a:srgbClr val="ffffff"/>
                </a:solidFill>
              </a:uFill>
              <a:latin typeface="Arial"/>
            </a:endParaRPr>
          </a:p>
        </p:txBody>
      </p:sp>
      <p:pic>
        <p:nvPicPr>
          <p:cNvPr id="347" name="Imagen 1" descr=""/>
          <p:cNvPicPr/>
          <p:nvPr/>
        </p:nvPicPr>
        <p:blipFill>
          <a:blip r:embed="rId3"/>
          <a:stretch/>
        </p:blipFill>
        <p:spPr>
          <a:xfrm>
            <a:off x="308160" y="707040"/>
            <a:ext cx="5772600" cy="5822640"/>
          </a:xfrm>
          <a:prstGeom prst="rect">
            <a:avLst/>
          </a:prstGeom>
          <a:ln>
            <a:noFill/>
          </a:ln>
        </p:spPr>
      </p:pic>
      <p:sp>
        <p:nvSpPr>
          <p:cNvPr id="348" name="CustomShape 4"/>
          <p:cNvSpPr/>
          <p:nvPr/>
        </p:nvSpPr>
        <p:spPr>
          <a:xfrm flipH="1">
            <a:off x="6155280" y="881280"/>
            <a:ext cx="3010680" cy="106380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ffffff"/>
                </a:solidFill>
                <a:uFill>
                  <a:solidFill>
                    <a:srgbClr val="ffffff"/>
                  </a:solidFill>
                </a:uFill>
                <a:latin typeface="Century Gothic"/>
              </a:rPr>
              <a:t>Aragón se posiciona como una Comunidad que compra en P. Comercio y mercado</a:t>
            </a:r>
            <a:endParaRPr b="0" lang="es-ES" sz="1600" spc="-1" strike="noStrike">
              <a:solidFill>
                <a:srgbClr val="000000"/>
              </a:solidFill>
              <a:uFill>
                <a:solidFill>
                  <a:srgbClr val="ffffff"/>
                </a:solidFill>
              </a:uFill>
              <a:latin typeface="Arial"/>
            </a:endParaRPr>
          </a:p>
        </p:txBody>
      </p:sp>
      <p:sp>
        <p:nvSpPr>
          <p:cNvPr id="349" name="CustomShape 5"/>
          <p:cNvSpPr/>
          <p:nvPr/>
        </p:nvSpPr>
        <p:spPr>
          <a:xfrm flipH="1">
            <a:off x="7081200" y="4884840"/>
            <a:ext cx="2074680" cy="82044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ffffff"/>
                </a:solidFill>
                <a:uFill>
                  <a:solidFill>
                    <a:srgbClr val="ffffff"/>
                  </a:solidFill>
                </a:uFill>
                <a:latin typeface="Century Gothic"/>
              </a:rPr>
              <a:t>Aragón está por encima de la media nacional</a:t>
            </a:r>
            <a:endParaRPr b="0" lang="es-ES" sz="1600" spc="-1" strike="noStrike">
              <a:solidFill>
                <a:srgbClr val="000000"/>
              </a:solidFill>
              <a:uFill>
                <a:solidFill>
                  <a:srgbClr val="ffffff"/>
                </a:solidFill>
              </a:uFill>
              <a:latin typeface="Arial"/>
            </a:endParaRPr>
          </a:p>
        </p:txBody>
      </p:sp>
      <p:sp>
        <p:nvSpPr>
          <p:cNvPr id="350" name="CustomShape 6"/>
          <p:cNvSpPr/>
          <p:nvPr/>
        </p:nvSpPr>
        <p:spPr>
          <a:xfrm rot="18964200">
            <a:off x="7308720" y="5025600"/>
            <a:ext cx="348840" cy="3643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800" spc="-1" strike="noStrike">
                <a:solidFill>
                  <a:srgbClr val="ffffff"/>
                </a:solidFill>
                <a:uFill>
                  <a:solidFill>
                    <a:srgbClr val="ffffff"/>
                  </a:solidFill>
                </a:uFill>
                <a:latin typeface="Wingdings 3"/>
              </a:rPr>
              <a:t></a:t>
            </a:r>
            <a:r>
              <a:rPr b="1" lang="es-ES" sz="1800" spc="-1" strike="noStrike">
                <a:solidFill>
                  <a:srgbClr val="ffffff"/>
                </a:solidFill>
                <a:uFill>
                  <a:solidFill>
                    <a:srgbClr val="ffffff"/>
                  </a:solidFill>
                </a:uFill>
                <a:latin typeface="Century Gothic"/>
              </a:rPr>
              <a:t> </a:t>
            </a:r>
            <a:endParaRPr b="0" lang="es-ES" sz="1800" spc="-1" strike="noStrike">
              <a:solidFill>
                <a:srgbClr val="000000"/>
              </a:solidFill>
              <a:uFill>
                <a:solidFill>
                  <a:srgbClr val="ffffff"/>
                </a:solidFill>
              </a:uFill>
              <a:latin typeface="Arial"/>
            </a:endParaRPr>
          </a:p>
        </p:txBody>
      </p:sp>
      <p:sp>
        <p:nvSpPr>
          <p:cNvPr id="351" name="CustomShape 7"/>
          <p:cNvSpPr/>
          <p:nvPr/>
        </p:nvSpPr>
        <p:spPr>
          <a:xfrm>
            <a:off x="340920" y="6308280"/>
            <a:ext cx="573768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161645"/>
                </a:solidFill>
                <a:uFill>
                  <a:solidFill>
                    <a:srgbClr val="ffffff"/>
                  </a:solidFill>
                </a:uFill>
                <a:latin typeface="Century Gothic"/>
              </a:rPr>
              <a:t>Fuente: Encuesta de hábitos de compra y consumo 2019. MPAC  </a:t>
            </a:r>
            <a:endParaRPr b="0" lang="es-ES" sz="1200" spc="-1" strike="noStrike">
              <a:solidFill>
                <a:srgbClr val="000000"/>
              </a:solidFill>
              <a:uFill>
                <a:solidFill>
                  <a:srgbClr val="ffffff"/>
                </a:solidFill>
              </a:uFill>
              <a:latin typeface="Arial"/>
            </a:endParaRPr>
          </a:p>
        </p:txBody>
      </p:sp>
      <p:pic>
        <p:nvPicPr>
          <p:cNvPr id="352" name="Picture 6" descr=""/>
          <p:cNvPicPr/>
          <p:nvPr/>
        </p:nvPicPr>
        <p:blipFill>
          <a:blip r:embed="rId4"/>
          <a:stretch/>
        </p:blipFill>
        <p:spPr>
          <a:xfrm>
            <a:off x="7756920" y="2574720"/>
            <a:ext cx="1213560" cy="1213560"/>
          </a:xfrm>
          <a:prstGeom prst="rect">
            <a:avLst/>
          </a:prstGeom>
          <a:ln>
            <a:noFill/>
          </a:ln>
        </p:spPr>
      </p:pic>
      <p:pic>
        <p:nvPicPr>
          <p:cNvPr id="353" name="Imagen 11" descr=""/>
          <p:cNvPicPr/>
          <p:nvPr/>
        </p:nvPicPr>
        <p:blipFill>
          <a:blip r:embed="rId5"/>
          <a:stretch/>
        </p:blipFill>
        <p:spPr>
          <a:xfrm>
            <a:off x="6426000" y="2679120"/>
            <a:ext cx="1052640" cy="1052640"/>
          </a:xfrm>
          <a:prstGeom prst="rect">
            <a:avLst/>
          </a:prstGeom>
          <a:ln>
            <a:noFill/>
          </a:ln>
        </p:spPr>
      </p:pic>
      <p:sp>
        <p:nvSpPr>
          <p:cNvPr id="354" name="CustomShape 8"/>
          <p:cNvSpPr/>
          <p:nvPr/>
        </p:nvSpPr>
        <p:spPr>
          <a:xfrm>
            <a:off x="6554880" y="3791880"/>
            <a:ext cx="84564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13%</a:t>
            </a:r>
            <a:endParaRPr b="0" lang="es-ES" sz="2200" spc="-1" strike="noStrike">
              <a:solidFill>
                <a:srgbClr val="000000"/>
              </a:solidFill>
              <a:uFill>
                <a:solidFill>
                  <a:srgbClr val="ffffff"/>
                </a:solidFill>
              </a:uFill>
              <a:latin typeface="Arial"/>
            </a:endParaRPr>
          </a:p>
        </p:txBody>
      </p:sp>
      <p:sp>
        <p:nvSpPr>
          <p:cNvPr id="355" name="CustomShape 9"/>
          <p:cNvSpPr/>
          <p:nvPr/>
        </p:nvSpPr>
        <p:spPr>
          <a:xfrm>
            <a:off x="7941240" y="3791880"/>
            <a:ext cx="84564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19%</a:t>
            </a:r>
            <a:endParaRPr b="0" lang="es-ES" sz="2200" spc="-1" strike="noStrike">
              <a:solidFill>
                <a:srgbClr val="000000"/>
              </a:solidFill>
              <a:uFill>
                <a:solidFill>
                  <a:srgbClr val="ffffff"/>
                </a:solidFill>
              </a:uFill>
              <a:latin typeface="Arial"/>
            </a:endParaRPr>
          </a:p>
        </p:txBody>
      </p:sp>
      <p:sp>
        <p:nvSpPr>
          <p:cNvPr id="356" name="CustomShape 10"/>
          <p:cNvSpPr/>
          <p:nvPr/>
        </p:nvSpPr>
        <p:spPr>
          <a:xfrm>
            <a:off x="6332760" y="4172760"/>
            <a:ext cx="2784600" cy="63900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222267"/>
                </a:solidFill>
                <a:uFill>
                  <a:solidFill>
                    <a:srgbClr val="ffffff"/>
                  </a:solidFill>
                </a:uFill>
                <a:latin typeface="Century Gothic"/>
              </a:rPr>
              <a:t>Compra en </a:t>
            </a: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222267"/>
                </a:solidFill>
                <a:uFill>
                  <a:solidFill>
                    <a:srgbClr val="ffffff"/>
                  </a:solidFill>
                </a:uFill>
                <a:latin typeface="Century Gothic"/>
              </a:rPr>
              <a:t>Mercado municipal</a:t>
            </a:r>
            <a:endParaRPr b="0" lang="es-ES" sz="1800" spc="-1" strike="noStrike">
              <a:solidFill>
                <a:srgbClr val="000000"/>
              </a:solidFill>
              <a:uFill>
                <a:solidFill>
                  <a:srgbClr val="ffffff"/>
                </a:solidFill>
              </a:u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358" name="TextShape 2"/>
          <p:cNvSpPr txBox="1"/>
          <p:nvPr/>
        </p:nvSpPr>
        <p:spPr>
          <a:xfrm>
            <a:off x="6553080" y="6245280"/>
            <a:ext cx="2133360" cy="475920"/>
          </a:xfrm>
          <a:prstGeom prst="rect">
            <a:avLst/>
          </a:prstGeom>
          <a:noFill/>
          <a:ln w="9360">
            <a:noFill/>
          </a:ln>
        </p:spPr>
        <p:txBody>
          <a:bodyPr/>
          <a:p>
            <a:pPr algn="r">
              <a:lnSpc>
                <a:spcPct val="100000"/>
              </a:lnSpc>
            </a:pPr>
            <a:fld id="{9BBC812B-12CA-487F-9126-8EA91C945EF7}" type="slidenum">
              <a:rPr b="0"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359" name="Picture 2" descr=""/>
          <p:cNvPicPr/>
          <p:nvPr/>
        </p:nvPicPr>
        <p:blipFill>
          <a:blip r:embed="rId1"/>
          <a:stretch/>
        </p:blipFill>
        <p:spPr>
          <a:xfrm>
            <a:off x="-9360" y="0"/>
            <a:ext cx="8471160" cy="600120"/>
          </a:xfrm>
          <a:prstGeom prst="rect">
            <a:avLst/>
          </a:prstGeom>
          <a:ln>
            <a:noFill/>
          </a:ln>
        </p:spPr>
      </p:pic>
      <p:pic>
        <p:nvPicPr>
          <p:cNvPr id="360" name="Picture 26" descr=""/>
          <p:cNvPicPr/>
          <p:nvPr/>
        </p:nvPicPr>
        <p:blipFill>
          <a:blip r:embed="rId2"/>
          <a:stretch/>
        </p:blipFill>
        <p:spPr>
          <a:xfrm>
            <a:off x="8525520" y="35280"/>
            <a:ext cx="561960" cy="555840"/>
          </a:xfrm>
          <a:prstGeom prst="rect">
            <a:avLst/>
          </a:prstGeom>
          <a:ln>
            <a:noFill/>
          </a:ln>
        </p:spPr>
      </p:pic>
      <p:sp>
        <p:nvSpPr>
          <p:cNvPr id="361" name="CustomShape 3"/>
          <p:cNvSpPr/>
          <p:nvPr/>
        </p:nvSpPr>
        <p:spPr>
          <a:xfrm>
            <a:off x="76320" y="86760"/>
            <a:ext cx="8239680" cy="70020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2. </a:t>
            </a:r>
            <a:r>
              <a:rPr b="1" lang="es-ES" sz="2000" spc="-1" strike="noStrike">
                <a:solidFill>
                  <a:srgbClr val="000000"/>
                </a:solidFill>
                <a:uFill>
                  <a:solidFill>
                    <a:srgbClr val="ffffff"/>
                  </a:solidFill>
                </a:uFill>
                <a:latin typeface="Century Gothic"/>
              </a:rPr>
              <a:t>La compra de alimentación fresca_</a:t>
            </a:r>
            <a:endParaRPr b="0" lang="es-ES" sz="2000" spc="-1" strike="noStrike">
              <a:solidFill>
                <a:srgbClr val="000000"/>
              </a:solidFill>
              <a:uFill>
                <a:solidFill>
                  <a:srgbClr val="ffffff"/>
                </a:solidFill>
              </a:uFill>
              <a:latin typeface="Arial"/>
            </a:endParaRPr>
          </a:p>
          <a:p>
            <a:pPr>
              <a:lnSpc>
                <a:spcPct val="100000"/>
              </a:lnSpc>
            </a:pPr>
            <a:endParaRPr b="0" lang="es-ES" sz="2000" spc="-1" strike="noStrike">
              <a:solidFill>
                <a:srgbClr val="000000"/>
              </a:solidFill>
              <a:uFill>
                <a:solidFill>
                  <a:srgbClr val="ffffff"/>
                </a:solidFill>
              </a:uFill>
              <a:latin typeface="Arial"/>
            </a:endParaRPr>
          </a:p>
        </p:txBody>
      </p:sp>
      <p:sp>
        <p:nvSpPr>
          <p:cNvPr id="362" name="CustomShape 4"/>
          <p:cNvSpPr/>
          <p:nvPr/>
        </p:nvSpPr>
        <p:spPr>
          <a:xfrm flipH="1">
            <a:off x="6804360" y="1011600"/>
            <a:ext cx="2339280" cy="155052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ffffff"/>
                </a:solidFill>
                <a:uFill>
                  <a:solidFill>
                    <a:srgbClr val="ffffff"/>
                  </a:solidFill>
                </a:uFill>
                <a:latin typeface="Century Gothic"/>
              </a:rPr>
              <a:t>La mayor proporción de gasto se da en la carne, con un gasto medio de 1.097€ por hogar</a:t>
            </a:r>
            <a:endParaRPr b="0" lang="es-ES" sz="1600" spc="-1" strike="noStrike">
              <a:solidFill>
                <a:srgbClr val="000000"/>
              </a:solidFill>
              <a:uFill>
                <a:solidFill>
                  <a:srgbClr val="ffffff"/>
                </a:solidFill>
              </a:uFill>
              <a:latin typeface="Arial"/>
            </a:endParaRPr>
          </a:p>
        </p:txBody>
      </p:sp>
      <p:sp>
        <p:nvSpPr>
          <p:cNvPr id="363" name="CustomShape 5"/>
          <p:cNvSpPr/>
          <p:nvPr/>
        </p:nvSpPr>
        <p:spPr>
          <a:xfrm>
            <a:off x="-84600" y="6206400"/>
            <a:ext cx="812736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161645"/>
                </a:solidFill>
                <a:uFill>
                  <a:solidFill>
                    <a:srgbClr val="ffffff"/>
                  </a:solidFill>
                </a:uFill>
                <a:latin typeface="Century Gothic"/>
              </a:rPr>
              <a:t>Fuente: Elaboración propia a partir de la Encuesta de presupuestos familiares, 2018. IAEST. </a:t>
            </a:r>
            <a:endParaRPr b="0" lang="es-ES" sz="1200" spc="-1" strike="noStrike">
              <a:solidFill>
                <a:srgbClr val="000000"/>
              </a:solidFill>
              <a:uFill>
                <a:solidFill>
                  <a:srgbClr val="ffffff"/>
                </a:solidFill>
              </a:uFill>
              <a:latin typeface="Arial"/>
            </a:endParaRPr>
          </a:p>
        </p:txBody>
      </p:sp>
      <p:graphicFrame>
        <p:nvGraphicFramePr>
          <p:cNvPr id="364" name="Gráfico 25"/>
          <p:cNvGraphicFramePr/>
          <p:nvPr/>
        </p:nvGraphicFramePr>
        <p:xfrm>
          <a:off x="-9360" y="1269000"/>
          <a:ext cx="8325360" cy="428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5" name="Gráfico 30"/>
          <p:cNvGraphicFramePr/>
          <p:nvPr/>
        </p:nvGraphicFramePr>
        <p:xfrm>
          <a:off x="251640" y="2552400"/>
          <a:ext cx="2520000" cy="2742840"/>
        </p:xfrm>
        <a:graphic>
          <a:graphicData uri="http://schemas.openxmlformats.org/drawingml/2006/chart">
            <c:chart xmlns:c="http://schemas.openxmlformats.org/drawingml/2006/chart" xmlns:r="http://schemas.openxmlformats.org/officeDocument/2006/relationships" r:id="rId4"/>
          </a:graphicData>
        </a:graphic>
      </p:graphicFrame>
      <p:sp>
        <p:nvSpPr>
          <p:cNvPr id="366" name="CustomShape 6"/>
          <p:cNvSpPr/>
          <p:nvPr/>
        </p:nvSpPr>
        <p:spPr>
          <a:xfrm>
            <a:off x="605520" y="843480"/>
            <a:ext cx="6408360" cy="1004400"/>
          </a:xfrm>
          <a:prstGeom prst="rect">
            <a:avLst/>
          </a:prstGeom>
          <a:noFill/>
          <a:ln>
            <a:noFill/>
          </a:ln>
        </p:spPr>
        <p:style>
          <a:lnRef idx="0"/>
          <a:fillRef idx="0"/>
          <a:effectRef idx="0"/>
          <a:fontRef idx="minor"/>
        </p:style>
        <p:txBody>
          <a:bodyPr lIns="90000" rIns="90000" tIns="45000" bIns="45000"/>
          <a:p>
            <a:pPr algn="ctr">
              <a:lnSpc>
                <a:spcPct val="100000"/>
              </a:lnSpc>
            </a:pPr>
            <a:r>
              <a:rPr b="1" lang="es-ES" sz="2000" spc="-1" strike="noStrike">
                <a:solidFill>
                  <a:srgbClr val="222267"/>
                </a:solidFill>
                <a:uFill>
                  <a:solidFill>
                    <a:srgbClr val="ffffff"/>
                  </a:solidFill>
                </a:uFill>
                <a:latin typeface="Century Gothic"/>
              </a:rPr>
              <a:t>Distribución del gasto de productos frescos sobre el total de la alimentación en Aragón en 2018 (%)</a:t>
            </a:r>
            <a:endParaRPr b="0" lang="es-ES" sz="2000" spc="-1" strike="noStrike">
              <a:solidFill>
                <a:srgbClr val="000000"/>
              </a:solidFill>
              <a:uFill>
                <a:solidFill>
                  <a:srgbClr val="ffffff"/>
                </a:solidFill>
              </a:uFill>
              <a:latin typeface="Arial"/>
            </a:endParaRPr>
          </a:p>
        </p:txBody>
      </p:sp>
      <p:sp>
        <p:nvSpPr>
          <p:cNvPr id="367" name="CustomShape 7"/>
          <p:cNvSpPr/>
          <p:nvPr/>
        </p:nvSpPr>
        <p:spPr>
          <a:xfrm>
            <a:off x="1473840" y="1500480"/>
            <a:ext cx="4462200" cy="33372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s-ES" sz="1600" spc="-1" strike="noStrike">
                <a:solidFill>
                  <a:srgbClr val="222267"/>
                </a:solidFill>
                <a:uFill>
                  <a:solidFill>
                    <a:srgbClr val="ffffff"/>
                  </a:solidFill>
                </a:uFill>
                <a:latin typeface="Century Gothic"/>
              </a:rPr>
              <a:t>*Gasto medio por hogar en € en 2018</a:t>
            </a:r>
            <a:endParaRPr b="0" lang="es-ES" sz="1600" spc="-1" strike="noStrike">
              <a:solidFill>
                <a:srgbClr val="000000"/>
              </a:solidFill>
              <a:uFill>
                <a:solidFill>
                  <a:srgbClr val="ffffff"/>
                </a:solidFill>
              </a:uFill>
              <a:latin typeface="Arial"/>
            </a:endParaRPr>
          </a:p>
        </p:txBody>
      </p:sp>
      <p:sp>
        <p:nvSpPr>
          <p:cNvPr id="368" name="CustomShape 8"/>
          <p:cNvSpPr/>
          <p:nvPr/>
        </p:nvSpPr>
        <p:spPr>
          <a:xfrm flipH="1">
            <a:off x="6372360" y="5423040"/>
            <a:ext cx="2771280" cy="57708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ffffff"/>
                </a:solidFill>
                <a:uFill>
                  <a:solidFill>
                    <a:srgbClr val="ffffff"/>
                  </a:solidFill>
                </a:uFill>
                <a:latin typeface="Century Gothic"/>
              </a:rPr>
              <a:t>2.516€ gasto medio por hogar en fresco</a:t>
            </a:r>
            <a:endParaRPr b="0" lang="es-ES" sz="1600" spc="-1" strike="noStrike">
              <a:solidFill>
                <a:srgbClr val="000000"/>
              </a:solidFill>
              <a:uFill>
                <a:solidFill>
                  <a:srgbClr val="ffffff"/>
                </a:solidFill>
              </a:u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CustomShape 1"/>
          <p:cNvSpPr/>
          <p:nvPr/>
        </p:nvSpPr>
        <p:spPr>
          <a:xfrm flipH="1">
            <a:off x="-720" y="6745320"/>
            <a:ext cx="9143640" cy="188640"/>
          </a:xfrm>
          <a:prstGeom prst="rect">
            <a:avLst/>
          </a:prstGeom>
          <a:solidFill>
            <a:srgbClr val="00304a"/>
          </a:solidFill>
          <a:ln w="9360">
            <a:noFill/>
          </a:ln>
        </p:spPr>
        <p:style>
          <a:lnRef idx="0"/>
          <a:fillRef idx="0"/>
          <a:effectRef idx="0"/>
          <a:fontRef idx="minor"/>
        </p:style>
      </p:sp>
      <p:sp>
        <p:nvSpPr>
          <p:cNvPr id="370" name="CustomShape 2"/>
          <p:cNvSpPr/>
          <p:nvPr/>
        </p:nvSpPr>
        <p:spPr>
          <a:xfrm>
            <a:off x="1449000" y="1053000"/>
            <a:ext cx="6048360" cy="1918080"/>
          </a:xfrm>
          <a:prstGeom prst="rect">
            <a:avLst/>
          </a:prstGeom>
          <a:noFill/>
          <a:ln>
            <a:noFill/>
          </a:ln>
        </p:spPr>
        <p:style>
          <a:lnRef idx="0"/>
          <a:fillRef idx="0"/>
          <a:effectRef idx="0"/>
          <a:fontRef idx="minor"/>
        </p:style>
        <p:txBody>
          <a:bodyPr lIns="90000" rIns="90000" tIns="45000" bIns="45000"/>
          <a:p>
            <a:pPr>
              <a:lnSpc>
                <a:spcPct val="100000"/>
              </a:lnSpc>
            </a:pPr>
            <a:r>
              <a:rPr b="1" lang="es-ES" sz="4000" spc="-1" strike="noStrike">
                <a:solidFill>
                  <a:srgbClr val="808080"/>
                </a:solidFill>
                <a:uFill>
                  <a:solidFill>
                    <a:srgbClr val="ffffff"/>
                  </a:solidFill>
                </a:uFill>
                <a:latin typeface="Century Gothic"/>
              </a:rPr>
              <a:t>Conociendo al consumidor de fresco_</a:t>
            </a:r>
            <a:endParaRPr b="0" lang="es-ES" sz="4000" spc="-1" strike="noStrike">
              <a:solidFill>
                <a:srgbClr val="000000"/>
              </a:solidFill>
              <a:uFill>
                <a:solidFill>
                  <a:srgbClr val="ffffff"/>
                </a:solidFill>
              </a:uFill>
              <a:latin typeface="Arial"/>
            </a:endParaRPr>
          </a:p>
        </p:txBody>
      </p:sp>
      <p:sp>
        <p:nvSpPr>
          <p:cNvPr id="371" name="TextShape 3"/>
          <p:cNvSpPr txBox="1"/>
          <p:nvPr/>
        </p:nvSpPr>
        <p:spPr>
          <a:xfrm>
            <a:off x="6553080" y="6245280"/>
            <a:ext cx="2133360" cy="475920"/>
          </a:xfrm>
          <a:prstGeom prst="rect">
            <a:avLst/>
          </a:prstGeom>
          <a:noFill/>
          <a:ln w="9360">
            <a:noFill/>
          </a:ln>
        </p:spPr>
        <p:txBody>
          <a:bodyPr/>
          <a:p>
            <a:pPr algn="r">
              <a:lnSpc>
                <a:spcPct val="100000"/>
              </a:lnSpc>
            </a:pPr>
            <a:fld id="{1194CBF2-453A-4838-B5CD-8650F0BE1DDA}" type="slidenum">
              <a:rPr b="0" lang="es-ES" sz="1400" spc="-1" strike="noStrike">
                <a:solidFill>
                  <a:srgbClr val="8b8b8b"/>
                </a:solidFill>
                <a:uFill>
                  <a:solidFill>
                    <a:srgbClr val="ffffff"/>
                  </a:solidFill>
                </a:uFill>
                <a:latin typeface="Arial"/>
              </a:rPr>
              <a:t>&lt;número&gt;</a:t>
            </a:fld>
            <a:endParaRPr b="0" lang="es-ES" sz="1400" spc="-1" strike="noStrike">
              <a:solidFill>
                <a:srgbClr val="000000"/>
              </a:solidFill>
              <a:uFill>
                <a:solidFill>
                  <a:srgbClr val="ffffff"/>
                </a:solidFill>
              </a:uFill>
              <a:latin typeface="Times New Roman"/>
            </a:endParaRPr>
          </a:p>
        </p:txBody>
      </p:sp>
      <p:sp>
        <p:nvSpPr>
          <p:cNvPr id="372" name="Line 4"/>
          <p:cNvSpPr/>
          <p:nvPr/>
        </p:nvSpPr>
        <p:spPr>
          <a:xfrm>
            <a:off x="1316880" y="742320"/>
            <a:ext cx="360" cy="1944000"/>
          </a:xfrm>
          <a:prstGeom prst="line">
            <a:avLst/>
          </a:prstGeom>
          <a:ln w="38160">
            <a:solidFill>
              <a:schemeClr val="bg1">
                <a:lumMod val="85000"/>
              </a:schemeClr>
            </a:solidFill>
            <a:round/>
          </a:ln>
        </p:spPr>
        <p:style>
          <a:lnRef idx="1">
            <a:schemeClr val="accent1"/>
          </a:lnRef>
          <a:fillRef idx="0">
            <a:schemeClr val="accent1"/>
          </a:fillRef>
          <a:effectRef idx="0">
            <a:schemeClr val="accent1"/>
          </a:effectRef>
          <a:fontRef idx="minor"/>
        </p:style>
      </p:sp>
      <p:sp>
        <p:nvSpPr>
          <p:cNvPr id="373" name="CustomShape 5"/>
          <p:cNvSpPr/>
          <p:nvPr/>
        </p:nvSpPr>
        <p:spPr>
          <a:xfrm>
            <a:off x="683640" y="960120"/>
            <a:ext cx="359640" cy="913320"/>
          </a:xfrm>
          <a:prstGeom prst="rect">
            <a:avLst/>
          </a:prstGeom>
          <a:noFill/>
          <a:ln>
            <a:noFill/>
          </a:ln>
        </p:spPr>
        <p:style>
          <a:lnRef idx="0"/>
          <a:fillRef idx="0"/>
          <a:effectRef idx="0"/>
          <a:fontRef idx="minor"/>
        </p:style>
        <p:txBody>
          <a:bodyPr lIns="90000" rIns="90000" tIns="45000" bIns="45000"/>
          <a:p>
            <a:pPr>
              <a:lnSpc>
                <a:spcPct val="100000"/>
              </a:lnSpc>
            </a:pPr>
            <a:r>
              <a:rPr b="1" lang="es-ES" sz="5400" spc="-1" strike="noStrike">
                <a:solidFill>
                  <a:srgbClr val="808080"/>
                </a:solidFill>
                <a:uFill>
                  <a:solidFill>
                    <a:srgbClr val="ffffff"/>
                  </a:solidFill>
                </a:uFill>
                <a:latin typeface="Century Gothic"/>
              </a:rPr>
              <a:t>3</a:t>
            </a:r>
            <a:endParaRPr b="0" lang="es-ES" sz="5400" spc="-1" strike="noStrike">
              <a:solidFill>
                <a:srgbClr val="000000"/>
              </a:solidFill>
              <a:uFill>
                <a:solidFill>
                  <a:srgbClr val="ffffff"/>
                </a:solidFill>
              </a:uFill>
              <a:latin typeface="Arial"/>
            </a:endParaRPr>
          </a:p>
        </p:txBody>
      </p:sp>
      <p:pic>
        <p:nvPicPr>
          <p:cNvPr id="374" name="Picture 26" descr=""/>
          <p:cNvPicPr/>
          <p:nvPr/>
        </p:nvPicPr>
        <p:blipFill>
          <a:blip r:embed="rId1"/>
          <a:stretch/>
        </p:blipFill>
        <p:spPr>
          <a:xfrm>
            <a:off x="380880" y="5586120"/>
            <a:ext cx="935640" cy="925560"/>
          </a:xfrm>
          <a:prstGeom prst="rect">
            <a:avLst/>
          </a:prstGeom>
          <a:ln w="9360">
            <a:noFill/>
          </a:ln>
        </p:spPr>
      </p:pic>
      <p:pic>
        <p:nvPicPr>
          <p:cNvPr id="375" name="Imagen 2" descr=""/>
          <p:cNvPicPr/>
          <p:nvPr/>
        </p:nvPicPr>
        <p:blipFill>
          <a:blip r:embed="rId2"/>
          <a:stretch/>
        </p:blipFill>
        <p:spPr>
          <a:xfrm>
            <a:off x="3204000" y="2913480"/>
            <a:ext cx="4578840" cy="257364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377" name="TextShape 2"/>
          <p:cNvSpPr txBox="1"/>
          <p:nvPr/>
        </p:nvSpPr>
        <p:spPr>
          <a:xfrm>
            <a:off x="6553080" y="6245280"/>
            <a:ext cx="2133360" cy="475920"/>
          </a:xfrm>
          <a:prstGeom prst="rect">
            <a:avLst/>
          </a:prstGeom>
          <a:noFill/>
          <a:ln w="9360">
            <a:noFill/>
          </a:ln>
        </p:spPr>
        <p:txBody>
          <a:bodyPr/>
          <a:p>
            <a:pPr algn="r">
              <a:lnSpc>
                <a:spcPct val="100000"/>
              </a:lnSpc>
            </a:pPr>
            <a:fld id="{F8F92F04-D554-45E2-8962-C7338FE7A6C6}"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378" name="Picture 2" descr=""/>
          <p:cNvPicPr/>
          <p:nvPr/>
        </p:nvPicPr>
        <p:blipFill>
          <a:blip r:embed="rId1"/>
          <a:stretch/>
        </p:blipFill>
        <p:spPr>
          <a:xfrm>
            <a:off x="-9360" y="0"/>
            <a:ext cx="8471160" cy="600120"/>
          </a:xfrm>
          <a:prstGeom prst="rect">
            <a:avLst/>
          </a:prstGeom>
          <a:ln>
            <a:noFill/>
          </a:ln>
        </p:spPr>
      </p:pic>
      <p:pic>
        <p:nvPicPr>
          <p:cNvPr id="379" name="Picture 26" descr=""/>
          <p:cNvPicPr/>
          <p:nvPr/>
        </p:nvPicPr>
        <p:blipFill>
          <a:blip r:embed="rId2"/>
          <a:stretch/>
        </p:blipFill>
        <p:spPr>
          <a:xfrm>
            <a:off x="8525520" y="35280"/>
            <a:ext cx="561960" cy="555840"/>
          </a:xfrm>
          <a:prstGeom prst="rect">
            <a:avLst/>
          </a:prstGeom>
          <a:ln>
            <a:noFill/>
          </a:ln>
        </p:spPr>
      </p:pic>
      <p:sp>
        <p:nvSpPr>
          <p:cNvPr id="380"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3. Conociendo al consumidor de fresco_ </a:t>
            </a:r>
            <a:endParaRPr b="0" lang="es-ES" sz="2000" spc="-1" strike="noStrike">
              <a:solidFill>
                <a:srgbClr val="000000"/>
              </a:solidFill>
              <a:uFill>
                <a:solidFill>
                  <a:srgbClr val="ffffff"/>
                </a:solidFill>
              </a:uFill>
              <a:latin typeface="Arial"/>
            </a:endParaRPr>
          </a:p>
        </p:txBody>
      </p:sp>
      <p:sp>
        <p:nvSpPr>
          <p:cNvPr id="381" name="CustomShape 4"/>
          <p:cNvSpPr/>
          <p:nvPr/>
        </p:nvSpPr>
        <p:spPr>
          <a:xfrm>
            <a:off x="330480" y="6308280"/>
            <a:ext cx="443448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161645"/>
                </a:solidFill>
                <a:uFill>
                  <a:solidFill>
                    <a:srgbClr val="ffffff"/>
                  </a:solidFill>
                </a:uFill>
                <a:latin typeface="Century Gothic"/>
              </a:rPr>
              <a:t>Fuente: El observatorio de frescos de Aldi. 2018. </a:t>
            </a:r>
            <a:endParaRPr b="0" lang="es-ES" sz="1200" spc="-1" strike="noStrike">
              <a:solidFill>
                <a:srgbClr val="000000"/>
              </a:solidFill>
              <a:uFill>
                <a:solidFill>
                  <a:srgbClr val="ffffff"/>
                </a:solidFill>
              </a:uFill>
              <a:latin typeface="Arial"/>
            </a:endParaRPr>
          </a:p>
        </p:txBody>
      </p:sp>
      <p:pic>
        <p:nvPicPr>
          <p:cNvPr id="382" name="Imagen 3" descr=""/>
          <p:cNvPicPr/>
          <p:nvPr/>
        </p:nvPicPr>
        <p:blipFill>
          <a:blip r:embed="rId3"/>
          <a:stretch/>
        </p:blipFill>
        <p:spPr>
          <a:xfrm>
            <a:off x="971640" y="1469880"/>
            <a:ext cx="2952000" cy="4111920"/>
          </a:xfrm>
          <a:prstGeom prst="rect">
            <a:avLst/>
          </a:prstGeom>
          <a:ln>
            <a:noFill/>
          </a:ln>
        </p:spPr>
      </p:pic>
      <p:pic>
        <p:nvPicPr>
          <p:cNvPr id="383" name="Imagen 4" descr=""/>
          <p:cNvPicPr/>
          <p:nvPr/>
        </p:nvPicPr>
        <p:blipFill>
          <a:blip r:embed="rId4"/>
          <a:stretch/>
        </p:blipFill>
        <p:spPr>
          <a:xfrm>
            <a:off x="3274560" y="942120"/>
            <a:ext cx="3155400" cy="4958640"/>
          </a:xfrm>
          <a:prstGeom prst="rect">
            <a:avLst/>
          </a:prstGeom>
          <a:ln>
            <a:noFill/>
          </a:ln>
        </p:spPr>
      </p:pic>
      <p:sp>
        <p:nvSpPr>
          <p:cNvPr id="384" name="CustomShape 5"/>
          <p:cNvSpPr/>
          <p:nvPr/>
        </p:nvSpPr>
        <p:spPr>
          <a:xfrm flipH="1">
            <a:off x="7926840" y="883440"/>
            <a:ext cx="1195560" cy="36468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2018</a:t>
            </a:r>
            <a:endParaRPr b="0" lang="es-ES" sz="1800" spc="-1" strike="noStrike">
              <a:solidFill>
                <a:srgbClr val="000000"/>
              </a:solidFill>
              <a:uFill>
                <a:solidFill>
                  <a:srgbClr val="ffffff"/>
                </a:solidFill>
              </a:uFill>
              <a:latin typeface="Arial"/>
            </a:endParaRPr>
          </a:p>
        </p:txBody>
      </p:sp>
      <p:sp>
        <p:nvSpPr>
          <p:cNvPr id="385" name="CustomShape 6"/>
          <p:cNvSpPr/>
          <p:nvPr/>
        </p:nvSpPr>
        <p:spPr>
          <a:xfrm>
            <a:off x="610560" y="781560"/>
            <a:ext cx="7171560" cy="456120"/>
          </a:xfrm>
          <a:prstGeom prst="rect">
            <a:avLst/>
          </a:prstGeom>
          <a:noFill/>
          <a:ln>
            <a:noFill/>
          </a:ln>
        </p:spPr>
        <p:style>
          <a:lnRef idx="0"/>
          <a:fillRef idx="0"/>
          <a:effectRef idx="0"/>
          <a:fontRef idx="minor"/>
        </p:style>
        <p:txBody>
          <a:bodyPr lIns="90000" rIns="90000" tIns="45000" bIns="45000"/>
          <a:p>
            <a:pPr>
              <a:lnSpc>
                <a:spcPct val="100000"/>
              </a:lnSpc>
            </a:pPr>
            <a:r>
              <a:rPr b="1" lang="es-ES" sz="2400" spc="-1" strike="noStrike">
                <a:solidFill>
                  <a:srgbClr val="222267"/>
                </a:solidFill>
                <a:uFill>
                  <a:solidFill>
                    <a:srgbClr val="ffffff"/>
                  </a:solidFill>
                </a:uFill>
                <a:latin typeface="Century Gothic"/>
              </a:rPr>
              <a:t>Motivos de compra de productos frescos</a:t>
            </a:r>
            <a:endParaRPr b="0" lang="es-ES" sz="2400" spc="-1" strike="noStrike">
              <a:solidFill>
                <a:srgbClr val="000000"/>
              </a:solidFill>
              <a:uFill>
                <a:solidFill>
                  <a:srgbClr val="ffffff"/>
                </a:solidFill>
              </a:uFill>
              <a:latin typeface="Arial"/>
            </a:endParaRPr>
          </a:p>
        </p:txBody>
      </p:sp>
      <p:pic>
        <p:nvPicPr>
          <p:cNvPr id="386" name="Imagen 42" descr=""/>
          <p:cNvPicPr/>
          <p:nvPr/>
        </p:nvPicPr>
        <p:blipFill>
          <a:blip r:embed="rId5"/>
          <a:stretch/>
        </p:blipFill>
        <p:spPr>
          <a:xfrm>
            <a:off x="364680" y="1219320"/>
            <a:ext cx="3326760" cy="4633920"/>
          </a:xfrm>
          <a:prstGeom prst="rect">
            <a:avLst/>
          </a:prstGeom>
          <a:ln>
            <a:noFill/>
          </a:ln>
        </p:spPr>
      </p:pic>
      <p:sp>
        <p:nvSpPr>
          <p:cNvPr id="387" name="CustomShape 7"/>
          <p:cNvSpPr/>
          <p:nvPr/>
        </p:nvSpPr>
        <p:spPr>
          <a:xfrm flipH="1">
            <a:off x="6947640" y="2109960"/>
            <a:ext cx="2174760" cy="91332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Se consume fruta y verdura por salud</a:t>
            </a:r>
            <a:endParaRPr b="0" lang="es-ES" sz="1800" spc="-1" strike="noStrike">
              <a:solidFill>
                <a:srgbClr val="000000"/>
              </a:solidFill>
              <a:uFill>
                <a:solidFill>
                  <a:srgbClr val="ffffff"/>
                </a:solidFill>
              </a:uFill>
              <a:latin typeface="Arial"/>
            </a:endParaRPr>
          </a:p>
        </p:txBody>
      </p:sp>
      <p:sp>
        <p:nvSpPr>
          <p:cNvPr id="388" name="CustomShape 8"/>
          <p:cNvSpPr/>
          <p:nvPr/>
        </p:nvSpPr>
        <p:spPr>
          <a:xfrm flipH="1">
            <a:off x="6552360" y="4095000"/>
            <a:ext cx="2570040" cy="91332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Se consume carne y pescado por placer</a:t>
            </a:r>
            <a:endParaRPr b="0" lang="es-ES" sz="1800" spc="-1" strike="noStrike">
              <a:solidFill>
                <a:srgbClr val="000000"/>
              </a:solidFill>
              <a:uFill>
                <a:solidFill>
                  <a:srgbClr val="ffffff"/>
                </a:solidFill>
              </a:uFill>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390" name="TextShape 2"/>
          <p:cNvSpPr txBox="1"/>
          <p:nvPr/>
        </p:nvSpPr>
        <p:spPr>
          <a:xfrm>
            <a:off x="6553080" y="6245280"/>
            <a:ext cx="2133360" cy="475920"/>
          </a:xfrm>
          <a:prstGeom prst="rect">
            <a:avLst/>
          </a:prstGeom>
          <a:noFill/>
          <a:ln w="9360">
            <a:noFill/>
          </a:ln>
        </p:spPr>
        <p:txBody>
          <a:bodyPr/>
          <a:p>
            <a:pPr algn="r">
              <a:lnSpc>
                <a:spcPct val="100000"/>
              </a:lnSpc>
            </a:pPr>
            <a:fld id="{8E8E234E-7594-488E-9008-FB05A9802BD5}"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391" name="Picture 2" descr=""/>
          <p:cNvPicPr/>
          <p:nvPr/>
        </p:nvPicPr>
        <p:blipFill>
          <a:blip r:embed="rId1"/>
          <a:stretch/>
        </p:blipFill>
        <p:spPr>
          <a:xfrm>
            <a:off x="-9360" y="0"/>
            <a:ext cx="8471160" cy="600120"/>
          </a:xfrm>
          <a:prstGeom prst="rect">
            <a:avLst/>
          </a:prstGeom>
          <a:ln>
            <a:noFill/>
          </a:ln>
        </p:spPr>
      </p:pic>
      <p:pic>
        <p:nvPicPr>
          <p:cNvPr id="392" name="Picture 26" descr=""/>
          <p:cNvPicPr/>
          <p:nvPr/>
        </p:nvPicPr>
        <p:blipFill>
          <a:blip r:embed="rId2"/>
          <a:stretch/>
        </p:blipFill>
        <p:spPr>
          <a:xfrm>
            <a:off x="8525520" y="35280"/>
            <a:ext cx="561960" cy="555840"/>
          </a:xfrm>
          <a:prstGeom prst="rect">
            <a:avLst/>
          </a:prstGeom>
          <a:ln>
            <a:noFill/>
          </a:ln>
        </p:spPr>
      </p:pic>
      <p:sp>
        <p:nvSpPr>
          <p:cNvPr id="393"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3. Conociendo al consumidor de fresco_ </a:t>
            </a:r>
            <a:endParaRPr b="0" lang="es-ES" sz="2000" spc="-1" strike="noStrike">
              <a:solidFill>
                <a:srgbClr val="000000"/>
              </a:solidFill>
              <a:uFill>
                <a:solidFill>
                  <a:srgbClr val="ffffff"/>
                </a:solidFill>
              </a:uFill>
              <a:latin typeface="Arial"/>
            </a:endParaRPr>
          </a:p>
        </p:txBody>
      </p:sp>
      <p:pic>
        <p:nvPicPr>
          <p:cNvPr id="394" name="Imagen 1" descr=""/>
          <p:cNvPicPr/>
          <p:nvPr/>
        </p:nvPicPr>
        <p:blipFill>
          <a:blip r:embed="rId3"/>
          <a:stretch/>
        </p:blipFill>
        <p:spPr>
          <a:xfrm>
            <a:off x="360000" y="1606320"/>
            <a:ext cx="8165160" cy="3312000"/>
          </a:xfrm>
          <a:prstGeom prst="rect">
            <a:avLst/>
          </a:prstGeom>
          <a:ln>
            <a:noFill/>
          </a:ln>
        </p:spPr>
      </p:pic>
      <p:sp>
        <p:nvSpPr>
          <p:cNvPr id="395" name="CustomShape 4"/>
          <p:cNvSpPr/>
          <p:nvPr/>
        </p:nvSpPr>
        <p:spPr>
          <a:xfrm>
            <a:off x="330480" y="6308280"/>
            <a:ext cx="443448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161645"/>
                </a:solidFill>
                <a:uFill>
                  <a:solidFill>
                    <a:srgbClr val="ffffff"/>
                  </a:solidFill>
                </a:uFill>
                <a:latin typeface="Century Gothic"/>
              </a:rPr>
              <a:t>Fuente: El observatorio de frescos de Aldi. 2018. </a:t>
            </a:r>
            <a:endParaRPr b="0" lang="es-ES" sz="1200" spc="-1" strike="noStrike">
              <a:solidFill>
                <a:srgbClr val="000000"/>
              </a:solidFill>
              <a:uFill>
                <a:solidFill>
                  <a:srgbClr val="ffffff"/>
                </a:solidFill>
              </a:uFill>
              <a:latin typeface="Arial"/>
            </a:endParaRPr>
          </a:p>
        </p:txBody>
      </p:sp>
      <p:sp>
        <p:nvSpPr>
          <p:cNvPr id="396" name="CustomShape 5"/>
          <p:cNvSpPr/>
          <p:nvPr/>
        </p:nvSpPr>
        <p:spPr>
          <a:xfrm flipH="1">
            <a:off x="7926840" y="883440"/>
            <a:ext cx="1195560" cy="36468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2018</a:t>
            </a:r>
            <a:endParaRPr b="0" lang="es-ES" sz="1800" spc="-1" strike="noStrike">
              <a:solidFill>
                <a:srgbClr val="000000"/>
              </a:solidFill>
              <a:uFill>
                <a:solidFill>
                  <a:srgbClr val="ffffff"/>
                </a:solidFill>
              </a:uFill>
              <a:latin typeface="Arial"/>
            </a:endParaRPr>
          </a:p>
        </p:txBody>
      </p:sp>
      <p:sp>
        <p:nvSpPr>
          <p:cNvPr id="397" name="CustomShape 6"/>
          <p:cNvSpPr/>
          <p:nvPr/>
        </p:nvSpPr>
        <p:spPr>
          <a:xfrm>
            <a:off x="689760" y="865080"/>
            <a:ext cx="5400360" cy="456120"/>
          </a:xfrm>
          <a:prstGeom prst="rect">
            <a:avLst/>
          </a:prstGeom>
          <a:noFill/>
          <a:ln>
            <a:noFill/>
          </a:ln>
        </p:spPr>
        <p:style>
          <a:lnRef idx="0"/>
          <a:fillRef idx="0"/>
          <a:effectRef idx="0"/>
          <a:fontRef idx="minor"/>
        </p:style>
        <p:txBody>
          <a:bodyPr lIns="90000" rIns="90000" tIns="45000" bIns="45000"/>
          <a:p>
            <a:pPr>
              <a:lnSpc>
                <a:spcPct val="100000"/>
              </a:lnSpc>
            </a:pPr>
            <a:r>
              <a:rPr b="1" lang="es-ES" sz="2400" spc="-1" strike="noStrike">
                <a:solidFill>
                  <a:srgbClr val="222267"/>
                </a:solidFill>
                <a:uFill>
                  <a:solidFill>
                    <a:srgbClr val="ffffff"/>
                  </a:solidFill>
                </a:uFill>
                <a:latin typeface="Century Gothic"/>
              </a:rPr>
              <a:t>Cuota de compra según edad </a:t>
            </a:r>
            <a:endParaRPr b="0" lang="es-ES" sz="2400" spc="-1" strike="noStrike">
              <a:solidFill>
                <a:srgbClr val="000000"/>
              </a:solidFill>
              <a:uFill>
                <a:solidFill>
                  <a:srgbClr val="ffffff"/>
                </a:solidFill>
              </a:uFill>
              <a:latin typeface="Arial"/>
            </a:endParaRPr>
          </a:p>
        </p:txBody>
      </p:sp>
      <p:sp>
        <p:nvSpPr>
          <p:cNvPr id="398" name="CustomShape 7"/>
          <p:cNvSpPr/>
          <p:nvPr/>
        </p:nvSpPr>
        <p:spPr>
          <a:xfrm flipH="1">
            <a:off x="6228360" y="5230440"/>
            <a:ext cx="2915280" cy="63900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A mayor edad, más compra de fresco </a:t>
            </a:r>
            <a:endParaRPr b="0" lang="es-ES" sz="1800" spc="-1" strike="noStrike">
              <a:solidFill>
                <a:srgbClr val="000000"/>
              </a:solidFill>
              <a:uFill>
                <a:solidFill>
                  <a:srgbClr val="ffffff"/>
                </a:solidFill>
              </a:uFill>
              <a:latin typeface="Arial"/>
            </a:endParaRPr>
          </a:p>
        </p:txBody>
      </p:sp>
      <p:sp>
        <p:nvSpPr>
          <p:cNvPr id="399" name="CustomShape 8"/>
          <p:cNvSpPr/>
          <p:nvPr/>
        </p:nvSpPr>
        <p:spPr>
          <a:xfrm flipV="1">
            <a:off x="1979640" y="2420280"/>
            <a:ext cx="6408360" cy="503640"/>
          </a:xfrm>
          <a:custGeom>
            <a:avLst/>
            <a:gdLst/>
            <a:ahLst/>
            <a:rect l="l" t="t" r="r" b="b"/>
            <a:pathLst>
              <a:path w="21600" h="21600">
                <a:moveTo>
                  <a:pt x="0" y="0"/>
                </a:moveTo>
                <a:lnTo>
                  <a:pt x="21600" y="21600"/>
                </a:lnTo>
              </a:path>
            </a:pathLst>
          </a:custGeom>
          <a:noFill/>
          <a:ln w="9360">
            <a:solidFill>
              <a:schemeClr val="accent6">
                <a:lumMod val="75000"/>
              </a:schemeClr>
            </a:solidFill>
            <a:round/>
            <a:tailEnd len="med" type="triangle" w="med"/>
          </a:ln>
        </p:spPr>
        <p:style>
          <a:lnRef idx="0"/>
          <a:fillRef idx="0"/>
          <a:effectRef idx="0"/>
          <a:fontRef idx="minor"/>
        </p:style>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401" name="TextShape 2"/>
          <p:cNvSpPr txBox="1"/>
          <p:nvPr/>
        </p:nvSpPr>
        <p:spPr>
          <a:xfrm>
            <a:off x="6553080" y="6245280"/>
            <a:ext cx="2133360" cy="475920"/>
          </a:xfrm>
          <a:prstGeom prst="rect">
            <a:avLst/>
          </a:prstGeom>
          <a:noFill/>
          <a:ln w="9360">
            <a:noFill/>
          </a:ln>
        </p:spPr>
        <p:txBody>
          <a:bodyPr/>
          <a:p>
            <a:pPr algn="r">
              <a:lnSpc>
                <a:spcPct val="100000"/>
              </a:lnSpc>
            </a:pPr>
            <a:fld id="{86CDDAB2-2F3A-4F9E-AC39-20C2B1DA8BBD}"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402" name="Picture 2" descr=""/>
          <p:cNvPicPr/>
          <p:nvPr/>
        </p:nvPicPr>
        <p:blipFill>
          <a:blip r:embed="rId1"/>
          <a:stretch/>
        </p:blipFill>
        <p:spPr>
          <a:xfrm>
            <a:off x="-9360" y="0"/>
            <a:ext cx="8471160" cy="600120"/>
          </a:xfrm>
          <a:prstGeom prst="rect">
            <a:avLst/>
          </a:prstGeom>
          <a:ln>
            <a:noFill/>
          </a:ln>
        </p:spPr>
      </p:pic>
      <p:pic>
        <p:nvPicPr>
          <p:cNvPr id="403" name="Picture 26" descr=""/>
          <p:cNvPicPr/>
          <p:nvPr/>
        </p:nvPicPr>
        <p:blipFill>
          <a:blip r:embed="rId2"/>
          <a:stretch/>
        </p:blipFill>
        <p:spPr>
          <a:xfrm>
            <a:off x="8525520" y="35280"/>
            <a:ext cx="561960" cy="555840"/>
          </a:xfrm>
          <a:prstGeom prst="rect">
            <a:avLst/>
          </a:prstGeom>
          <a:ln>
            <a:noFill/>
          </a:ln>
        </p:spPr>
      </p:pic>
      <p:sp>
        <p:nvSpPr>
          <p:cNvPr id="404"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3. Conociendo al consumidor de fresco_ </a:t>
            </a:r>
            <a:endParaRPr b="0" lang="es-ES" sz="2000" spc="-1" strike="noStrike">
              <a:solidFill>
                <a:srgbClr val="000000"/>
              </a:solidFill>
              <a:uFill>
                <a:solidFill>
                  <a:srgbClr val="ffffff"/>
                </a:solidFill>
              </a:uFill>
              <a:latin typeface="Arial"/>
            </a:endParaRPr>
          </a:p>
        </p:txBody>
      </p:sp>
      <p:sp>
        <p:nvSpPr>
          <p:cNvPr id="405" name="CustomShape 4"/>
          <p:cNvSpPr/>
          <p:nvPr/>
        </p:nvSpPr>
        <p:spPr>
          <a:xfrm>
            <a:off x="387000" y="1101960"/>
            <a:ext cx="2358360" cy="3610440"/>
          </a:xfrm>
          <a:prstGeom prst="roundRect">
            <a:avLst>
              <a:gd name="adj" fmla="val 16667"/>
            </a:avLst>
          </a:prstGeom>
          <a:ln>
            <a:round/>
          </a:ln>
          <a:effectLst>
            <a:outerShdw blurRad="40000" dir="5400000" dist="2000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1" lang="es-ES" sz="2400" spc="-1" strike="noStrike">
                <a:solidFill>
                  <a:srgbClr val="002060"/>
                </a:solidFill>
                <a:uFill>
                  <a:solidFill>
                    <a:srgbClr val="ffffff"/>
                  </a:solidFill>
                </a:uFill>
                <a:latin typeface="Century Gothic"/>
              </a:rPr>
              <a:t>¿Cómo compra los alimentos frescos? </a:t>
            </a: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r>
              <a:rPr b="1" lang="es-ES" sz="1600" spc="-1" strike="noStrike">
                <a:solidFill>
                  <a:srgbClr val="002060"/>
                </a:solidFill>
                <a:uFill>
                  <a:solidFill>
                    <a:srgbClr val="ffffff"/>
                  </a:solidFill>
                </a:uFill>
                <a:latin typeface="Century Gothic"/>
              </a:rPr>
              <a:t>(frutas y verduras, carne, pescado…)</a:t>
            </a:r>
            <a:endParaRPr b="0" lang="es-ES" sz="1600" spc="-1" strike="noStrike">
              <a:solidFill>
                <a:srgbClr val="000000"/>
              </a:solidFill>
              <a:uFill>
                <a:solidFill>
                  <a:srgbClr val="ffffff"/>
                </a:solidFill>
              </a:uFill>
              <a:latin typeface="Arial"/>
            </a:endParaRPr>
          </a:p>
          <a:p>
            <a:pPr algn="ctr">
              <a:lnSpc>
                <a:spcPct val="100000"/>
              </a:lnSpc>
            </a:pPr>
            <a:endParaRPr b="0" lang="es-ES" sz="1600" spc="-1" strike="noStrike">
              <a:solidFill>
                <a:srgbClr val="000000"/>
              </a:solidFill>
              <a:uFill>
                <a:solidFill>
                  <a:srgbClr val="ffffff"/>
                </a:solidFill>
              </a:uFill>
              <a:latin typeface="Arial"/>
            </a:endParaRPr>
          </a:p>
        </p:txBody>
      </p:sp>
      <p:sp>
        <p:nvSpPr>
          <p:cNvPr id="406" name="CustomShape 5"/>
          <p:cNvSpPr/>
          <p:nvPr/>
        </p:nvSpPr>
        <p:spPr>
          <a:xfrm>
            <a:off x="2968920" y="1184040"/>
            <a:ext cx="2514960" cy="91332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222267"/>
                </a:solidFill>
                <a:uFill>
                  <a:solidFill>
                    <a:srgbClr val="ffffff"/>
                  </a:solidFill>
                </a:uFill>
                <a:latin typeface="Century Gothic"/>
              </a:rPr>
              <a:t>Bandejas preparadas por el establecimiento</a:t>
            </a:r>
            <a:endParaRPr b="0" lang="es-ES" sz="1800" spc="-1" strike="noStrike">
              <a:solidFill>
                <a:srgbClr val="000000"/>
              </a:solidFill>
              <a:uFill>
                <a:solidFill>
                  <a:srgbClr val="ffffff"/>
                </a:solidFill>
              </a:uFill>
              <a:latin typeface="Arial"/>
            </a:endParaRPr>
          </a:p>
        </p:txBody>
      </p:sp>
      <p:sp>
        <p:nvSpPr>
          <p:cNvPr id="407" name="CustomShape 6"/>
          <p:cNvSpPr/>
          <p:nvPr/>
        </p:nvSpPr>
        <p:spPr>
          <a:xfrm>
            <a:off x="5819760" y="1442160"/>
            <a:ext cx="1028520" cy="51696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800" spc="-1" strike="noStrike">
                <a:solidFill>
                  <a:srgbClr val="222267"/>
                </a:solidFill>
                <a:uFill>
                  <a:solidFill>
                    <a:srgbClr val="ffffff"/>
                  </a:solidFill>
                </a:uFill>
                <a:latin typeface="Century Gothic"/>
              </a:rPr>
              <a:t>15%</a:t>
            </a:r>
            <a:endParaRPr b="0" lang="es-ES" sz="2800" spc="-1" strike="noStrike">
              <a:solidFill>
                <a:srgbClr val="000000"/>
              </a:solidFill>
              <a:uFill>
                <a:solidFill>
                  <a:srgbClr val="ffffff"/>
                </a:solidFill>
              </a:uFill>
              <a:latin typeface="Arial"/>
            </a:endParaRPr>
          </a:p>
        </p:txBody>
      </p:sp>
      <p:sp>
        <p:nvSpPr>
          <p:cNvPr id="408" name="CustomShape 7"/>
          <p:cNvSpPr/>
          <p:nvPr/>
        </p:nvSpPr>
        <p:spPr>
          <a:xfrm>
            <a:off x="5955480" y="801000"/>
            <a:ext cx="853560" cy="403560"/>
          </a:xfrm>
          <a:prstGeom prst="roundRect">
            <a:avLst>
              <a:gd name="adj" fmla="val 16667"/>
            </a:avLst>
          </a:prstGeom>
          <a:ln>
            <a:noFill/>
          </a:ln>
          <a:effectLst>
            <a:outerShdw blurRad="40000" dir="5400000" dist="20000" rotWithShape="0">
              <a:srgbClr val="000000">
                <a:alpha val="38000"/>
              </a:srgbClr>
            </a:outerShdw>
          </a:effectLst>
        </p:spPr>
        <p:style>
          <a:lnRef idx="3">
            <a:schemeClr val="lt1"/>
          </a:lnRef>
          <a:fillRef idx="1">
            <a:schemeClr val="accent2"/>
          </a:fillRef>
          <a:effectRef idx="1">
            <a:schemeClr val="accent2"/>
          </a:effectRef>
          <a:fontRef idx="minor"/>
        </p:style>
        <p:txBody>
          <a:bodyPr wrap="none" lIns="90000" rIns="90000" tIns="45000" bIns="45000"/>
          <a:p>
            <a:pPr>
              <a:lnSpc>
                <a:spcPct val="100000"/>
              </a:lnSpc>
            </a:pPr>
            <a:r>
              <a:rPr b="1" lang="es-ES" sz="1800" spc="-1" strike="noStrike">
                <a:solidFill>
                  <a:srgbClr val="ffffff"/>
                </a:solidFill>
                <a:uFill>
                  <a:solidFill>
                    <a:srgbClr val="ffffff"/>
                  </a:solidFill>
                </a:uFill>
                <a:latin typeface="Century Gothic"/>
              </a:rPr>
              <a:t>2019</a:t>
            </a:r>
            <a:endParaRPr b="0" lang="es-ES" sz="1800" spc="-1" strike="noStrike">
              <a:solidFill>
                <a:srgbClr val="000000"/>
              </a:solidFill>
              <a:uFill>
                <a:solidFill>
                  <a:srgbClr val="ffffff"/>
                </a:solidFill>
              </a:uFill>
              <a:latin typeface="Arial"/>
            </a:endParaRPr>
          </a:p>
        </p:txBody>
      </p:sp>
      <p:sp>
        <p:nvSpPr>
          <p:cNvPr id="409" name="CustomShape 8"/>
          <p:cNvSpPr/>
          <p:nvPr/>
        </p:nvSpPr>
        <p:spPr>
          <a:xfrm>
            <a:off x="7217280" y="764640"/>
            <a:ext cx="944280" cy="655920"/>
          </a:xfrm>
          <a:prstGeom prst="roundRect">
            <a:avLst>
              <a:gd name="adj" fmla="val 16667"/>
            </a:avLst>
          </a:prstGeom>
          <a:ln>
            <a:noFill/>
          </a:ln>
          <a:effectLst>
            <a:outerShdw blurRad="40000" dir="5400000" dist="20000" rotWithShape="0">
              <a:srgbClr val="000000">
                <a:alpha val="38000"/>
              </a:srgbClr>
            </a:outerShdw>
          </a:effectLst>
        </p:spPr>
        <p:style>
          <a:lnRef idx="3">
            <a:schemeClr val="lt1"/>
          </a:lnRef>
          <a:fillRef idx="1">
            <a:schemeClr val="accent2"/>
          </a:fillRef>
          <a:effectRef idx="1">
            <a:schemeClr val="accent2"/>
          </a:effectRef>
          <a:fontRef idx="minor"/>
        </p:style>
        <p:txBody>
          <a:bodyPr lIns="90000" rIns="90000" tIns="45000" bIns="45000"/>
          <a:p>
            <a:pPr>
              <a:lnSpc>
                <a:spcPct val="100000"/>
              </a:lnSpc>
            </a:pPr>
            <a:r>
              <a:rPr b="1" lang="es-ES" sz="1100" spc="-1" strike="noStrike">
                <a:solidFill>
                  <a:srgbClr val="ffffff"/>
                </a:solidFill>
                <a:uFill>
                  <a:solidFill>
                    <a:srgbClr val="ffffff"/>
                  </a:solidFill>
                </a:uFill>
                <a:latin typeface="Century Gothic"/>
              </a:rPr>
              <a:t>Evolución 2018-2019</a:t>
            </a:r>
            <a:endParaRPr b="0" lang="es-ES" sz="1100" spc="-1" strike="noStrike">
              <a:solidFill>
                <a:srgbClr val="000000"/>
              </a:solidFill>
              <a:uFill>
                <a:solidFill>
                  <a:srgbClr val="ffffff"/>
                </a:solidFill>
              </a:uFill>
              <a:latin typeface="Arial"/>
            </a:endParaRPr>
          </a:p>
        </p:txBody>
      </p:sp>
      <p:sp>
        <p:nvSpPr>
          <p:cNvPr id="410" name="CustomShape 9"/>
          <p:cNvSpPr/>
          <p:nvPr/>
        </p:nvSpPr>
        <p:spPr>
          <a:xfrm>
            <a:off x="2968920" y="2354760"/>
            <a:ext cx="2952000" cy="91332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222267"/>
                </a:solidFill>
                <a:uFill>
                  <a:solidFill>
                    <a:srgbClr val="ffffff"/>
                  </a:solidFill>
                </a:uFill>
                <a:latin typeface="Century Gothic"/>
              </a:rPr>
              <a:t>Las compro al peso, eligiendo yo mismo/a (autoservicio)</a:t>
            </a:r>
            <a:endParaRPr b="0" lang="es-ES" sz="1800" spc="-1" strike="noStrike">
              <a:solidFill>
                <a:srgbClr val="000000"/>
              </a:solidFill>
              <a:uFill>
                <a:solidFill>
                  <a:srgbClr val="ffffff"/>
                </a:solidFill>
              </a:uFill>
              <a:latin typeface="Arial"/>
            </a:endParaRPr>
          </a:p>
        </p:txBody>
      </p:sp>
      <p:sp>
        <p:nvSpPr>
          <p:cNvPr id="411" name="CustomShape 10"/>
          <p:cNvSpPr/>
          <p:nvPr/>
        </p:nvSpPr>
        <p:spPr>
          <a:xfrm>
            <a:off x="2934360" y="3509280"/>
            <a:ext cx="2952000" cy="118764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222267"/>
                </a:solidFill>
                <a:uFill>
                  <a:solidFill>
                    <a:srgbClr val="ffffff"/>
                  </a:solidFill>
                </a:uFill>
                <a:latin typeface="Century Gothic"/>
              </a:rPr>
              <a:t>Las compro al peso, pidiendo al vendedor lo que necesito (venta asistida)</a:t>
            </a:r>
            <a:endParaRPr b="0" lang="es-ES" sz="1800" spc="-1" strike="noStrike">
              <a:solidFill>
                <a:srgbClr val="000000"/>
              </a:solidFill>
              <a:uFill>
                <a:solidFill>
                  <a:srgbClr val="ffffff"/>
                </a:solidFill>
              </a:uFill>
              <a:latin typeface="Arial"/>
            </a:endParaRPr>
          </a:p>
        </p:txBody>
      </p:sp>
      <p:sp>
        <p:nvSpPr>
          <p:cNvPr id="412" name="CustomShape 11"/>
          <p:cNvSpPr/>
          <p:nvPr/>
        </p:nvSpPr>
        <p:spPr>
          <a:xfrm>
            <a:off x="5819760" y="2622960"/>
            <a:ext cx="1028520" cy="51696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800" spc="-1" strike="noStrike">
                <a:solidFill>
                  <a:srgbClr val="222267"/>
                </a:solidFill>
                <a:uFill>
                  <a:solidFill>
                    <a:srgbClr val="ffffff"/>
                  </a:solidFill>
                </a:uFill>
                <a:latin typeface="Century Gothic"/>
              </a:rPr>
              <a:t>47%</a:t>
            </a:r>
            <a:endParaRPr b="0" lang="es-ES" sz="2800" spc="-1" strike="noStrike">
              <a:solidFill>
                <a:srgbClr val="000000"/>
              </a:solidFill>
              <a:uFill>
                <a:solidFill>
                  <a:srgbClr val="ffffff"/>
                </a:solidFill>
              </a:uFill>
              <a:latin typeface="Arial"/>
            </a:endParaRPr>
          </a:p>
        </p:txBody>
      </p:sp>
      <p:sp>
        <p:nvSpPr>
          <p:cNvPr id="413" name="CustomShape 12"/>
          <p:cNvSpPr/>
          <p:nvPr/>
        </p:nvSpPr>
        <p:spPr>
          <a:xfrm>
            <a:off x="5837760" y="3883320"/>
            <a:ext cx="1028520" cy="51696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800" spc="-1" strike="noStrike">
                <a:solidFill>
                  <a:srgbClr val="222267"/>
                </a:solidFill>
                <a:uFill>
                  <a:solidFill>
                    <a:srgbClr val="ffffff"/>
                  </a:solidFill>
                </a:uFill>
                <a:latin typeface="Century Gothic"/>
              </a:rPr>
              <a:t>38%</a:t>
            </a:r>
            <a:endParaRPr b="0" lang="es-ES" sz="2800" spc="-1" strike="noStrike">
              <a:solidFill>
                <a:srgbClr val="000000"/>
              </a:solidFill>
              <a:uFill>
                <a:solidFill>
                  <a:srgbClr val="ffffff"/>
                </a:solidFill>
              </a:uFill>
              <a:latin typeface="Arial"/>
            </a:endParaRPr>
          </a:p>
        </p:txBody>
      </p:sp>
      <p:sp>
        <p:nvSpPr>
          <p:cNvPr id="414" name="CustomShape 13"/>
          <p:cNvSpPr/>
          <p:nvPr/>
        </p:nvSpPr>
        <p:spPr>
          <a:xfrm>
            <a:off x="7185240" y="1516680"/>
            <a:ext cx="76788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ff3300"/>
                </a:solidFill>
                <a:uFill>
                  <a:solidFill>
                    <a:srgbClr val="ffffff"/>
                  </a:solidFill>
                </a:uFill>
                <a:latin typeface="Century Gothic"/>
              </a:rPr>
              <a:t>-5%</a:t>
            </a:r>
            <a:endParaRPr b="0" lang="es-ES" sz="2200" spc="-1" strike="noStrike">
              <a:solidFill>
                <a:srgbClr val="000000"/>
              </a:solidFill>
              <a:uFill>
                <a:solidFill>
                  <a:srgbClr val="ffffff"/>
                </a:solidFill>
              </a:uFill>
              <a:latin typeface="Arial"/>
            </a:endParaRPr>
          </a:p>
        </p:txBody>
      </p:sp>
      <p:sp>
        <p:nvSpPr>
          <p:cNvPr id="415" name="CustomShape 14"/>
          <p:cNvSpPr/>
          <p:nvPr/>
        </p:nvSpPr>
        <p:spPr>
          <a:xfrm>
            <a:off x="7080480" y="2666520"/>
            <a:ext cx="107892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00b050"/>
                </a:solidFill>
                <a:uFill>
                  <a:solidFill>
                    <a:srgbClr val="ffffff"/>
                  </a:solidFill>
                </a:uFill>
                <a:latin typeface="Century Gothic"/>
              </a:rPr>
              <a:t>+10%</a:t>
            </a:r>
            <a:endParaRPr b="0" lang="es-ES" sz="2200" spc="-1" strike="noStrike">
              <a:solidFill>
                <a:srgbClr val="000000"/>
              </a:solidFill>
              <a:uFill>
                <a:solidFill>
                  <a:srgbClr val="ffffff"/>
                </a:solidFill>
              </a:uFill>
              <a:latin typeface="Arial"/>
            </a:endParaRPr>
          </a:p>
        </p:txBody>
      </p:sp>
      <p:sp>
        <p:nvSpPr>
          <p:cNvPr id="416" name="CustomShape 15"/>
          <p:cNvSpPr/>
          <p:nvPr/>
        </p:nvSpPr>
        <p:spPr>
          <a:xfrm>
            <a:off x="7185240" y="3990600"/>
            <a:ext cx="76788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ff3300"/>
                </a:solidFill>
                <a:uFill>
                  <a:solidFill>
                    <a:srgbClr val="ffffff"/>
                  </a:solidFill>
                </a:uFill>
                <a:latin typeface="Century Gothic"/>
              </a:rPr>
              <a:t>-5%</a:t>
            </a:r>
            <a:endParaRPr b="0" lang="es-ES" sz="2200" spc="-1" strike="noStrike">
              <a:solidFill>
                <a:srgbClr val="000000"/>
              </a:solidFill>
              <a:uFill>
                <a:solidFill>
                  <a:srgbClr val="ffffff"/>
                </a:solidFill>
              </a:uFill>
              <a:latin typeface="Arial"/>
            </a:endParaRPr>
          </a:p>
        </p:txBody>
      </p:sp>
      <p:sp>
        <p:nvSpPr>
          <p:cNvPr id="417" name="CustomShape 16"/>
          <p:cNvSpPr/>
          <p:nvPr/>
        </p:nvSpPr>
        <p:spPr>
          <a:xfrm>
            <a:off x="649800" y="5047200"/>
            <a:ext cx="8036640" cy="1070280"/>
          </a:xfrm>
          <a:prstGeom prst="roundRect">
            <a:avLst>
              <a:gd name="adj" fmla="val 16667"/>
            </a:avLst>
          </a:prstGeom>
          <a:ln>
            <a:noFill/>
          </a:ln>
          <a:effectLst>
            <a:outerShdw blurRad="40000" dir="5400000" dist="20000" rotWithShape="0">
              <a:srgbClr val="000000">
                <a:alpha val="38000"/>
              </a:srgbClr>
            </a:outerShdw>
          </a:effectLst>
        </p:spPr>
        <p:style>
          <a:lnRef idx="3">
            <a:schemeClr val="lt1"/>
          </a:lnRef>
          <a:fillRef idx="1">
            <a:schemeClr val="accent2"/>
          </a:fillRef>
          <a:effectRef idx="1">
            <a:schemeClr val="accent2"/>
          </a:effectRef>
          <a:fontRef idx="minor"/>
        </p:style>
        <p:txBody>
          <a:bodyPr lIns="90000" rIns="90000" tIns="45000" bIns="45000"/>
          <a:p>
            <a:pPr algn="ctr">
              <a:lnSpc>
                <a:spcPct val="130000"/>
              </a:lnSpc>
            </a:pPr>
            <a:r>
              <a:rPr b="1" lang="es-ES" sz="1600" spc="-1" strike="noStrike">
                <a:solidFill>
                  <a:srgbClr val="ffffff"/>
                </a:solidFill>
                <a:uFill>
                  <a:solidFill>
                    <a:srgbClr val="ffffff"/>
                  </a:solidFill>
                </a:uFill>
                <a:latin typeface="Century Gothic"/>
              </a:rPr>
              <a:t>Los datos apuntan una tendencia al alza del autoservicio, si bien la venta asistida es importante, independientemente del tipo de establecimiento. </a:t>
            </a:r>
            <a:endParaRPr b="0" lang="es-ES" sz="1600" spc="-1" strike="noStrike">
              <a:solidFill>
                <a:srgbClr val="000000"/>
              </a:solidFill>
              <a:uFill>
                <a:solidFill>
                  <a:srgbClr val="ffffff"/>
                </a:solidFill>
              </a:uFill>
              <a:latin typeface="Arial"/>
            </a:endParaRPr>
          </a:p>
        </p:txBody>
      </p:sp>
      <p:sp>
        <p:nvSpPr>
          <p:cNvPr id="418" name="CustomShape 17"/>
          <p:cNvSpPr/>
          <p:nvPr/>
        </p:nvSpPr>
        <p:spPr>
          <a:xfrm>
            <a:off x="340920" y="6308280"/>
            <a:ext cx="573768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161645"/>
                </a:solidFill>
                <a:uFill>
                  <a:solidFill>
                    <a:srgbClr val="ffffff"/>
                  </a:solidFill>
                </a:uFill>
                <a:latin typeface="Century Gothic"/>
              </a:rPr>
              <a:t>Fuente: Encuesta de hábitos de compra y consumo 2019. MPAC  </a:t>
            </a:r>
            <a:endParaRPr b="0" lang="es-ES" sz="1200" spc="-1" strike="noStrike">
              <a:solidFill>
                <a:srgbClr val="000000"/>
              </a:solidFill>
              <a:uFill>
                <a:solidFill>
                  <a:srgbClr val="ffffff"/>
                </a:solidFill>
              </a:uFill>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9" name="Imagen 27" descr=""/>
          <p:cNvPicPr/>
          <p:nvPr/>
        </p:nvPicPr>
        <p:blipFill>
          <a:blip r:embed="rId1"/>
          <a:stretch/>
        </p:blipFill>
        <p:spPr>
          <a:xfrm>
            <a:off x="364680" y="851040"/>
            <a:ext cx="2775240" cy="2818080"/>
          </a:xfrm>
          <a:prstGeom prst="rect">
            <a:avLst/>
          </a:prstGeom>
          <a:ln>
            <a:noFill/>
          </a:ln>
        </p:spPr>
      </p:pic>
      <p:sp>
        <p:nvSpPr>
          <p:cNvPr id="420"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421" name="TextShape 2"/>
          <p:cNvSpPr txBox="1"/>
          <p:nvPr/>
        </p:nvSpPr>
        <p:spPr>
          <a:xfrm>
            <a:off x="6553080" y="6245280"/>
            <a:ext cx="2133360" cy="475920"/>
          </a:xfrm>
          <a:prstGeom prst="rect">
            <a:avLst/>
          </a:prstGeom>
          <a:noFill/>
          <a:ln w="9360">
            <a:noFill/>
          </a:ln>
        </p:spPr>
        <p:txBody>
          <a:bodyPr/>
          <a:p>
            <a:pPr algn="r">
              <a:lnSpc>
                <a:spcPct val="100000"/>
              </a:lnSpc>
            </a:pPr>
            <a:fld id="{245E8EDC-296F-4717-81C4-462EE7A901EA}"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422" name="Picture 2" descr=""/>
          <p:cNvPicPr/>
          <p:nvPr/>
        </p:nvPicPr>
        <p:blipFill>
          <a:blip r:embed="rId2"/>
          <a:stretch/>
        </p:blipFill>
        <p:spPr>
          <a:xfrm>
            <a:off x="-9360" y="0"/>
            <a:ext cx="8471160" cy="600120"/>
          </a:xfrm>
          <a:prstGeom prst="rect">
            <a:avLst/>
          </a:prstGeom>
          <a:ln>
            <a:noFill/>
          </a:ln>
        </p:spPr>
      </p:pic>
      <p:pic>
        <p:nvPicPr>
          <p:cNvPr id="423" name="Picture 26" descr=""/>
          <p:cNvPicPr/>
          <p:nvPr/>
        </p:nvPicPr>
        <p:blipFill>
          <a:blip r:embed="rId3"/>
          <a:stretch/>
        </p:blipFill>
        <p:spPr>
          <a:xfrm>
            <a:off x="8525520" y="35280"/>
            <a:ext cx="561960" cy="555840"/>
          </a:xfrm>
          <a:prstGeom prst="rect">
            <a:avLst/>
          </a:prstGeom>
          <a:ln>
            <a:noFill/>
          </a:ln>
        </p:spPr>
      </p:pic>
      <p:sp>
        <p:nvSpPr>
          <p:cNvPr id="424"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3. Conociendo al consumidor de fresco_ </a:t>
            </a:r>
            <a:endParaRPr b="0" lang="es-ES" sz="2000" spc="-1" strike="noStrike">
              <a:solidFill>
                <a:srgbClr val="000000"/>
              </a:solidFill>
              <a:uFill>
                <a:solidFill>
                  <a:srgbClr val="ffffff"/>
                </a:solidFill>
              </a:uFill>
              <a:latin typeface="Arial"/>
            </a:endParaRPr>
          </a:p>
        </p:txBody>
      </p:sp>
      <p:sp>
        <p:nvSpPr>
          <p:cNvPr id="425" name="CustomShape 4"/>
          <p:cNvSpPr/>
          <p:nvPr/>
        </p:nvSpPr>
        <p:spPr>
          <a:xfrm>
            <a:off x="466920" y="1926360"/>
            <a:ext cx="2520360" cy="1451160"/>
          </a:xfrm>
          <a:prstGeom prst="roundRect">
            <a:avLst>
              <a:gd name="adj" fmla="val 16667"/>
            </a:avLst>
          </a:prstGeom>
          <a:ln>
            <a:round/>
          </a:ln>
          <a:effectLst>
            <a:outerShdw blurRad="40000" dir="5400000" dist="2000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p>
            <a:pPr algn="ctr">
              <a:lnSpc>
                <a:spcPct val="100000"/>
              </a:lnSpc>
            </a:pPr>
            <a:r>
              <a:rPr b="1" lang="es-ES" sz="2000" spc="-1" strike="noStrike">
                <a:solidFill>
                  <a:srgbClr val="002060"/>
                </a:solidFill>
                <a:uFill>
                  <a:solidFill>
                    <a:srgbClr val="ffffff"/>
                  </a:solidFill>
                </a:uFill>
                <a:latin typeface="Century Gothic"/>
              </a:rPr>
              <a:t>COMPRA DE PRODUCTOS FRESCOS AL PESO</a:t>
            </a:r>
            <a:endParaRPr b="0" lang="es-ES" sz="2000" spc="-1" strike="noStrike">
              <a:solidFill>
                <a:srgbClr val="000000"/>
              </a:solidFill>
              <a:uFill>
                <a:solidFill>
                  <a:srgbClr val="ffffff"/>
                </a:solidFill>
              </a:uFill>
              <a:latin typeface="Arial"/>
            </a:endParaRPr>
          </a:p>
        </p:txBody>
      </p:sp>
      <p:sp>
        <p:nvSpPr>
          <p:cNvPr id="426" name="CustomShape 5"/>
          <p:cNvSpPr/>
          <p:nvPr/>
        </p:nvSpPr>
        <p:spPr>
          <a:xfrm>
            <a:off x="547200" y="4507200"/>
            <a:ext cx="6416640" cy="1420200"/>
          </a:xfrm>
          <a:prstGeom prst="roundRect">
            <a:avLst>
              <a:gd name="adj" fmla="val 16667"/>
            </a:avLst>
          </a:prstGeom>
          <a:ln>
            <a:noFill/>
          </a:ln>
          <a:effectLst>
            <a:outerShdw blurRad="40000" dir="5400000" dist="20000" rotWithShape="0">
              <a:srgbClr val="000000">
                <a:alpha val="38000"/>
              </a:srgbClr>
            </a:outerShdw>
          </a:effectLst>
        </p:spPr>
        <p:style>
          <a:lnRef idx="3">
            <a:schemeClr val="lt1"/>
          </a:lnRef>
          <a:fillRef idx="1">
            <a:schemeClr val="accent2"/>
          </a:fillRef>
          <a:effectRef idx="1">
            <a:schemeClr val="accent2"/>
          </a:effectRef>
          <a:fontRef idx="minor"/>
        </p:style>
        <p:txBody>
          <a:bodyPr lIns="90000" rIns="90000" tIns="45000" bIns="45000"/>
          <a:p>
            <a:pPr algn="ctr">
              <a:lnSpc>
                <a:spcPct val="130000"/>
              </a:lnSpc>
            </a:pPr>
            <a:r>
              <a:rPr b="1" lang="es-ES" sz="1600" spc="-1" strike="noStrike">
                <a:solidFill>
                  <a:srgbClr val="ffffff"/>
                </a:solidFill>
                <a:uFill>
                  <a:solidFill>
                    <a:srgbClr val="ffffff"/>
                  </a:solidFill>
                </a:uFill>
                <a:latin typeface="Century Gothic"/>
              </a:rPr>
              <a:t>La compra en mostrador es del 40% en mujeres frente al 33% de los hombres, aumentando significativamente con la edad hasta rozar el 50% en las personas mayores de 65 años. </a:t>
            </a:r>
            <a:endParaRPr b="0" lang="es-ES" sz="1600" spc="-1" strike="noStrike">
              <a:solidFill>
                <a:srgbClr val="000000"/>
              </a:solidFill>
              <a:uFill>
                <a:solidFill>
                  <a:srgbClr val="ffffff"/>
                </a:solidFill>
              </a:uFill>
              <a:latin typeface="Arial"/>
            </a:endParaRPr>
          </a:p>
        </p:txBody>
      </p:sp>
      <p:sp>
        <p:nvSpPr>
          <p:cNvPr id="427" name="CustomShape 6"/>
          <p:cNvSpPr/>
          <p:nvPr/>
        </p:nvSpPr>
        <p:spPr>
          <a:xfrm>
            <a:off x="2431800" y="1247040"/>
            <a:ext cx="1154880" cy="57780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s-ES" sz="3200" spc="-1" strike="noStrike">
                <a:solidFill>
                  <a:srgbClr val="333399"/>
                </a:solidFill>
                <a:uFill>
                  <a:solidFill>
                    <a:srgbClr val="ffffff"/>
                  </a:solidFill>
                </a:uFill>
                <a:latin typeface="Century Gothic"/>
              </a:rPr>
              <a:t>86%</a:t>
            </a:r>
            <a:endParaRPr b="0" lang="es-ES" sz="3200" spc="-1" strike="noStrike">
              <a:solidFill>
                <a:srgbClr val="000000"/>
              </a:solidFill>
              <a:uFill>
                <a:solidFill>
                  <a:srgbClr val="ffffff"/>
                </a:solidFill>
              </a:uFill>
              <a:latin typeface="Arial"/>
            </a:endParaRPr>
          </a:p>
        </p:txBody>
      </p:sp>
      <p:sp>
        <p:nvSpPr>
          <p:cNvPr id="428" name="CustomShape 7"/>
          <p:cNvSpPr/>
          <p:nvPr/>
        </p:nvSpPr>
        <p:spPr>
          <a:xfrm>
            <a:off x="4111920" y="1110960"/>
            <a:ext cx="2665440" cy="3952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000" spc="-1" strike="noStrike">
                <a:solidFill>
                  <a:srgbClr val="333399"/>
                </a:solidFill>
                <a:uFill>
                  <a:solidFill>
                    <a:srgbClr val="ffffff"/>
                  </a:solidFill>
                </a:uFill>
                <a:latin typeface="Century Gothic"/>
              </a:rPr>
              <a:t>47% Autoservicio</a:t>
            </a:r>
            <a:endParaRPr b="0" lang="es-ES" sz="2000" spc="-1" strike="noStrike">
              <a:solidFill>
                <a:srgbClr val="000000"/>
              </a:solidFill>
              <a:uFill>
                <a:solidFill>
                  <a:srgbClr val="ffffff"/>
                </a:solidFill>
              </a:uFill>
              <a:latin typeface="Arial"/>
            </a:endParaRPr>
          </a:p>
        </p:txBody>
      </p:sp>
      <p:sp>
        <p:nvSpPr>
          <p:cNvPr id="429" name="CustomShape 8"/>
          <p:cNvSpPr/>
          <p:nvPr/>
        </p:nvSpPr>
        <p:spPr>
          <a:xfrm>
            <a:off x="4115880" y="1926360"/>
            <a:ext cx="2301120" cy="88236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600" spc="-1" strike="noStrike">
                <a:solidFill>
                  <a:srgbClr val="333399"/>
                </a:solidFill>
                <a:uFill>
                  <a:solidFill>
                    <a:srgbClr val="ffffff"/>
                  </a:solidFill>
                </a:uFill>
                <a:latin typeface="Century Gothic"/>
              </a:rPr>
              <a:t>38% VENTA</a:t>
            </a:r>
            <a:endParaRPr b="0" lang="es-ES" sz="2600" spc="-1" strike="noStrike">
              <a:solidFill>
                <a:srgbClr val="000000"/>
              </a:solidFill>
              <a:uFill>
                <a:solidFill>
                  <a:srgbClr val="ffffff"/>
                </a:solidFill>
              </a:uFill>
              <a:latin typeface="Arial"/>
            </a:endParaRPr>
          </a:p>
          <a:p>
            <a:pPr algn="ctr">
              <a:lnSpc>
                <a:spcPct val="100000"/>
              </a:lnSpc>
            </a:pPr>
            <a:r>
              <a:rPr b="1" lang="es-ES" sz="2600" spc="-1" strike="noStrike">
                <a:solidFill>
                  <a:srgbClr val="333399"/>
                </a:solidFill>
                <a:uFill>
                  <a:solidFill>
                    <a:srgbClr val="ffffff"/>
                  </a:solidFill>
                </a:uFill>
                <a:latin typeface="Century Gothic"/>
              </a:rPr>
              <a:t>ASISTIDA</a:t>
            </a:r>
            <a:endParaRPr b="0" lang="es-ES" sz="2600" spc="-1" strike="noStrike">
              <a:solidFill>
                <a:srgbClr val="000000"/>
              </a:solidFill>
              <a:uFill>
                <a:solidFill>
                  <a:srgbClr val="ffffff"/>
                </a:solidFill>
              </a:uFill>
              <a:latin typeface="Arial"/>
            </a:endParaRPr>
          </a:p>
        </p:txBody>
      </p:sp>
      <p:sp>
        <p:nvSpPr>
          <p:cNvPr id="430" name="Line 9"/>
          <p:cNvSpPr/>
          <p:nvPr/>
        </p:nvSpPr>
        <p:spPr>
          <a:xfrm flipV="1">
            <a:off x="3563640" y="1310760"/>
            <a:ext cx="730440" cy="335880"/>
          </a:xfrm>
          <a:prstGeom prst="line">
            <a:avLst/>
          </a:prstGeom>
          <a:ln>
            <a:solidFill>
              <a:schemeClr val="accent6">
                <a:lumMod val="50000"/>
              </a:schemeClr>
            </a:solidFill>
            <a:round/>
          </a:ln>
        </p:spPr>
        <p:style>
          <a:lnRef idx="1">
            <a:schemeClr val="accent1"/>
          </a:lnRef>
          <a:fillRef idx="0">
            <a:schemeClr val="accent1"/>
          </a:fillRef>
          <a:effectRef idx="0">
            <a:schemeClr val="accent1"/>
          </a:effectRef>
          <a:fontRef idx="minor"/>
        </p:style>
      </p:sp>
      <p:sp>
        <p:nvSpPr>
          <p:cNvPr id="431" name="Line 10"/>
          <p:cNvSpPr/>
          <p:nvPr/>
        </p:nvSpPr>
        <p:spPr>
          <a:xfrm>
            <a:off x="3588480" y="1646640"/>
            <a:ext cx="552960" cy="507600"/>
          </a:xfrm>
          <a:prstGeom prst="line">
            <a:avLst/>
          </a:prstGeom>
          <a:ln>
            <a:solidFill>
              <a:schemeClr val="accent6">
                <a:lumMod val="50000"/>
              </a:schemeClr>
            </a:solidFill>
            <a:round/>
          </a:ln>
        </p:spPr>
        <p:style>
          <a:lnRef idx="1">
            <a:schemeClr val="accent1"/>
          </a:lnRef>
          <a:fillRef idx="0">
            <a:schemeClr val="accent1"/>
          </a:fillRef>
          <a:effectRef idx="0">
            <a:schemeClr val="accent1"/>
          </a:effectRef>
          <a:fontRef idx="minor"/>
        </p:style>
      </p:sp>
      <p:pic>
        <p:nvPicPr>
          <p:cNvPr id="432" name="Picture 2" descr=""/>
          <p:cNvPicPr/>
          <p:nvPr/>
        </p:nvPicPr>
        <p:blipFill>
          <a:blip r:embed="rId4"/>
          <a:stretch/>
        </p:blipFill>
        <p:spPr>
          <a:xfrm>
            <a:off x="6936120" y="984960"/>
            <a:ext cx="1588680" cy="1588680"/>
          </a:xfrm>
          <a:prstGeom prst="rect">
            <a:avLst/>
          </a:prstGeom>
          <a:ln>
            <a:noFill/>
          </a:ln>
        </p:spPr>
      </p:pic>
      <p:sp>
        <p:nvSpPr>
          <p:cNvPr id="433" name="CustomShape 11"/>
          <p:cNvSpPr/>
          <p:nvPr/>
        </p:nvSpPr>
        <p:spPr>
          <a:xfrm>
            <a:off x="7754040" y="1710000"/>
            <a:ext cx="682560" cy="63828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ffffff"/>
                </a:solidFill>
                <a:uFill>
                  <a:solidFill>
                    <a:srgbClr val="ffffff"/>
                  </a:solidFill>
                </a:uFill>
                <a:latin typeface="Century Gothic"/>
              </a:rPr>
              <a:t>40%</a:t>
            </a:r>
            <a:endParaRPr b="0" lang="es-ES" sz="1800" spc="-1" strike="noStrike">
              <a:solidFill>
                <a:srgbClr val="000000"/>
              </a:solidFill>
              <a:uFill>
                <a:solidFill>
                  <a:srgbClr val="ffffff"/>
                </a:solidFill>
              </a:uFill>
              <a:latin typeface="Arial"/>
            </a:endParaRPr>
          </a:p>
        </p:txBody>
      </p:sp>
      <p:sp>
        <p:nvSpPr>
          <p:cNvPr id="434" name="CustomShape 12"/>
          <p:cNvSpPr/>
          <p:nvPr/>
        </p:nvSpPr>
        <p:spPr>
          <a:xfrm>
            <a:off x="7015320" y="1302120"/>
            <a:ext cx="682560" cy="333720"/>
          </a:xfrm>
          <a:prstGeom prst="rect">
            <a:avLst/>
          </a:prstGeom>
          <a:noFill/>
          <a:ln>
            <a:noFill/>
          </a:ln>
        </p:spPr>
        <p:style>
          <a:lnRef idx="0"/>
          <a:fillRef idx="0"/>
          <a:effectRef idx="0"/>
          <a:fontRef idx="minor"/>
        </p:style>
        <p:txBody>
          <a:bodyPr lIns="90000" rIns="90000" tIns="45000" bIns="45000"/>
          <a:p>
            <a:pPr>
              <a:lnSpc>
                <a:spcPct val="100000"/>
              </a:lnSpc>
            </a:pPr>
            <a:r>
              <a:rPr b="1" lang="es-ES" sz="1600" spc="-1" strike="noStrike">
                <a:solidFill>
                  <a:srgbClr val="ffffff"/>
                </a:solidFill>
                <a:uFill>
                  <a:solidFill>
                    <a:srgbClr val="ffffff"/>
                  </a:solidFill>
                </a:uFill>
                <a:latin typeface="Century Gothic"/>
              </a:rPr>
              <a:t>33%</a:t>
            </a:r>
            <a:endParaRPr b="0" lang="es-ES" sz="1600" spc="-1" strike="noStrike">
              <a:solidFill>
                <a:srgbClr val="000000"/>
              </a:solidFill>
              <a:uFill>
                <a:solidFill>
                  <a:srgbClr val="ffffff"/>
                </a:solidFill>
              </a:uFill>
              <a:latin typeface="Arial"/>
            </a:endParaRPr>
          </a:p>
        </p:txBody>
      </p:sp>
      <p:sp>
        <p:nvSpPr>
          <p:cNvPr id="435" name="Line 13"/>
          <p:cNvSpPr/>
          <p:nvPr/>
        </p:nvSpPr>
        <p:spPr>
          <a:xfrm flipV="1">
            <a:off x="6335280" y="2307240"/>
            <a:ext cx="495360" cy="292320"/>
          </a:xfrm>
          <a:prstGeom prst="line">
            <a:avLst/>
          </a:prstGeom>
          <a:ln>
            <a:solidFill>
              <a:schemeClr val="accent6">
                <a:lumMod val="50000"/>
              </a:schemeClr>
            </a:solidFill>
            <a:round/>
          </a:ln>
        </p:spPr>
        <p:style>
          <a:lnRef idx="1">
            <a:schemeClr val="accent1"/>
          </a:lnRef>
          <a:fillRef idx="0">
            <a:schemeClr val="accent1"/>
          </a:fillRef>
          <a:effectRef idx="0">
            <a:schemeClr val="accent1"/>
          </a:effectRef>
          <a:fontRef idx="minor"/>
        </p:style>
      </p:sp>
      <p:sp>
        <p:nvSpPr>
          <p:cNvPr id="436" name="Line 14"/>
          <p:cNvSpPr/>
          <p:nvPr/>
        </p:nvSpPr>
        <p:spPr>
          <a:xfrm>
            <a:off x="6335280" y="2599560"/>
            <a:ext cx="421200" cy="248760"/>
          </a:xfrm>
          <a:prstGeom prst="line">
            <a:avLst/>
          </a:prstGeom>
          <a:ln>
            <a:solidFill>
              <a:schemeClr val="accent6">
                <a:lumMod val="50000"/>
              </a:schemeClr>
            </a:solidFill>
            <a:round/>
          </a:ln>
        </p:spPr>
        <p:style>
          <a:lnRef idx="1">
            <a:schemeClr val="accent1"/>
          </a:lnRef>
          <a:fillRef idx="0">
            <a:schemeClr val="accent1"/>
          </a:fillRef>
          <a:effectRef idx="0">
            <a:schemeClr val="accent1"/>
          </a:effectRef>
          <a:fontRef idx="minor"/>
        </p:style>
      </p:sp>
      <p:pic>
        <p:nvPicPr>
          <p:cNvPr id="437" name="Imagen 44" descr=""/>
          <p:cNvPicPr/>
          <p:nvPr/>
        </p:nvPicPr>
        <p:blipFill>
          <a:blip r:embed="rId5"/>
          <a:stretch/>
        </p:blipFill>
        <p:spPr>
          <a:xfrm>
            <a:off x="6986160" y="2656080"/>
            <a:ext cx="1642680" cy="1107000"/>
          </a:xfrm>
          <a:prstGeom prst="rect">
            <a:avLst/>
          </a:prstGeom>
          <a:ln>
            <a:noFill/>
          </a:ln>
        </p:spPr>
      </p:pic>
      <p:sp>
        <p:nvSpPr>
          <p:cNvPr id="438" name="CustomShape 15"/>
          <p:cNvSpPr/>
          <p:nvPr/>
        </p:nvSpPr>
        <p:spPr>
          <a:xfrm>
            <a:off x="6939360" y="3796200"/>
            <a:ext cx="787680" cy="70020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000" spc="-1" strike="noStrike">
                <a:solidFill>
                  <a:srgbClr val="333399"/>
                </a:solidFill>
                <a:uFill>
                  <a:solidFill>
                    <a:srgbClr val="ffffff"/>
                  </a:solidFill>
                </a:uFill>
                <a:latin typeface="Century Gothic"/>
              </a:rPr>
              <a:t>46%</a:t>
            </a:r>
            <a:endParaRPr b="0" lang="es-ES" sz="2000" spc="-1" strike="noStrike">
              <a:solidFill>
                <a:srgbClr val="000000"/>
              </a:solidFill>
              <a:uFill>
                <a:solidFill>
                  <a:srgbClr val="ffffff"/>
                </a:solidFill>
              </a:uFill>
              <a:latin typeface="Arial"/>
            </a:endParaRPr>
          </a:p>
          <a:p>
            <a:pPr>
              <a:lnSpc>
                <a:spcPct val="100000"/>
              </a:lnSpc>
            </a:pPr>
            <a:r>
              <a:rPr b="1" lang="es-ES" sz="2000" spc="-1" strike="noStrike">
                <a:solidFill>
                  <a:srgbClr val="333399"/>
                </a:solidFill>
                <a:uFill>
                  <a:solidFill>
                    <a:srgbClr val="ffffff"/>
                  </a:solidFill>
                </a:uFill>
                <a:latin typeface="Century Gothic"/>
              </a:rPr>
              <a:t> </a:t>
            </a:r>
            <a:r>
              <a:rPr b="1" lang="es-ES" sz="1400" spc="-1" strike="noStrike">
                <a:solidFill>
                  <a:srgbClr val="333399"/>
                </a:solidFill>
                <a:uFill>
                  <a:solidFill>
                    <a:srgbClr val="ffffff"/>
                  </a:solidFill>
                </a:uFill>
                <a:latin typeface="Century Gothic"/>
              </a:rPr>
              <a:t>&gt;65</a:t>
            </a:r>
            <a:endParaRPr b="0" lang="es-ES" sz="1400" spc="-1" strike="noStrike">
              <a:solidFill>
                <a:srgbClr val="000000"/>
              </a:solidFill>
              <a:uFill>
                <a:solidFill>
                  <a:srgbClr val="ffffff"/>
                </a:solidFill>
              </a:uFill>
              <a:latin typeface="Arial"/>
            </a:endParaRPr>
          </a:p>
        </p:txBody>
      </p:sp>
      <p:sp>
        <p:nvSpPr>
          <p:cNvPr id="439" name="CustomShape 16"/>
          <p:cNvSpPr/>
          <p:nvPr/>
        </p:nvSpPr>
        <p:spPr>
          <a:xfrm>
            <a:off x="7791480" y="3787200"/>
            <a:ext cx="1519200" cy="60840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s-ES" sz="2000" spc="-1" strike="noStrike">
                <a:solidFill>
                  <a:srgbClr val="333399"/>
                </a:solidFill>
                <a:uFill>
                  <a:solidFill>
                    <a:srgbClr val="ffffff"/>
                  </a:solidFill>
                </a:uFill>
                <a:latin typeface="Century Gothic"/>
              </a:rPr>
              <a:t>29%</a:t>
            </a:r>
            <a:endParaRPr b="0" lang="es-ES" sz="2000" spc="-1" strike="noStrike">
              <a:solidFill>
                <a:srgbClr val="000000"/>
              </a:solidFill>
              <a:uFill>
                <a:solidFill>
                  <a:srgbClr val="ffffff"/>
                </a:solidFill>
              </a:uFill>
              <a:latin typeface="Arial"/>
            </a:endParaRPr>
          </a:p>
          <a:p>
            <a:pPr algn="ctr">
              <a:lnSpc>
                <a:spcPct val="100000"/>
              </a:lnSpc>
            </a:pPr>
            <a:r>
              <a:rPr b="1" lang="es-ES" sz="1400" spc="-1" strike="noStrike">
                <a:solidFill>
                  <a:srgbClr val="333399"/>
                </a:solidFill>
                <a:uFill>
                  <a:solidFill>
                    <a:srgbClr val="ffffff"/>
                  </a:solidFill>
                </a:uFill>
                <a:latin typeface="Century Gothic"/>
              </a:rPr>
              <a:t>18 a 31 años </a:t>
            </a:r>
            <a:endParaRPr b="0" lang="es-ES" sz="1400" spc="-1" strike="noStrike">
              <a:solidFill>
                <a:srgbClr val="000000"/>
              </a:solidFill>
              <a:uFill>
                <a:solidFill>
                  <a:srgbClr val="ffffff"/>
                </a:solidFill>
              </a:uFill>
              <a:latin typeface="Arial"/>
            </a:endParaRPr>
          </a:p>
        </p:txBody>
      </p:sp>
      <p:sp>
        <p:nvSpPr>
          <p:cNvPr id="440" name="CustomShape 17"/>
          <p:cNvSpPr/>
          <p:nvPr/>
        </p:nvSpPr>
        <p:spPr>
          <a:xfrm>
            <a:off x="340920" y="6308280"/>
            <a:ext cx="573768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161645"/>
                </a:solidFill>
                <a:uFill>
                  <a:solidFill>
                    <a:srgbClr val="ffffff"/>
                  </a:solidFill>
                </a:uFill>
                <a:latin typeface="Century Gothic"/>
              </a:rPr>
              <a:t>Fuente: Encuesta de hábitos de compra y consumo 2019. MPAC  </a:t>
            </a:r>
            <a:endParaRPr b="0" lang="es-ES" sz="1200" spc="-1" strike="noStrike">
              <a:solidFill>
                <a:srgbClr val="000000"/>
              </a:solidFill>
              <a:uFill>
                <a:solidFill>
                  <a:srgbClr val="ffffff"/>
                </a:solidFill>
              </a:uFill>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442" name="TextShape 2"/>
          <p:cNvSpPr txBox="1"/>
          <p:nvPr/>
        </p:nvSpPr>
        <p:spPr>
          <a:xfrm>
            <a:off x="6553080" y="6245280"/>
            <a:ext cx="2133360" cy="475920"/>
          </a:xfrm>
          <a:prstGeom prst="rect">
            <a:avLst/>
          </a:prstGeom>
          <a:noFill/>
          <a:ln w="9360">
            <a:noFill/>
          </a:ln>
        </p:spPr>
        <p:txBody>
          <a:bodyPr/>
          <a:p>
            <a:pPr algn="r">
              <a:lnSpc>
                <a:spcPct val="100000"/>
              </a:lnSpc>
            </a:pPr>
            <a:fld id="{C6148D62-E73F-43B6-A78E-261E4C54DCD0}"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443" name="Picture 2" descr=""/>
          <p:cNvPicPr/>
          <p:nvPr/>
        </p:nvPicPr>
        <p:blipFill>
          <a:blip r:embed="rId1"/>
          <a:stretch/>
        </p:blipFill>
        <p:spPr>
          <a:xfrm>
            <a:off x="-9360" y="0"/>
            <a:ext cx="8471160" cy="600120"/>
          </a:xfrm>
          <a:prstGeom prst="rect">
            <a:avLst/>
          </a:prstGeom>
          <a:ln>
            <a:noFill/>
          </a:ln>
        </p:spPr>
      </p:pic>
      <p:pic>
        <p:nvPicPr>
          <p:cNvPr id="444" name="Picture 26" descr=""/>
          <p:cNvPicPr/>
          <p:nvPr/>
        </p:nvPicPr>
        <p:blipFill>
          <a:blip r:embed="rId2"/>
          <a:stretch/>
        </p:blipFill>
        <p:spPr>
          <a:xfrm>
            <a:off x="8525520" y="35280"/>
            <a:ext cx="561960" cy="555840"/>
          </a:xfrm>
          <a:prstGeom prst="rect">
            <a:avLst/>
          </a:prstGeom>
          <a:ln>
            <a:noFill/>
          </a:ln>
        </p:spPr>
      </p:pic>
      <p:sp>
        <p:nvSpPr>
          <p:cNvPr id="445"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3. Conociendo al consumidor de fresco_ </a:t>
            </a:r>
            <a:endParaRPr b="0" lang="es-ES" sz="2000" spc="-1" strike="noStrike">
              <a:solidFill>
                <a:srgbClr val="000000"/>
              </a:solidFill>
              <a:uFill>
                <a:solidFill>
                  <a:srgbClr val="ffffff"/>
                </a:solidFill>
              </a:uFill>
              <a:latin typeface="Arial"/>
            </a:endParaRPr>
          </a:p>
        </p:txBody>
      </p:sp>
      <p:pic>
        <p:nvPicPr>
          <p:cNvPr id="446" name="Imagen 1" descr=""/>
          <p:cNvPicPr/>
          <p:nvPr/>
        </p:nvPicPr>
        <p:blipFill>
          <a:blip r:embed="rId3"/>
          <a:stretch/>
        </p:blipFill>
        <p:spPr>
          <a:xfrm>
            <a:off x="261000" y="1845360"/>
            <a:ext cx="2298960" cy="1726920"/>
          </a:xfrm>
          <a:prstGeom prst="rect">
            <a:avLst/>
          </a:prstGeom>
          <a:ln>
            <a:noFill/>
          </a:ln>
        </p:spPr>
      </p:pic>
      <p:sp>
        <p:nvSpPr>
          <p:cNvPr id="447" name="CustomShape 4"/>
          <p:cNvSpPr/>
          <p:nvPr/>
        </p:nvSpPr>
        <p:spPr>
          <a:xfrm>
            <a:off x="274320" y="884880"/>
            <a:ext cx="590364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EL CONSUMIDOR DE CARNE FRESCA </a:t>
            </a:r>
            <a:endParaRPr b="0" lang="es-ES" sz="2200" spc="-1" strike="noStrike">
              <a:solidFill>
                <a:srgbClr val="000000"/>
              </a:solidFill>
              <a:uFill>
                <a:solidFill>
                  <a:srgbClr val="ffffff"/>
                </a:solidFill>
              </a:uFill>
              <a:latin typeface="Arial"/>
            </a:endParaRPr>
          </a:p>
        </p:txBody>
      </p:sp>
      <p:sp>
        <p:nvSpPr>
          <p:cNvPr id="448" name="CustomShape 5"/>
          <p:cNvSpPr/>
          <p:nvPr/>
        </p:nvSpPr>
        <p:spPr>
          <a:xfrm>
            <a:off x="4459320" y="1694520"/>
            <a:ext cx="3744000" cy="2010600"/>
          </a:xfrm>
          <a:prstGeom prst="rect">
            <a:avLst/>
          </a:prstGeom>
          <a:noFill/>
          <a:ln>
            <a:noFill/>
          </a:ln>
        </p:spPr>
        <p:style>
          <a:lnRef idx="0"/>
          <a:fillRef idx="0"/>
          <a:effectRef idx="0"/>
          <a:fontRef idx="minor"/>
        </p:style>
        <p:txBody>
          <a:bodyPr lIns="90000" rIns="90000" tIns="45000" bIns="45000"/>
          <a:p>
            <a:pPr>
              <a:lnSpc>
                <a:spcPct val="150000"/>
              </a:lnSpc>
            </a:pPr>
            <a:r>
              <a:rPr b="1" lang="es-ES" sz="1800" spc="-1" strike="noStrike">
                <a:solidFill>
                  <a:srgbClr val="222267"/>
                </a:solidFill>
                <a:uFill>
                  <a:solidFill>
                    <a:srgbClr val="ffffff"/>
                  </a:solidFill>
                </a:uFill>
                <a:latin typeface="Century Gothic"/>
              </a:rPr>
              <a:t>Jóvenes independientes</a:t>
            </a:r>
            <a:endParaRPr b="0" lang="es-ES" sz="1800" spc="-1" strike="noStrike">
              <a:solidFill>
                <a:srgbClr val="000000"/>
              </a:solidFill>
              <a:uFill>
                <a:solidFill>
                  <a:srgbClr val="ffffff"/>
                </a:solidFill>
              </a:uFill>
              <a:latin typeface="Arial"/>
            </a:endParaRPr>
          </a:p>
          <a:p>
            <a:pPr>
              <a:lnSpc>
                <a:spcPct val="150000"/>
              </a:lnSpc>
            </a:pPr>
            <a:r>
              <a:rPr b="1" lang="es-ES" sz="1800" spc="-1" strike="noStrike">
                <a:solidFill>
                  <a:srgbClr val="222267"/>
                </a:solidFill>
                <a:uFill>
                  <a:solidFill>
                    <a:srgbClr val="ffffff"/>
                  </a:solidFill>
                </a:uFill>
                <a:latin typeface="Century Gothic"/>
              </a:rPr>
              <a:t>Parejas con hijos mayores</a:t>
            </a:r>
            <a:endParaRPr b="0" lang="es-ES" sz="1800" spc="-1" strike="noStrike">
              <a:solidFill>
                <a:srgbClr val="000000"/>
              </a:solidFill>
              <a:uFill>
                <a:solidFill>
                  <a:srgbClr val="ffffff"/>
                </a:solidFill>
              </a:uFill>
              <a:latin typeface="Arial"/>
            </a:endParaRPr>
          </a:p>
          <a:p>
            <a:pPr>
              <a:lnSpc>
                <a:spcPct val="150000"/>
              </a:lnSpc>
            </a:pPr>
            <a:r>
              <a:rPr b="1" lang="es-ES" sz="1800" spc="-1" strike="noStrike">
                <a:solidFill>
                  <a:srgbClr val="222267"/>
                </a:solidFill>
                <a:uFill>
                  <a:solidFill>
                    <a:srgbClr val="ffffff"/>
                  </a:solidFill>
                </a:uFill>
                <a:latin typeface="Century Gothic"/>
              </a:rPr>
              <a:t>Parejas adultas sin hijos</a:t>
            </a:r>
            <a:endParaRPr b="0" lang="es-ES" sz="1800" spc="-1" strike="noStrike">
              <a:solidFill>
                <a:srgbClr val="000000"/>
              </a:solidFill>
              <a:uFill>
                <a:solidFill>
                  <a:srgbClr val="ffffff"/>
                </a:solidFill>
              </a:uFill>
              <a:latin typeface="Arial"/>
            </a:endParaRPr>
          </a:p>
          <a:p>
            <a:pPr>
              <a:lnSpc>
                <a:spcPct val="150000"/>
              </a:lnSpc>
            </a:pPr>
            <a:r>
              <a:rPr b="1" lang="es-ES" sz="1800" spc="-1" strike="noStrike">
                <a:solidFill>
                  <a:srgbClr val="222267"/>
                </a:solidFill>
                <a:uFill>
                  <a:solidFill>
                    <a:srgbClr val="ffffff"/>
                  </a:solidFill>
                </a:uFill>
                <a:latin typeface="Century Gothic"/>
              </a:rPr>
              <a:t>Adultos independientes</a:t>
            </a:r>
            <a:endParaRPr b="0" lang="es-ES" sz="1800" spc="-1" strike="noStrike">
              <a:solidFill>
                <a:srgbClr val="000000"/>
              </a:solidFill>
              <a:uFill>
                <a:solidFill>
                  <a:srgbClr val="ffffff"/>
                </a:solidFill>
              </a:uFill>
              <a:latin typeface="Arial"/>
            </a:endParaRPr>
          </a:p>
          <a:p>
            <a:pPr>
              <a:lnSpc>
                <a:spcPct val="150000"/>
              </a:lnSpc>
            </a:pPr>
            <a:r>
              <a:rPr b="1" lang="es-ES" sz="1800" spc="-1" strike="noStrike">
                <a:solidFill>
                  <a:srgbClr val="222267"/>
                </a:solidFill>
                <a:uFill>
                  <a:solidFill>
                    <a:srgbClr val="ffffff"/>
                  </a:solidFill>
                </a:uFill>
                <a:latin typeface="Century Gothic"/>
              </a:rPr>
              <a:t>Retirados</a:t>
            </a:r>
            <a:endParaRPr b="0" lang="es-ES" sz="1800" spc="-1" strike="noStrike">
              <a:solidFill>
                <a:srgbClr val="000000"/>
              </a:solidFill>
              <a:uFill>
                <a:solidFill>
                  <a:srgbClr val="ffffff"/>
                </a:solidFill>
              </a:uFill>
              <a:latin typeface="Arial"/>
            </a:endParaRPr>
          </a:p>
        </p:txBody>
      </p:sp>
      <p:sp>
        <p:nvSpPr>
          <p:cNvPr id="449" name="CustomShape 6"/>
          <p:cNvSpPr/>
          <p:nvPr/>
        </p:nvSpPr>
        <p:spPr>
          <a:xfrm>
            <a:off x="2454120" y="1583280"/>
            <a:ext cx="339480" cy="54720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3000" spc="-1" strike="noStrike">
                <a:solidFill>
                  <a:srgbClr val="222267"/>
                </a:solidFill>
                <a:uFill>
                  <a:solidFill>
                    <a:srgbClr val="ffffff"/>
                  </a:solidFill>
                </a:uFill>
                <a:latin typeface="Century Gothic"/>
              </a:rPr>
              <a:t>-</a:t>
            </a:r>
            <a:endParaRPr b="0" lang="es-ES" sz="3000" spc="-1" strike="noStrike">
              <a:solidFill>
                <a:srgbClr val="000000"/>
              </a:solidFill>
              <a:uFill>
                <a:solidFill>
                  <a:srgbClr val="ffffff"/>
                </a:solidFill>
              </a:uFill>
              <a:latin typeface="Arial"/>
            </a:endParaRPr>
          </a:p>
        </p:txBody>
      </p:sp>
      <p:sp>
        <p:nvSpPr>
          <p:cNvPr id="450" name="CustomShape 7"/>
          <p:cNvSpPr/>
          <p:nvPr/>
        </p:nvSpPr>
        <p:spPr>
          <a:xfrm>
            <a:off x="2386440" y="3334320"/>
            <a:ext cx="498240" cy="54720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3000" spc="-1" strike="noStrike">
                <a:solidFill>
                  <a:srgbClr val="222267"/>
                </a:solidFill>
                <a:uFill>
                  <a:solidFill>
                    <a:srgbClr val="ffffff"/>
                  </a:solidFill>
                </a:uFill>
                <a:latin typeface="Century Gothic"/>
              </a:rPr>
              <a:t>+</a:t>
            </a:r>
            <a:endParaRPr b="0" lang="es-ES" sz="3000" spc="-1" strike="noStrike">
              <a:solidFill>
                <a:srgbClr val="000000"/>
              </a:solidFill>
              <a:uFill>
                <a:solidFill>
                  <a:srgbClr val="ffffff"/>
                </a:solidFill>
              </a:uFill>
              <a:latin typeface="Arial"/>
            </a:endParaRPr>
          </a:p>
        </p:txBody>
      </p:sp>
      <p:sp>
        <p:nvSpPr>
          <p:cNvPr id="451" name="CustomShape 8"/>
          <p:cNvSpPr/>
          <p:nvPr/>
        </p:nvSpPr>
        <p:spPr>
          <a:xfrm flipH="1">
            <a:off x="2623320" y="2179440"/>
            <a:ext cx="5400" cy="1117440"/>
          </a:xfrm>
          <a:custGeom>
            <a:avLst/>
            <a:gdLst/>
            <a:ahLst/>
            <a:rect l="l" t="t" r="r" b="b"/>
            <a:pathLst>
              <a:path w="21600" h="21600">
                <a:moveTo>
                  <a:pt x="0" y="0"/>
                </a:moveTo>
                <a:lnTo>
                  <a:pt x="21600" y="21600"/>
                </a:lnTo>
              </a:path>
            </a:pathLst>
          </a:custGeom>
          <a:noFill/>
          <a:ln w="9360">
            <a:solidFill>
              <a:schemeClr val="tx1"/>
            </a:solidFill>
            <a:round/>
            <a:tailEnd len="med" type="triangle" w="med"/>
          </a:ln>
        </p:spPr>
        <p:style>
          <a:lnRef idx="0"/>
          <a:fillRef idx="0"/>
          <a:effectRef idx="0"/>
          <a:fontRef idx="minor"/>
        </p:style>
      </p:sp>
      <p:sp>
        <p:nvSpPr>
          <p:cNvPr id="452" name="CustomShape 9"/>
          <p:cNvSpPr/>
          <p:nvPr/>
        </p:nvSpPr>
        <p:spPr>
          <a:xfrm>
            <a:off x="2741040" y="1719000"/>
            <a:ext cx="164124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800" spc="-1" strike="noStrike">
                <a:solidFill>
                  <a:srgbClr val="222267"/>
                </a:solidFill>
                <a:uFill>
                  <a:solidFill>
                    <a:srgbClr val="ffffff"/>
                  </a:solidFill>
                </a:uFill>
                <a:latin typeface="Century Gothic"/>
              </a:rPr>
              <a:t>32Kg/p/año</a:t>
            </a:r>
            <a:endParaRPr b="0" lang="es-ES" sz="1800" spc="-1" strike="noStrike">
              <a:solidFill>
                <a:srgbClr val="000000"/>
              </a:solidFill>
              <a:uFill>
                <a:solidFill>
                  <a:srgbClr val="ffffff"/>
                </a:solidFill>
              </a:uFill>
              <a:latin typeface="Arial"/>
            </a:endParaRPr>
          </a:p>
        </p:txBody>
      </p:sp>
      <p:sp>
        <p:nvSpPr>
          <p:cNvPr id="453" name="CustomShape 10"/>
          <p:cNvSpPr/>
          <p:nvPr/>
        </p:nvSpPr>
        <p:spPr>
          <a:xfrm>
            <a:off x="2799360" y="3358080"/>
            <a:ext cx="171108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50</a:t>
            </a:r>
            <a:r>
              <a:rPr b="1" lang="es-ES" sz="1800" spc="-1" strike="noStrike">
                <a:solidFill>
                  <a:srgbClr val="222267"/>
                </a:solidFill>
                <a:uFill>
                  <a:solidFill>
                    <a:srgbClr val="ffffff"/>
                  </a:solidFill>
                </a:uFill>
                <a:latin typeface="Century Gothic"/>
              </a:rPr>
              <a:t>Kg/p/año</a:t>
            </a:r>
            <a:endParaRPr b="0" lang="es-ES" sz="1800" spc="-1" strike="noStrike">
              <a:solidFill>
                <a:srgbClr val="000000"/>
              </a:solidFill>
              <a:uFill>
                <a:solidFill>
                  <a:srgbClr val="ffffff"/>
                </a:solidFill>
              </a:uFill>
              <a:latin typeface="Arial"/>
            </a:endParaRPr>
          </a:p>
        </p:txBody>
      </p:sp>
      <p:sp>
        <p:nvSpPr>
          <p:cNvPr id="454" name="CustomShape 11"/>
          <p:cNvSpPr/>
          <p:nvPr/>
        </p:nvSpPr>
        <p:spPr>
          <a:xfrm flipH="1">
            <a:off x="7926840" y="883440"/>
            <a:ext cx="1195560" cy="36468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2018</a:t>
            </a:r>
            <a:endParaRPr b="0" lang="es-ES" sz="1800" spc="-1" strike="noStrike">
              <a:solidFill>
                <a:srgbClr val="000000"/>
              </a:solidFill>
              <a:uFill>
                <a:solidFill>
                  <a:srgbClr val="ffffff"/>
                </a:solidFill>
              </a:uFill>
              <a:latin typeface="Arial"/>
            </a:endParaRPr>
          </a:p>
        </p:txBody>
      </p:sp>
      <p:sp>
        <p:nvSpPr>
          <p:cNvPr id="455" name="CustomShape 12"/>
          <p:cNvSpPr/>
          <p:nvPr/>
        </p:nvSpPr>
        <p:spPr>
          <a:xfrm>
            <a:off x="511560" y="4155840"/>
            <a:ext cx="7950240" cy="1790280"/>
          </a:xfrm>
          <a:prstGeom prst="rect">
            <a:avLst/>
          </a:prstGeom>
          <a:noFill/>
          <a:ln>
            <a:noFill/>
          </a:ln>
        </p:spPr>
        <p:style>
          <a:lnRef idx="0"/>
          <a:fillRef idx="0"/>
          <a:effectRef idx="0"/>
          <a:fontRef idx="minor"/>
        </p:style>
        <p:txBody>
          <a:bodyPr lIns="90000" rIns="90000" tIns="45000" bIns="45000"/>
          <a:p>
            <a:pPr algn="just">
              <a:lnSpc>
                <a:spcPct val="130000"/>
              </a:lnSpc>
            </a:pPr>
            <a:r>
              <a:rPr b="1" lang="es-ES" sz="1800" spc="-1" strike="noStrike">
                <a:solidFill>
                  <a:srgbClr val="222267"/>
                </a:solidFill>
                <a:uFill>
                  <a:solidFill>
                    <a:srgbClr val="ffffff"/>
                  </a:solidFill>
                </a:uFill>
                <a:latin typeface="Century Gothic"/>
              </a:rPr>
              <a:t>El hogar que más carne consume es un hogar de clase media y de clase alta y media-alta (37,95kg)</a:t>
            </a:r>
            <a:endParaRPr b="0" lang="es-ES" sz="1800" spc="-1" strike="noStrike">
              <a:solidFill>
                <a:srgbClr val="000000"/>
              </a:solidFill>
              <a:uFill>
                <a:solidFill>
                  <a:srgbClr val="ffffff"/>
                </a:solidFill>
              </a:uFill>
              <a:latin typeface="Arial"/>
            </a:endParaRPr>
          </a:p>
          <a:p>
            <a:pPr algn="just">
              <a:lnSpc>
                <a:spcPct val="130000"/>
              </a:lnSpc>
            </a:pPr>
            <a:r>
              <a:rPr b="1" lang="es-ES" sz="1800" spc="-1" strike="noStrike">
                <a:solidFill>
                  <a:srgbClr val="222267"/>
                </a:solidFill>
                <a:uFill>
                  <a:solidFill>
                    <a:srgbClr val="ffffff"/>
                  </a:solidFill>
                </a:uFill>
                <a:latin typeface="Century Gothic"/>
              </a:rPr>
              <a:t>Aragón es la segunda Comunidad Autónoma con mayor consumo de carne fresca per cápita, 39,1 kg. anuales. </a:t>
            </a:r>
            <a:endParaRPr b="0" lang="es-ES" sz="1800" spc="-1" strike="noStrike">
              <a:solidFill>
                <a:srgbClr val="000000"/>
              </a:solidFill>
              <a:uFill>
                <a:solidFill>
                  <a:srgbClr val="ffffff"/>
                </a:solidFill>
              </a:uFill>
              <a:latin typeface="Arial"/>
            </a:endParaRPr>
          </a:p>
          <a:p>
            <a:pPr algn="just">
              <a:lnSpc>
                <a:spcPct val="130000"/>
              </a:lnSpc>
            </a:pPr>
            <a:endParaRPr b="0" lang="es-ES" sz="1800" spc="-1" strike="noStrike">
              <a:solidFill>
                <a:srgbClr val="000000"/>
              </a:solidFill>
              <a:uFill>
                <a:solidFill>
                  <a:srgbClr val="ffffff"/>
                </a:solidFill>
              </a:uFill>
              <a:latin typeface="Arial"/>
            </a:endParaRPr>
          </a:p>
        </p:txBody>
      </p:sp>
      <p:sp>
        <p:nvSpPr>
          <p:cNvPr id="456" name="CustomShape 13"/>
          <p:cNvSpPr/>
          <p:nvPr/>
        </p:nvSpPr>
        <p:spPr>
          <a:xfrm>
            <a:off x="-52560" y="6245280"/>
            <a:ext cx="855864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161645"/>
                </a:solidFill>
                <a:uFill>
                  <a:solidFill>
                    <a:srgbClr val="ffffff"/>
                  </a:solidFill>
                </a:uFill>
                <a:latin typeface="Century Gothic"/>
              </a:rPr>
              <a:t>Fuente: Informe de Consumo Alimentario 2018, Ministerio de Agricultura, Pesca y Alimentación.  </a:t>
            </a:r>
            <a:endParaRPr b="0" lang="es-ES" sz="1200" spc="-1" strike="noStrike">
              <a:solidFill>
                <a:srgbClr val="000000"/>
              </a:solidFill>
              <a:uFill>
                <a:solidFill>
                  <a:srgbClr val="ffffff"/>
                </a:solidFill>
              </a:uFill>
              <a:latin typeface="Arial"/>
            </a:endParaRPr>
          </a:p>
        </p:txBody>
      </p:sp>
      <p:sp>
        <p:nvSpPr>
          <p:cNvPr id="457" name="CustomShape 14"/>
          <p:cNvSpPr/>
          <p:nvPr/>
        </p:nvSpPr>
        <p:spPr>
          <a:xfrm flipH="1">
            <a:off x="7449840" y="1956960"/>
            <a:ext cx="1691280" cy="118764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26,5% del volumen en T. tradicional</a:t>
            </a:r>
            <a:endParaRPr b="0" lang="es-ES" sz="1800" spc="-1" strike="noStrike">
              <a:solidFill>
                <a:srgbClr val="000000"/>
              </a:solidFill>
              <a:uFill>
                <a:solidFill>
                  <a:srgbClr val="ffffff"/>
                </a:solidFill>
              </a:uFill>
              <a:latin typeface="Arial"/>
            </a:endParaRPr>
          </a:p>
        </p:txBody>
      </p:sp>
      <p:sp>
        <p:nvSpPr>
          <p:cNvPr id="458" name="CustomShape 15"/>
          <p:cNvSpPr/>
          <p:nvPr/>
        </p:nvSpPr>
        <p:spPr>
          <a:xfrm>
            <a:off x="2642040" y="2339640"/>
            <a:ext cx="1921680" cy="729720"/>
          </a:xfrm>
          <a:prstGeom prst="rect">
            <a:avLst/>
          </a:prstGeom>
          <a:noFill/>
          <a:ln>
            <a:noFill/>
          </a:ln>
        </p:spPr>
        <p:style>
          <a:lnRef idx="0"/>
          <a:fillRef idx="0"/>
          <a:effectRef idx="0"/>
          <a:fontRef idx="minor"/>
        </p:style>
        <p:txBody>
          <a:bodyPr wrap="none" lIns="90000" rIns="90000" tIns="45000" bIns="45000"/>
          <a:p>
            <a:pPr>
              <a:lnSpc>
                <a:spcPct val="100000"/>
              </a:lnSpc>
            </a:pPr>
            <a:r>
              <a:rPr b="1" i="1" lang="es-ES" sz="1400" spc="-1" strike="noStrike">
                <a:solidFill>
                  <a:srgbClr val="c00000"/>
                </a:solidFill>
                <a:uFill>
                  <a:solidFill>
                    <a:srgbClr val="ffffff"/>
                  </a:solidFill>
                </a:uFill>
                <a:latin typeface="Century Gothic"/>
              </a:rPr>
              <a:t>Media nacional</a:t>
            </a:r>
            <a:endParaRPr b="0" lang="es-ES" sz="1400" spc="-1" strike="noStrike">
              <a:solidFill>
                <a:srgbClr val="000000"/>
              </a:solidFill>
              <a:uFill>
                <a:solidFill>
                  <a:srgbClr val="ffffff"/>
                </a:solidFill>
              </a:uFill>
              <a:latin typeface="Arial"/>
            </a:endParaRPr>
          </a:p>
          <a:p>
            <a:pPr algn="ctr">
              <a:lnSpc>
                <a:spcPct val="100000"/>
              </a:lnSpc>
            </a:pPr>
            <a:r>
              <a:rPr b="1" i="1" lang="es-ES" sz="1400" spc="-1" strike="noStrike">
                <a:solidFill>
                  <a:srgbClr val="c00000"/>
                </a:solidFill>
                <a:uFill>
                  <a:solidFill>
                    <a:srgbClr val="ffffff"/>
                  </a:solidFill>
                </a:uFill>
                <a:latin typeface="Century Gothic"/>
              </a:rPr>
              <a:t>33Kg/p/año</a:t>
            </a:r>
            <a:endParaRPr b="0" lang="es-ES" sz="1400" spc="-1" strike="noStrike">
              <a:solidFill>
                <a:srgbClr val="000000"/>
              </a:solidFill>
              <a:uFill>
                <a:solidFill>
                  <a:srgbClr val="ffffff"/>
                </a:solidFill>
              </a:uFill>
              <a:latin typeface="Arial"/>
            </a:endParaRPr>
          </a:p>
          <a:p>
            <a:pPr algn="ctr">
              <a:lnSpc>
                <a:spcPct val="100000"/>
              </a:lnSpc>
            </a:pPr>
            <a:r>
              <a:rPr b="1" i="1" lang="es-ES" sz="1400" spc="-1" strike="noStrike">
                <a:solidFill>
                  <a:srgbClr val="c00000"/>
                </a:solidFill>
                <a:uFill>
                  <a:solidFill>
                    <a:srgbClr val="ffffff"/>
                  </a:solidFill>
                </a:uFill>
                <a:latin typeface="Century Gothic"/>
              </a:rPr>
              <a:t>203,3€ gasto/p.c.</a:t>
            </a:r>
            <a:endParaRPr b="0" lang="es-ES" sz="1400" spc="-1" strike="noStrike">
              <a:solidFill>
                <a:srgbClr val="000000"/>
              </a:solidFill>
              <a:uFill>
                <a:solidFill>
                  <a:srgbClr val="ffffff"/>
                </a:solidFill>
              </a:u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pic>
        <p:nvPicPr>
          <p:cNvPr id="218" name="Picture 26" descr=""/>
          <p:cNvPicPr/>
          <p:nvPr/>
        </p:nvPicPr>
        <p:blipFill>
          <a:blip r:embed="rId1"/>
          <a:stretch/>
        </p:blipFill>
        <p:spPr>
          <a:xfrm>
            <a:off x="6156000" y="3894840"/>
            <a:ext cx="2322720" cy="2297160"/>
          </a:xfrm>
          <a:prstGeom prst="rect">
            <a:avLst/>
          </a:prstGeom>
          <a:ln>
            <a:noFill/>
          </a:ln>
        </p:spPr>
      </p:pic>
      <p:sp>
        <p:nvSpPr>
          <p:cNvPr id="219" name="CustomShape 2"/>
          <p:cNvSpPr/>
          <p:nvPr/>
        </p:nvSpPr>
        <p:spPr>
          <a:xfrm>
            <a:off x="902880" y="871560"/>
            <a:ext cx="4190760" cy="577800"/>
          </a:xfrm>
          <a:prstGeom prst="rect">
            <a:avLst/>
          </a:prstGeom>
          <a:noFill/>
          <a:ln>
            <a:noFill/>
          </a:ln>
        </p:spPr>
        <p:style>
          <a:lnRef idx="0"/>
          <a:fillRef idx="0"/>
          <a:effectRef idx="0"/>
          <a:fontRef idx="minor"/>
        </p:style>
        <p:txBody>
          <a:bodyPr lIns="90000" rIns="90000" tIns="45000" bIns="45000"/>
          <a:p>
            <a:pPr>
              <a:lnSpc>
                <a:spcPct val="100000"/>
              </a:lnSpc>
            </a:pPr>
            <a:r>
              <a:rPr b="1" lang="es-ES" sz="3200" spc="-1" strike="noStrike">
                <a:solidFill>
                  <a:srgbClr val="00304a"/>
                </a:solidFill>
                <a:uFill>
                  <a:solidFill>
                    <a:srgbClr val="ffffff"/>
                  </a:solidFill>
                </a:uFill>
                <a:latin typeface="Century Gothic"/>
              </a:rPr>
              <a:t>ÍNDICE</a:t>
            </a:r>
            <a:endParaRPr b="0" lang="es-ES" sz="3200" spc="-1" strike="noStrike">
              <a:solidFill>
                <a:srgbClr val="000000"/>
              </a:solidFill>
              <a:uFill>
                <a:solidFill>
                  <a:srgbClr val="ffffff"/>
                </a:solidFill>
              </a:uFill>
              <a:latin typeface="Arial"/>
            </a:endParaRPr>
          </a:p>
        </p:txBody>
      </p:sp>
      <p:sp>
        <p:nvSpPr>
          <p:cNvPr id="220" name="CustomShape 3"/>
          <p:cNvSpPr/>
          <p:nvPr/>
        </p:nvSpPr>
        <p:spPr>
          <a:xfrm>
            <a:off x="6553080" y="6245280"/>
            <a:ext cx="2133360" cy="475920"/>
          </a:xfrm>
          <a:prstGeom prst="rect">
            <a:avLst/>
          </a:prstGeom>
          <a:noFill/>
          <a:ln w="9360">
            <a:noFill/>
          </a:ln>
        </p:spPr>
        <p:style>
          <a:lnRef idx="0"/>
          <a:fillRef idx="0"/>
          <a:effectRef idx="0"/>
          <a:fontRef idx="minor"/>
        </p:style>
        <p:txBody>
          <a:bodyPr/>
          <a:p>
            <a:pPr algn="r">
              <a:lnSpc>
                <a:spcPct val="100000"/>
              </a:lnSpc>
            </a:pPr>
            <a:fld id="{C8DA3513-4379-4E9B-AC5E-8E4D1902C1C9}" type="slidenum">
              <a:rPr b="0" lang="es-ES" sz="1400" spc="-1" strike="noStrike">
                <a:solidFill>
                  <a:srgbClr val="8b8b8b"/>
                </a:solidFill>
                <a:uFill>
                  <a:solidFill>
                    <a:srgbClr val="ffffff"/>
                  </a:solidFill>
                </a:uFill>
                <a:latin typeface="Arial"/>
              </a:rPr>
              <a:t>&lt;número&gt;</a:t>
            </a:fld>
            <a:endParaRPr b="0" lang="es-ES" sz="1400" spc="-1" strike="noStrike">
              <a:solidFill>
                <a:srgbClr val="000000"/>
              </a:solidFill>
              <a:uFill>
                <a:solidFill>
                  <a:srgbClr val="ffffff"/>
                </a:solidFill>
              </a:uFill>
              <a:latin typeface="Arial"/>
            </a:endParaRPr>
          </a:p>
        </p:txBody>
      </p:sp>
      <p:sp>
        <p:nvSpPr>
          <p:cNvPr id="221" name="CustomShape 4"/>
          <p:cNvSpPr/>
          <p:nvPr/>
        </p:nvSpPr>
        <p:spPr>
          <a:xfrm>
            <a:off x="899640" y="1731960"/>
            <a:ext cx="7344360" cy="2833560"/>
          </a:xfrm>
          <a:prstGeom prst="rect">
            <a:avLst/>
          </a:prstGeom>
          <a:noFill/>
          <a:ln w="12600">
            <a:noFill/>
          </a:ln>
        </p:spPr>
        <p:style>
          <a:lnRef idx="0"/>
          <a:fillRef idx="0"/>
          <a:effectRef idx="0"/>
          <a:fontRef idx="minor"/>
        </p:style>
        <p:txBody>
          <a:bodyPr lIns="45720" rIns="45720" tIns="45000" bIns="45000"/>
          <a:p>
            <a:pPr marL="343080" indent="-342720">
              <a:lnSpc>
                <a:spcPct val="150000"/>
              </a:lnSpc>
              <a:buClr>
                <a:srgbClr val="00304a"/>
              </a:buClr>
              <a:buFont typeface="StarSymbol"/>
              <a:buAutoNum type="arabicPeriod"/>
            </a:pPr>
            <a:r>
              <a:rPr b="0" lang="es-ES" sz="1800" spc="-1" strike="noStrike">
                <a:solidFill>
                  <a:srgbClr val="00304a"/>
                </a:solidFill>
                <a:uFill>
                  <a:solidFill>
                    <a:srgbClr val="ffffff"/>
                  </a:solidFill>
                </a:uFill>
                <a:latin typeface="Century Gothic"/>
                <a:ea typeface="Century Gothic"/>
              </a:rPr>
              <a:t>OBJETIVOS Y METODOLOGÍA</a:t>
            </a:r>
            <a:endParaRPr b="0" lang="es-ES" sz="1800" spc="-1" strike="noStrike">
              <a:solidFill>
                <a:srgbClr val="000000"/>
              </a:solidFill>
              <a:uFill>
                <a:solidFill>
                  <a:srgbClr val="ffffff"/>
                </a:solidFill>
              </a:uFill>
              <a:latin typeface="Arial"/>
            </a:endParaRPr>
          </a:p>
          <a:p>
            <a:pPr marL="343080" indent="-342720">
              <a:lnSpc>
                <a:spcPct val="150000"/>
              </a:lnSpc>
              <a:buClr>
                <a:srgbClr val="00304a"/>
              </a:buClr>
              <a:buFont typeface="StarSymbol"/>
              <a:buAutoNum type="arabicPeriod"/>
            </a:pPr>
            <a:r>
              <a:rPr b="0" lang="es-ES" sz="1800" spc="-1" strike="noStrike">
                <a:solidFill>
                  <a:srgbClr val="00304a"/>
                </a:solidFill>
                <a:uFill>
                  <a:solidFill>
                    <a:srgbClr val="ffffff"/>
                  </a:solidFill>
                </a:uFill>
                <a:latin typeface="Century Gothic"/>
                <a:ea typeface="Century Gothic"/>
              </a:rPr>
              <a:t>LA COMPRA DE ALIMENTACIÓN FRESCA.</a:t>
            </a:r>
            <a:endParaRPr b="0" lang="es-ES" sz="1800" spc="-1" strike="noStrike">
              <a:solidFill>
                <a:srgbClr val="000000"/>
              </a:solidFill>
              <a:uFill>
                <a:solidFill>
                  <a:srgbClr val="ffffff"/>
                </a:solidFill>
              </a:uFill>
              <a:latin typeface="Arial"/>
            </a:endParaRPr>
          </a:p>
          <a:p>
            <a:pPr marL="343080" indent="-342720">
              <a:lnSpc>
                <a:spcPct val="150000"/>
              </a:lnSpc>
              <a:buClr>
                <a:srgbClr val="00304a"/>
              </a:buClr>
              <a:buFont typeface="StarSymbol"/>
              <a:buAutoNum type="arabicPeriod"/>
            </a:pPr>
            <a:r>
              <a:rPr b="0" lang="es-ES" sz="1800" spc="-1" strike="noStrike">
                <a:solidFill>
                  <a:srgbClr val="00304a"/>
                </a:solidFill>
                <a:uFill>
                  <a:solidFill>
                    <a:srgbClr val="ffffff"/>
                  </a:solidFill>
                </a:uFill>
                <a:latin typeface="Century Gothic"/>
                <a:ea typeface="Century Gothic"/>
              </a:rPr>
              <a:t>CONOCIENDO AL CONSUMIDOR DE FRESCO.</a:t>
            </a:r>
            <a:endParaRPr b="0" lang="es-ES" sz="1800" spc="-1" strike="noStrike">
              <a:solidFill>
                <a:srgbClr val="000000"/>
              </a:solidFill>
              <a:uFill>
                <a:solidFill>
                  <a:srgbClr val="ffffff"/>
                </a:solidFill>
              </a:uFill>
              <a:latin typeface="Arial"/>
            </a:endParaRPr>
          </a:p>
          <a:p>
            <a:pPr marL="343080" indent="-342720">
              <a:lnSpc>
                <a:spcPct val="150000"/>
              </a:lnSpc>
              <a:buClr>
                <a:srgbClr val="00304a"/>
              </a:buClr>
              <a:buFont typeface="StarSymbol"/>
              <a:buAutoNum type="arabicPeriod"/>
            </a:pPr>
            <a:r>
              <a:rPr b="0" lang="es-ES" sz="1800" spc="-1" strike="noStrike">
                <a:solidFill>
                  <a:srgbClr val="00304a"/>
                </a:solidFill>
                <a:uFill>
                  <a:solidFill>
                    <a:srgbClr val="ffffff"/>
                  </a:solidFill>
                </a:uFill>
                <a:latin typeface="Century Gothic"/>
                <a:ea typeface="Century Gothic"/>
              </a:rPr>
              <a:t>EXPERIENCIAS DE MERCADOS EN ZONAS URBANAS. </a:t>
            </a:r>
            <a:endParaRPr b="0" lang="es-ES" sz="1800" spc="-1" strike="noStrike">
              <a:solidFill>
                <a:srgbClr val="000000"/>
              </a:solidFill>
              <a:uFill>
                <a:solidFill>
                  <a:srgbClr val="ffffff"/>
                </a:solidFill>
              </a:uFill>
              <a:latin typeface="Arial"/>
            </a:endParaRPr>
          </a:p>
          <a:p>
            <a:pPr marL="343080" indent="-342720">
              <a:lnSpc>
                <a:spcPct val="150000"/>
              </a:lnSpc>
              <a:buClr>
                <a:srgbClr val="00304a"/>
              </a:buClr>
              <a:buFont typeface="StarSymbol"/>
              <a:buAutoNum type="arabicPeriod"/>
            </a:pPr>
            <a:r>
              <a:rPr b="0" lang="es-ES" sz="1800" spc="-1" strike="noStrike">
                <a:solidFill>
                  <a:srgbClr val="00304a"/>
                </a:solidFill>
                <a:uFill>
                  <a:solidFill>
                    <a:srgbClr val="ffffff"/>
                  </a:solidFill>
                </a:uFill>
                <a:latin typeface="Century Gothic"/>
                <a:ea typeface="Century Gothic"/>
              </a:rPr>
              <a:t>CONCLUSIONES. DIMENSIONAMIENTO DE UN POTENCIAL MERCADO EN PARQUE VENECIA. </a:t>
            </a:r>
            <a:endParaRPr b="0" lang="es-ES" sz="1800" spc="-1" strike="noStrike">
              <a:solidFill>
                <a:srgbClr val="000000"/>
              </a:solidFill>
              <a:uFill>
                <a:solidFill>
                  <a:srgbClr val="ffffff"/>
                </a:solidFill>
              </a:uFill>
              <a:latin typeface="Arial"/>
            </a:endParaRPr>
          </a:p>
          <a:p>
            <a:pPr marL="343080" indent="-342720">
              <a:lnSpc>
                <a:spcPct val="150000"/>
              </a:lnSpc>
              <a:buClr>
                <a:srgbClr val="00304a"/>
              </a:buClr>
              <a:buFont typeface="StarSymbol"/>
              <a:buAutoNum type="arabicPeriod"/>
            </a:pPr>
            <a:r>
              <a:rPr b="0" lang="es-ES" sz="1800" spc="-1" strike="noStrike">
                <a:solidFill>
                  <a:srgbClr val="00304a"/>
                </a:solidFill>
                <a:uFill>
                  <a:solidFill>
                    <a:srgbClr val="ffffff"/>
                  </a:solidFill>
                </a:uFill>
                <a:latin typeface="Century Gothic"/>
                <a:ea typeface="Century Gothic"/>
              </a:rPr>
              <a:t>NOTAS METODOLÓGICAS Y FUENTES</a:t>
            </a:r>
            <a:endParaRPr b="0" lang="es-ES"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460" name="TextShape 2"/>
          <p:cNvSpPr txBox="1"/>
          <p:nvPr/>
        </p:nvSpPr>
        <p:spPr>
          <a:xfrm>
            <a:off x="6553080" y="6245280"/>
            <a:ext cx="2133360" cy="475920"/>
          </a:xfrm>
          <a:prstGeom prst="rect">
            <a:avLst/>
          </a:prstGeom>
          <a:noFill/>
          <a:ln w="9360">
            <a:noFill/>
          </a:ln>
        </p:spPr>
        <p:txBody>
          <a:bodyPr/>
          <a:p>
            <a:pPr algn="r">
              <a:lnSpc>
                <a:spcPct val="100000"/>
              </a:lnSpc>
            </a:pPr>
            <a:fld id="{B3A33DFA-E2F7-435A-BB42-22A704E55D10}"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461" name="Picture 2" descr=""/>
          <p:cNvPicPr/>
          <p:nvPr/>
        </p:nvPicPr>
        <p:blipFill>
          <a:blip r:embed="rId1"/>
          <a:stretch/>
        </p:blipFill>
        <p:spPr>
          <a:xfrm>
            <a:off x="-9360" y="0"/>
            <a:ext cx="8471160" cy="600120"/>
          </a:xfrm>
          <a:prstGeom prst="rect">
            <a:avLst/>
          </a:prstGeom>
          <a:ln>
            <a:noFill/>
          </a:ln>
        </p:spPr>
      </p:pic>
      <p:pic>
        <p:nvPicPr>
          <p:cNvPr id="462" name="Picture 26" descr=""/>
          <p:cNvPicPr/>
          <p:nvPr/>
        </p:nvPicPr>
        <p:blipFill>
          <a:blip r:embed="rId2"/>
          <a:stretch/>
        </p:blipFill>
        <p:spPr>
          <a:xfrm>
            <a:off x="8525520" y="35280"/>
            <a:ext cx="561960" cy="555840"/>
          </a:xfrm>
          <a:prstGeom prst="rect">
            <a:avLst/>
          </a:prstGeom>
          <a:ln>
            <a:noFill/>
          </a:ln>
        </p:spPr>
      </p:pic>
      <p:sp>
        <p:nvSpPr>
          <p:cNvPr id="463"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3. Conociendo al consumidor de fresco_ </a:t>
            </a:r>
            <a:endParaRPr b="0" lang="es-ES" sz="2000" spc="-1" strike="noStrike">
              <a:solidFill>
                <a:srgbClr val="000000"/>
              </a:solidFill>
              <a:uFill>
                <a:solidFill>
                  <a:srgbClr val="ffffff"/>
                </a:solidFill>
              </a:uFill>
              <a:latin typeface="Arial"/>
            </a:endParaRPr>
          </a:p>
        </p:txBody>
      </p:sp>
      <p:sp>
        <p:nvSpPr>
          <p:cNvPr id="464" name="CustomShape 4"/>
          <p:cNvSpPr/>
          <p:nvPr/>
        </p:nvSpPr>
        <p:spPr>
          <a:xfrm>
            <a:off x="254160" y="829800"/>
            <a:ext cx="576504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EL CONSUMIDOR DE FRUTA FRESCA</a:t>
            </a:r>
            <a:endParaRPr b="0" lang="es-ES" sz="2200" spc="-1" strike="noStrike">
              <a:solidFill>
                <a:srgbClr val="000000"/>
              </a:solidFill>
              <a:uFill>
                <a:solidFill>
                  <a:srgbClr val="ffffff"/>
                </a:solidFill>
              </a:uFill>
              <a:latin typeface="Arial"/>
            </a:endParaRPr>
          </a:p>
        </p:txBody>
      </p:sp>
      <p:sp>
        <p:nvSpPr>
          <p:cNvPr id="465" name="CustomShape 5"/>
          <p:cNvSpPr/>
          <p:nvPr/>
        </p:nvSpPr>
        <p:spPr>
          <a:xfrm>
            <a:off x="4461480" y="1665720"/>
            <a:ext cx="3744000" cy="2010600"/>
          </a:xfrm>
          <a:prstGeom prst="rect">
            <a:avLst/>
          </a:prstGeom>
          <a:noFill/>
          <a:ln>
            <a:noFill/>
          </a:ln>
        </p:spPr>
        <p:style>
          <a:lnRef idx="0"/>
          <a:fillRef idx="0"/>
          <a:effectRef idx="0"/>
          <a:fontRef idx="minor"/>
        </p:style>
        <p:txBody>
          <a:bodyPr lIns="90000" rIns="90000" tIns="45000" bIns="45000"/>
          <a:p>
            <a:pPr>
              <a:lnSpc>
                <a:spcPct val="150000"/>
              </a:lnSpc>
            </a:pPr>
            <a:r>
              <a:rPr b="1" lang="es-ES" sz="1800" spc="-1" strike="noStrike">
                <a:solidFill>
                  <a:srgbClr val="222267"/>
                </a:solidFill>
                <a:uFill>
                  <a:solidFill>
                    <a:srgbClr val="ffffff"/>
                  </a:solidFill>
                </a:uFill>
                <a:latin typeface="Century Gothic"/>
              </a:rPr>
              <a:t>Jóvenes independientes</a:t>
            </a:r>
            <a:endParaRPr b="0" lang="es-ES" sz="1800" spc="-1" strike="noStrike">
              <a:solidFill>
                <a:srgbClr val="000000"/>
              </a:solidFill>
              <a:uFill>
                <a:solidFill>
                  <a:srgbClr val="ffffff"/>
                </a:solidFill>
              </a:uFill>
              <a:latin typeface="Arial"/>
            </a:endParaRPr>
          </a:p>
          <a:p>
            <a:pPr>
              <a:lnSpc>
                <a:spcPct val="150000"/>
              </a:lnSpc>
            </a:pPr>
            <a:r>
              <a:rPr b="1" lang="es-ES" sz="1800" spc="-1" strike="noStrike">
                <a:solidFill>
                  <a:srgbClr val="222267"/>
                </a:solidFill>
                <a:uFill>
                  <a:solidFill>
                    <a:srgbClr val="ffffff"/>
                  </a:solidFill>
                </a:uFill>
                <a:latin typeface="Century Gothic"/>
              </a:rPr>
              <a:t>Parejas adultas sin hijos</a:t>
            </a:r>
            <a:endParaRPr b="0" lang="es-ES" sz="1800" spc="-1" strike="noStrike">
              <a:solidFill>
                <a:srgbClr val="000000"/>
              </a:solidFill>
              <a:uFill>
                <a:solidFill>
                  <a:srgbClr val="ffffff"/>
                </a:solidFill>
              </a:uFill>
              <a:latin typeface="Arial"/>
            </a:endParaRPr>
          </a:p>
          <a:p>
            <a:pPr>
              <a:lnSpc>
                <a:spcPct val="150000"/>
              </a:lnSpc>
            </a:pPr>
            <a:endParaRPr b="0" lang="es-ES" sz="1800" spc="-1" strike="noStrike">
              <a:solidFill>
                <a:srgbClr val="000000"/>
              </a:solidFill>
              <a:uFill>
                <a:solidFill>
                  <a:srgbClr val="ffffff"/>
                </a:solidFill>
              </a:uFill>
              <a:latin typeface="Arial"/>
            </a:endParaRPr>
          </a:p>
          <a:p>
            <a:pPr>
              <a:lnSpc>
                <a:spcPct val="150000"/>
              </a:lnSpc>
            </a:pPr>
            <a:r>
              <a:rPr b="1" lang="es-ES" sz="1800" spc="-1" strike="noStrike">
                <a:solidFill>
                  <a:srgbClr val="222267"/>
                </a:solidFill>
                <a:uFill>
                  <a:solidFill>
                    <a:srgbClr val="ffffff"/>
                  </a:solidFill>
                </a:uFill>
                <a:latin typeface="Century Gothic"/>
              </a:rPr>
              <a:t>Retirados y Adultos independientes</a:t>
            </a:r>
            <a:endParaRPr b="0" lang="es-ES" sz="1800" spc="-1" strike="noStrike">
              <a:solidFill>
                <a:srgbClr val="000000"/>
              </a:solidFill>
              <a:uFill>
                <a:solidFill>
                  <a:srgbClr val="ffffff"/>
                </a:solidFill>
              </a:uFill>
              <a:latin typeface="Arial"/>
            </a:endParaRPr>
          </a:p>
        </p:txBody>
      </p:sp>
      <p:sp>
        <p:nvSpPr>
          <p:cNvPr id="466" name="CustomShape 6"/>
          <p:cNvSpPr/>
          <p:nvPr/>
        </p:nvSpPr>
        <p:spPr>
          <a:xfrm>
            <a:off x="2455920" y="1634400"/>
            <a:ext cx="339480" cy="54720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3000" spc="-1" strike="noStrike">
                <a:solidFill>
                  <a:srgbClr val="222267"/>
                </a:solidFill>
                <a:uFill>
                  <a:solidFill>
                    <a:srgbClr val="ffffff"/>
                  </a:solidFill>
                </a:uFill>
                <a:latin typeface="Century Gothic"/>
              </a:rPr>
              <a:t>-</a:t>
            </a:r>
            <a:endParaRPr b="0" lang="es-ES" sz="3000" spc="-1" strike="noStrike">
              <a:solidFill>
                <a:srgbClr val="000000"/>
              </a:solidFill>
              <a:uFill>
                <a:solidFill>
                  <a:srgbClr val="ffffff"/>
                </a:solidFill>
              </a:uFill>
              <a:latin typeface="Arial"/>
            </a:endParaRPr>
          </a:p>
        </p:txBody>
      </p:sp>
      <p:sp>
        <p:nvSpPr>
          <p:cNvPr id="467" name="CustomShape 7"/>
          <p:cNvSpPr/>
          <p:nvPr/>
        </p:nvSpPr>
        <p:spPr>
          <a:xfrm>
            <a:off x="2358720" y="3038760"/>
            <a:ext cx="498240" cy="54720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3000" spc="-1" strike="noStrike">
                <a:solidFill>
                  <a:srgbClr val="222267"/>
                </a:solidFill>
                <a:uFill>
                  <a:solidFill>
                    <a:srgbClr val="ffffff"/>
                  </a:solidFill>
                </a:uFill>
                <a:latin typeface="Century Gothic"/>
              </a:rPr>
              <a:t>+</a:t>
            </a:r>
            <a:endParaRPr b="0" lang="es-ES" sz="3000" spc="-1" strike="noStrike">
              <a:solidFill>
                <a:srgbClr val="000000"/>
              </a:solidFill>
              <a:uFill>
                <a:solidFill>
                  <a:srgbClr val="ffffff"/>
                </a:solidFill>
              </a:uFill>
              <a:latin typeface="Arial"/>
            </a:endParaRPr>
          </a:p>
        </p:txBody>
      </p:sp>
      <p:sp>
        <p:nvSpPr>
          <p:cNvPr id="468" name="CustomShape 8"/>
          <p:cNvSpPr/>
          <p:nvPr/>
        </p:nvSpPr>
        <p:spPr>
          <a:xfrm flipH="1">
            <a:off x="2620440" y="2188080"/>
            <a:ext cx="5040" cy="852120"/>
          </a:xfrm>
          <a:custGeom>
            <a:avLst/>
            <a:gdLst/>
            <a:ahLst/>
            <a:rect l="l" t="t" r="r" b="b"/>
            <a:pathLst>
              <a:path w="21600" h="21600">
                <a:moveTo>
                  <a:pt x="0" y="0"/>
                </a:moveTo>
                <a:lnTo>
                  <a:pt x="21600" y="21600"/>
                </a:lnTo>
              </a:path>
            </a:pathLst>
          </a:custGeom>
          <a:noFill/>
          <a:ln w="9360">
            <a:solidFill>
              <a:schemeClr val="tx1"/>
            </a:solidFill>
            <a:round/>
            <a:tailEnd len="med" type="triangle" w="med"/>
          </a:ln>
        </p:spPr>
        <p:style>
          <a:lnRef idx="0"/>
          <a:fillRef idx="0"/>
          <a:effectRef idx="0"/>
          <a:fontRef idx="minor"/>
        </p:style>
      </p:sp>
      <p:sp>
        <p:nvSpPr>
          <p:cNvPr id="469" name="CustomShape 9"/>
          <p:cNvSpPr/>
          <p:nvPr/>
        </p:nvSpPr>
        <p:spPr>
          <a:xfrm>
            <a:off x="2788200" y="1780920"/>
            <a:ext cx="164124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800" spc="-1" strike="noStrike">
                <a:solidFill>
                  <a:srgbClr val="222267"/>
                </a:solidFill>
                <a:uFill>
                  <a:solidFill>
                    <a:srgbClr val="ffffff"/>
                  </a:solidFill>
                </a:uFill>
                <a:latin typeface="Century Gothic"/>
              </a:rPr>
              <a:t>96Kg/p/año</a:t>
            </a:r>
            <a:endParaRPr b="0" lang="es-ES" sz="1800" spc="-1" strike="noStrike">
              <a:solidFill>
                <a:srgbClr val="000000"/>
              </a:solidFill>
              <a:uFill>
                <a:solidFill>
                  <a:srgbClr val="ffffff"/>
                </a:solidFill>
              </a:uFill>
              <a:latin typeface="Arial"/>
            </a:endParaRPr>
          </a:p>
        </p:txBody>
      </p:sp>
      <p:sp>
        <p:nvSpPr>
          <p:cNvPr id="470" name="CustomShape 10"/>
          <p:cNvSpPr/>
          <p:nvPr/>
        </p:nvSpPr>
        <p:spPr>
          <a:xfrm>
            <a:off x="2661480" y="3116880"/>
            <a:ext cx="190476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174</a:t>
            </a:r>
            <a:r>
              <a:rPr b="1" lang="es-ES" sz="1800" spc="-1" strike="noStrike">
                <a:solidFill>
                  <a:srgbClr val="222267"/>
                </a:solidFill>
                <a:uFill>
                  <a:solidFill>
                    <a:srgbClr val="ffffff"/>
                  </a:solidFill>
                </a:uFill>
                <a:latin typeface="Century Gothic"/>
              </a:rPr>
              <a:t>Kg/p/año</a:t>
            </a:r>
            <a:endParaRPr b="0" lang="es-ES" sz="1800" spc="-1" strike="noStrike">
              <a:solidFill>
                <a:srgbClr val="000000"/>
              </a:solidFill>
              <a:uFill>
                <a:solidFill>
                  <a:srgbClr val="ffffff"/>
                </a:solidFill>
              </a:uFill>
              <a:latin typeface="Arial"/>
            </a:endParaRPr>
          </a:p>
        </p:txBody>
      </p:sp>
      <p:sp>
        <p:nvSpPr>
          <p:cNvPr id="471" name="CustomShape 11"/>
          <p:cNvSpPr/>
          <p:nvPr/>
        </p:nvSpPr>
        <p:spPr>
          <a:xfrm flipH="1">
            <a:off x="7926840" y="883440"/>
            <a:ext cx="1195560" cy="36468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2018</a:t>
            </a:r>
            <a:endParaRPr b="0" lang="es-ES" sz="1800" spc="-1" strike="noStrike">
              <a:solidFill>
                <a:srgbClr val="000000"/>
              </a:solidFill>
              <a:uFill>
                <a:solidFill>
                  <a:srgbClr val="ffffff"/>
                </a:solidFill>
              </a:uFill>
              <a:latin typeface="Arial"/>
            </a:endParaRPr>
          </a:p>
        </p:txBody>
      </p:sp>
      <p:sp>
        <p:nvSpPr>
          <p:cNvPr id="472" name="CustomShape 12"/>
          <p:cNvSpPr/>
          <p:nvPr/>
        </p:nvSpPr>
        <p:spPr>
          <a:xfrm>
            <a:off x="511560" y="4155840"/>
            <a:ext cx="8092440" cy="1735560"/>
          </a:xfrm>
          <a:prstGeom prst="rect">
            <a:avLst/>
          </a:prstGeom>
          <a:noFill/>
          <a:ln>
            <a:noFill/>
          </a:ln>
        </p:spPr>
        <p:style>
          <a:lnRef idx="0"/>
          <a:fillRef idx="0"/>
          <a:effectRef idx="0"/>
          <a:fontRef idx="minor"/>
        </p:style>
        <p:txBody>
          <a:bodyPr lIns="90000" rIns="90000" tIns="45000" bIns="45000"/>
          <a:p>
            <a:pPr algn="just">
              <a:lnSpc>
                <a:spcPct val="100000"/>
              </a:lnSpc>
            </a:pPr>
            <a:r>
              <a:rPr b="1" lang="es-ES" sz="1800" spc="-1" strike="noStrike">
                <a:solidFill>
                  <a:srgbClr val="222267"/>
                </a:solidFill>
                <a:uFill>
                  <a:solidFill>
                    <a:srgbClr val="ffffff"/>
                  </a:solidFill>
                </a:uFill>
                <a:latin typeface="Century Gothic"/>
              </a:rPr>
              <a:t>El hogar que más fruta consume es un hogar de clase alta y media-alta (105 Kg/p.c.), si bien el resto consumen fruta por igual (85 Kg/p.c.).</a:t>
            </a:r>
            <a:endParaRPr b="0" lang="es-ES" sz="1800" spc="-1" strike="noStrike">
              <a:solidFill>
                <a:srgbClr val="000000"/>
              </a:solidFill>
              <a:uFill>
                <a:solidFill>
                  <a:srgbClr val="ffffff"/>
                </a:solidFill>
              </a:uFill>
              <a:latin typeface="Arial"/>
            </a:endParaRPr>
          </a:p>
          <a:p>
            <a:pPr algn="just">
              <a:lnSpc>
                <a:spcPct val="100000"/>
              </a:lnSpc>
            </a:pPr>
            <a:endParaRPr b="0" lang="es-ES" sz="1800" spc="-1" strike="noStrike">
              <a:solidFill>
                <a:srgbClr val="000000"/>
              </a:solidFill>
              <a:uFill>
                <a:solidFill>
                  <a:srgbClr val="ffffff"/>
                </a:solidFill>
              </a:uFill>
              <a:latin typeface="Arial"/>
            </a:endParaRPr>
          </a:p>
          <a:p>
            <a:pPr algn="just">
              <a:lnSpc>
                <a:spcPct val="100000"/>
              </a:lnSpc>
            </a:pPr>
            <a:r>
              <a:rPr b="1" lang="es-ES" sz="1800" spc="-1" strike="noStrike">
                <a:solidFill>
                  <a:srgbClr val="222267"/>
                </a:solidFill>
                <a:uFill>
                  <a:solidFill>
                    <a:srgbClr val="ffffff"/>
                  </a:solidFill>
                </a:uFill>
                <a:latin typeface="Century Gothic"/>
              </a:rPr>
              <a:t>Gallegos (108 Kg/p.c.) y vascos (109 Kg/p.c.) despuntan sobre la media nacional en el consumo de fruta. </a:t>
            </a:r>
            <a:endParaRPr b="0" lang="es-ES" sz="1800" spc="-1" strike="noStrike">
              <a:solidFill>
                <a:srgbClr val="000000"/>
              </a:solidFill>
              <a:uFill>
                <a:solidFill>
                  <a:srgbClr val="ffffff"/>
                </a:solidFill>
              </a:uFill>
              <a:latin typeface="Arial"/>
            </a:endParaRPr>
          </a:p>
        </p:txBody>
      </p:sp>
      <p:sp>
        <p:nvSpPr>
          <p:cNvPr id="473" name="CustomShape 13"/>
          <p:cNvSpPr/>
          <p:nvPr/>
        </p:nvSpPr>
        <p:spPr>
          <a:xfrm>
            <a:off x="-52560" y="6245280"/>
            <a:ext cx="855864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222267"/>
                </a:solidFill>
                <a:uFill>
                  <a:solidFill>
                    <a:srgbClr val="ffffff"/>
                  </a:solidFill>
                </a:uFill>
                <a:latin typeface="Century Gothic"/>
              </a:rPr>
              <a:t>Fuente: Informe de Consumo Alimentario 2018, Ministerio de Agricultura, Pesca y Alimentación.  </a:t>
            </a:r>
            <a:endParaRPr b="0" lang="es-ES" sz="1200" spc="-1" strike="noStrike">
              <a:solidFill>
                <a:srgbClr val="000000"/>
              </a:solidFill>
              <a:uFill>
                <a:solidFill>
                  <a:srgbClr val="ffffff"/>
                </a:solidFill>
              </a:uFill>
              <a:latin typeface="Arial"/>
            </a:endParaRPr>
          </a:p>
        </p:txBody>
      </p:sp>
      <p:pic>
        <p:nvPicPr>
          <p:cNvPr id="474" name="Imagen 1" descr=""/>
          <p:cNvPicPr/>
          <p:nvPr/>
        </p:nvPicPr>
        <p:blipFill>
          <a:blip r:embed="rId3"/>
          <a:stretch/>
        </p:blipFill>
        <p:spPr>
          <a:xfrm>
            <a:off x="576000" y="1490040"/>
            <a:ext cx="1854000" cy="1085760"/>
          </a:xfrm>
          <a:prstGeom prst="rect">
            <a:avLst/>
          </a:prstGeom>
          <a:ln>
            <a:noFill/>
          </a:ln>
        </p:spPr>
      </p:pic>
      <p:pic>
        <p:nvPicPr>
          <p:cNvPr id="475" name="Imagen 19" descr=""/>
          <p:cNvPicPr/>
          <p:nvPr/>
        </p:nvPicPr>
        <p:blipFill>
          <a:blip r:embed="rId4"/>
          <a:stretch/>
        </p:blipFill>
        <p:spPr>
          <a:xfrm>
            <a:off x="470880" y="2600280"/>
            <a:ext cx="1819080" cy="1085760"/>
          </a:xfrm>
          <a:prstGeom prst="rect">
            <a:avLst/>
          </a:prstGeom>
          <a:ln>
            <a:noFill/>
          </a:ln>
        </p:spPr>
      </p:pic>
      <p:sp>
        <p:nvSpPr>
          <p:cNvPr id="476" name="CustomShape 14"/>
          <p:cNvSpPr/>
          <p:nvPr/>
        </p:nvSpPr>
        <p:spPr>
          <a:xfrm flipH="1">
            <a:off x="7449840" y="1956960"/>
            <a:ext cx="1691280" cy="118764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31,8% del volumen en T. tradicional</a:t>
            </a:r>
            <a:endParaRPr b="0" lang="es-ES" sz="1800" spc="-1" strike="noStrike">
              <a:solidFill>
                <a:srgbClr val="000000"/>
              </a:solidFill>
              <a:uFill>
                <a:solidFill>
                  <a:srgbClr val="ffffff"/>
                </a:solidFill>
              </a:uFill>
              <a:latin typeface="Arial"/>
            </a:endParaRPr>
          </a:p>
        </p:txBody>
      </p:sp>
      <p:sp>
        <p:nvSpPr>
          <p:cNvPr id="477" name="CustomShape 15"/>
          <p:cNvSpPr/>
          <p:nvPr/>
        </p:nvSpPr>
        <p:spPr>
          <a:xfrm>
            <a:off x="2678760" y="2357280"/>
            <a:ext cx="1921680" cy="729720"/>
          </a:xfrm>
          <a:prstGeom prst="rect">
            <a:avLst/>
          </a:prstGeom>
          <a:noFill/>
          <a:ln>
            <a:noFill/>
          </a:ln>
        </p:spPr>
        <p:style>
          <a:lnRef idx="0"/>
          <a:fillRef idx="0"/>
          <a:effectRef idx="0"/>
          <a:fontRef idx="minor"/>
        </p:style>
        <p:txBody>
          <a:bodyPr wrap="none" lIns="90000" rIns="90000" tIns="45000" bIns="45000"/>
          <a:p>
            <a:pPr>
              <a:lnSpc>
                <a:spcPct val="100000"/>
              </a:lnSpc>
            </a:pPr>
            <a:r>
              <a:rPr b="1" i="1" lang="es-ES" sz="1400" spc="-1" strike="noStrike">
                <a:solidFill>
                  <a:srgbClr val="c00000"/>
                </a:solidFill>
                <a:uFill>
                  <a:solidFill>
                    <a:srgbClr val="ffffff"/>
                  </a:solidFill>
                </a:uFill>
                <a:latin typeface="Century Gothic"/>
              </a:rPr>
              <a:t>Media nacional</a:t>
            </a:r>
            <a:endParaRPr b="0" lang="es-ES" sz="1400" spc="-1" strike="noStrike">
              <a:solidFill>
                <a:srgbClr val="000000"/>
              </a:solidFill>
              <a:uFill>
                <a:solidFill>
                  <a:srgbClr val="ffffff"/>
                </a:solidFill>
              </a:uFill>
              <a:latin typeface="Arial"/>
            </a:endParaRPr>
          </a:p>
          <a:p>
            <a:pPr algn="ctr">
              <a:lnSpc>
                <a:spcPct val="100000"/>
              </a:lnSpc>
            </a:pPr>
            <a:r>
              <a:rPr b="1" i="1" lang="es-ES" sz="1400" spc="-1" strike="noStrike">
                <a:solidFill>
                  <a:srgbClr val="c00000"/>
                </a:solidFill>
                <a:uFill>
                  <a:solidFill>
                    <a:srgbClr val="ffffff"/>
                  </a:solidFill>
                </a:uFill>
                <a:latin typeface="Century Gothic"/>
              </a:rPr>
              <a:t>90Kg/p/año</a:t>
            </a:r>
            <a:endParaRPr b="0" lang="es-ES" sz="1400" spc="-1" strike="noStrike">
              <a:solidFill>
                <a:srgbClr val="000000"/>
              </a:solidFill>
              <a:uFill>
                <a:solidFill>
                  <a:srgbClr val="ffffff"/>
                </a:solidFill>
              </a:uFill>
              <a:latin typeface="Arial"/>
            </a:endParaRPr>
          </a:p>
          <a:p>
            <a:pPr algn="ctr">
              <a:lnSpc>
                <a:spcPct val="100000"/>
              </a:lnSpc>
            </a:pPr>
            <a:r>
              <a:rPr b="1" i="1" lang="es-ES" sz="1400" spc="-1" strike="noStrike">
                <a:solidFill>
                  <a:srgbClr val="c00000"/>
                </a:solidFill>
                <a:uFill>
                  <a:solidFill>
                    <a:srgbClr val="ffffff"/>
                  </a:solidFill>
                </a:uFill>
                <a:latin typeface="Century Gothic"/>
              </a:rPr>
              <a:t>139,4€ gasto/p.c.</a:t>
            </a:r>
            <a:endParaRPr b="0" lang="es-ES" sz="1400" spc="-1" strike="noStrike">
              <a:solidFill>
                <a:srgbClr val="000000"/>
              </a:solidFill>
              <a:uFill>
                <a:solidFill>
                  <a:srgbClr val="ffffff"/>
                </a:solidFill>
              </a:uFill>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479" name="TextShape 2"/>
          <p:cNvSpPr txBox="1"/>
          <p:nvPr/>
        </p:nvSpPr>
        <p:spPr>
          <a:xfrm>
            <a:off x="6553080" y="6245280"/>
            <a:ext cx="2133360" cy="475920"/>
          </a:xfrm>
          <a:prstGeom prst="rect">
            <a:avLst/>
          </a:prstGeom>
          <a:noFill/>
          <a:ln w="9360">
            <a:noFill/>
          </a:ln>
        </p:spPr>
        <p:txBody>
          <a:bodyPr/>
          <a:p>
            <a:pPr algn="r">
              <a:lnSpc>
                <a:spcPct val="100000"/>
              </a:lnSpc>
            </a:pPr>
            <a:fld id="{DF9F6145-55CB-4246-964B-8D19BCCED636}"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480" name="Picture 2" descr=""/>
          <p:cNvPicPr/>
          <p:nvPr/>
        </p:nvPicPr>
        <p:blipFill>
          <a:blip r:embed="rId1"/>
          <a:stretch/>
        </p:blipFill>
        <p:spPr>
          <a:xfrm>
            <a:off x="-9360" y="0"/>
            <a:ext cx="8471160" cy="600120"/>
          </a:xfrm>
          <a:prstGeom prst="rect">
            <a:avLst/>
          </a:prstGeom>
          <a:ln>
            <a:noFill/>
          </a:ln>
        </p:spPr>
      </p:pic>
      <p:pic>
        <p:nvPicPr>
          <p:cNvPr id="481" name="Picture 26" descr=""/>
          <p:cNvPicPr/>
          <p:nvPr/>
        </p:nvPicPr>
        <p:blipFill>
          <a:blip r:embed="rId2"/>
          <a:stretch/>
        </p:blipFill>
        <p:spPr>
          <a:xfrm>
            <a:off x="8525520" y="35280"/>
            <a:ext cx="561960" cy="555840"/>
          </a:xfrm>
          <a:prstGeom prst="rect">
            <a:avLst/>
          </a:prstGeom>
          <a:ln>
            <a:noFill/>
          </a:ln>
        </p:spPr>
      </p:pic>
      <p:sp>
        <p:nvSpPr>
          <p:cNvPr id="482"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3. Conociendo al consumidor de fresco_ </a:t>
            </a:r>
            <a:endParaRPr b="0" lang="es-ES" sz="2000" spc="-1" strike="noStrike">
              <a:solidFill>
                <a:srgbClr val="000000"/>
              </a:solidFill>
              <a:uFill>
                <a:solidFill>
                  <a:srgbClr val="ffffff"/>
                </a:solidFill>
              </a:uFill>
              <a:latin typeface="Arial"/>
            </a:endParaRPr>
          </a:p>
        </p:txBody>
      </p:sp>
      <p:sp>
        <p:nvSpPr>
          <p:cNvPr id="483" name="CustomShape 4"/>
          <p:cNvSpPr/>
          <p:nvPr/>
        </p:nvSpPr>
        <p:spPr>
          <a:xfrm>
            <a:off x="-139680" y="959400"/>
            <a:ext cx="690948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EL CONSUMIDOR DE HORTALIZAS FRESCAS</a:t>
            </a:r>
            <a:endParaRPr b="0" lang="es-ES" sz="2200" spc="-1" strike="noStrike">
              <a:solidFill>
                <a:srgbClr val="000000"/>
              </a:solidFill>
              <a:uFill>
                <a:solidFill>
                  <a:srgbClr val="ffffff"/>
                </a:solidFill>
              </a:uFill>
              <a:latin typeface="Arial"/>
            </a:endParaRPr>
          </a:p>
        </p:txBody>
      </p:sp>
      <p:sp>
        <p:nvSpPr>
          <p:cNvPr id="484" name="CustomShape 5"/>
          <p:cNvSpPr/>
          <p:nvPr/>
        </p:nvSpPr>
        <p:spPr>
          <a:xfrm>
            <a:off x="4521600" y="1574280"/>
            <a:ext cx="3744000" cy="2010600"/>
          </a:xfrm>
          <a:prstGeom prst="rect">
            <a:avLst/>
          </a:prstGeom>
          <a:noFill/>
          <a:ln>
            <a:noFill/>
          </a:ln>
        </p:spPr>
        <p:style>
          <a:lnRef idx="0"/>
          <a:fillRef idx="0"/>
          <a:effectRef idx="0"/>
          <a:fontRef idx="minor"/>
        </p:style>
        <p:txBody>
          <a:bodyPr lIns="90000" rIns="90000" tIns="45000" bIns="45000"/>
          <a:p>
            <a:pPr>
              <a:lnSpc>
                <a:spcPct val="150000"/>
              </a:lnSpc>
            </a:pPr>
            <a:r>
              <a:rPr b="1" lang="es-ES" sz="1800" spc="-1" strike="noStrike">
                <a:solidFill>
                  <a:srgbClr val="222267"/>
                </a:solidFill>
                <a:uFill>
                  <a:solidFill>
                    <a:srgbClr val="ffffff"/>
                  </a:solidFill>
                </a:uFill>
                <a:latin typeface="Century Gothic"/>
              </a:rPr>
              <a:t>Jóvenes independientes</a:t>
            </a:r>
            <a:endParaRPr b="0" lang="es-ES" sz="1800" spc="-1" strike="noStrike">
              <a:solidFill>
                <a:srgbClr val="000000"/>
              </a:solidFill>
              <a:uFill>
                <a:solidFill>
                  <a:srgbClr val="ffffff"/>
                </a:solidFill>
              </a:uFill>
              <a:latin typeface="Arial"/>
            </a:endParaRPr>
          </a:p>
          <a:p>
            <a:pPr>
              <a:lnSpc>
                <a:spcPct val="150000"/>
              </a:lnSpc>
            </a:pPr>
            <a:r>
              <a:rPr b="1" lang="es-ES" sz="1800" spc="-1" strike="noStrike">
                <a:solidFill>
                  <a:srgbClr val="222267"/>
                </a:solidFill>
                <a:uFill>
                  <a:solidFill>
                    <a:srgbClr val="ffffff"/>
                  </a:solidFill>
                </a:uFill>
                <a:latin typeface="Century Gothic"/>
              </a:rPr>
              <a:t>Parejas adultas sin hijos</a:t>
            </a:r>
            <a:endParaRPr b="0" lang="es-ES" sz="1800" spc="-1" strike="noStrike">
              <a:solidFill>
                <a:srgbClr val="000000"/>
              </a:solidFill>
              <a:uFill>
                <a:solidFill>
                  <a:srgbClr val="ffffff"/>
                </a:solidFill>
              </a:uFill>
              <a:latin typeface="Arial"/>
            </a:endParaRPr>
          </a:p>
          <a:p>
            <a:pPr>
              <a:lnSpc>
                <a:spcPct val="150000"/>
              </a:lnSpc>
            </a:pPr>
            <a:endParaRPr b="0" lang="es-ES" sz="1800" spc="-1" strike="noStrike">
              <a:solidFill>
                <a:srgbClr val="000000"/>
              </a:solidFill>
              <a:uFill>
                <a:solidFill>
                  <a:srgbClr val="ffffff"/>
                </a:solidFill>
              </a:uFill>
              <a:latin typeface="Arial"/>
            </a:endParaRPr>
          </a:p>
          <a:p>
            <a:pPr>
              <a:lnSpc>
                <a:spcPct val="150000"/>
              </a:lnSpc>
            </a:pPr>
            <a:r>
              <a:rPr b="1" lang="es-ES" sz="1800" spc="-1" strike="noStrike">
                <a:solidFill>
                  <a:srgbClr val="222267"/>
                </a:solidFill>
                <a:uFill>
                  <a:solidFill>
                    <a:srgbClr val="ffffff"/>
                  </a:solidFill>
                </a:uFill>
                <a:latin typeface="Century Gothic"/>
              </a:rPr>
              <a:t>Adultos independientes</a:t>
            </a:r>
            <a:endParaRPr b="0" lang="es-ES" sz="1800" spc="-1" strike="noStrike">
              <a:solidFill>
                <a:srgbClr val="000000"/>
              </a:solidFill>
              <a:uFill>
                <a:solidFill>
                  <a:srgbClr val="ffffff"/>
                </a:solidFill>
              </a:uFill>
              <a:latin typeface="Arial"/>
            </a:endParaRPr>
          </a:p>
          <a:p>
            <a:pPr>
              <a:lnSpc>
                <a:spcPct val="150000"/>
              </a:lnSpc>
            </a:pPr>
            <a:r>
              <a:rPr b="1" lang="es-ES" sz="1800" spc="-1" strike="noStrike">
                <a:solidFill>
                  <a:srgbClr val="222267"/>
                </a:solidFill>
                <a:uFill>
                  <a:solidFill>
                    <a:srgbClr val="ffffff"/>
                  </a:solidFill>
                </a:uFill>
                <a:latin typeface="Century Gothic"/>
              </a:rPr>
              <a:t>Retirados</a:t>
            </a:r>
            <a:endParaRPr b="0" lang="es-ES" sz="1800" spc="-1" strike="noStrike">
              <a:solidFill>
                <a:srgbClr val="000000"/>
              </a:solidFill>
              <a:uFill>
                <a:solidFill>
                  <a:srgbClr val="ffffff"/>
                </a:solidFill>
              </a:uFill>
              <a:latin typeface="Arial"/>
            </a:endParaRPr>
          </a:p>
        </p:txBody>
      </p:sp>
      <p:sp>
        <p:nvSpPr>
          <p:cNvPr id="485" name="CustomShape 6"/>
          <p:cNvSpPr/>
          <p:nvPr/>
        </p:nvSpPr>
        <p:spPr>
          <a:xfrm>
            <a:off x="2325960" y="1574280"/>
            <a:ext cx="339480" cy="54720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3000" spc="-1" strike="noStrike">
                <a:solidFill>
                  <a:srgbClr val="222267"/>
                </a:solidFill>
                <a:uFill>
                  <a:solidFill>
                    <a:srgbClr val="ffffff"/>
                  </a:solidFill>
                </a:uFill>
                <a:latin typeface="Century Gothic"/>
              </a:rPr>
              <a:t>-</a:t>
            </a:r>
            <a:endParaRPr b="0" lang="es-ES" sz="3000" spc="-1" strike="noStrike">
              <a:solidFill>
                <a:srgbClr val="000000"/>
              </a:solidFill>
              <a:uFill>
                <a:solidFill>
                  <a:srgbClr val="ffffff"/>
                </a:solidFill>
              </a:uFill>
              <a:latin typeface="Arial"/>
            </a:endParaRPr>
          </a:p>
        </p:txBody>
      </p:sp>
      <p:sp>
        <p:nvSpPr>
          <p:cNvPr id="486" name="CustomShape 7"/>
          <p:cNvSpPr/>
          <p:nvPr/>
        </p:nvSpPr>
        <p:spPr>
          <a:xfrm>
            <a:off x="2243880" y="3146760"/>
            <a:ext cx="498240" cy="54720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3000" spc="-1" strike="noStrike">
                <a:solidFill>
                  <a:srgbClr val="222267"/>
                </a:solidFill>
                <a:uFill>
                  <a:solidFill>
                    <a:srgbClr val="ffffff"/>
                  </a:solidFill>
                </a:uFill>
                <a:latin typeface="Century Gothic"/>
              </a:rPr>
              <a:t>+</a:t>
            </a:r>
            <a:endParaRPr b="0" lang="es-ES" sz="3000" spc="-1" strike="noStrike">
              <a:solidFill>
                <a:srgbClr val="000000"/>
              </a:solidFill>
              <a:uFill>
                <a:solidFill>
                  <a:srgbClr val="ffffff"/>
                </a:solidFill>
              </a:uFill>
              <a:latin typeface="Arial"/>
            </a:endParaRPr>
          </a:p>
        </p:txBody>
      </p:sp>
      <p:sp>
        <p:nvSpPr>
          <p:cNvPr id="487" name="CustomShape 8"/>
          <p:cNvSpPr/>
          <p:nvPr/>
        </p:nvSpPr>
        <p:spPr>
          <a:xfrm flipH="1">
            <a:off x="2492280" y="2028600"/>
            <a:ext cx="5400" cy="1117440"/>
          </a:xfrm>
          <a:custGeom>
            <a:avLst/>
            <a:gdLst/>
            <a:ahLst/>
            <a:rect l="l" t="t" r="r" b="b"/>
            <a:pathLst>
              <a:path w="21600" h="21600">
                <a:moveTo>
                  <a:pt x="0" y="0"/>
                </a:moveTo>
                <a:lnTo>
                  <a:pt x="21600" y="21600"/>
                </a:lnTo>
              </a:path>
            </a:pathLst>
          </a:custGeom>
          <a:noFill/>
          <a:ln w="9360">
            <a:solidFill>
              <a:schemeClr val="tx1"/>
            </a:solidFill>
            <a:round/>
            <a:tailEnd len="med" type="triangle" w="med"/>
          </a:ln>
        </p:spPr>
        <p:style>
          <a:lnRef idx="0"/>
          <a:fillRef idx="0"/>
          <a:effectRef idx="0"/>
          <a:fontRef idx="minor"/>
        </p:style>
      </p:sp>
      <p:sp>
        <p:nvSpPr>
          <p:cNvPr id="488" name="CustomShape 9"/>
          <p:cNvSpPr/>
          <p:nvPr/>
        </p:nvSpPr>
        <p:spPr>
          <a:xfrm>
            <a:off x="2642760" y="1749600"/>
            <a:ext cx="172044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800" spc="-1" strike="noStrike">
                <a:solidFill>
                  <a:srgbClr val="222267"/>
                </a:solidFill>
                <a:uFill>
                  <a:solidFill>
                    <a:srgbClr val="ffffff"/>
                  </a:solidFill>
                </a:uFill>
                <a:latin typeface="Century Gothic"/>
              </a:rPr>
              <a:t>66 Kg/p/año</a:t>
            </a:r>
            <a:endParaRPr b="0" lang="es-ES" sz="1800" spc="-1" strike="noStrike">
              <a:solidFill>
                <a:srgbClr val="000000"/>
              </a:solidFill>
              <a:uFill>
                <a:solidFill>
                  <a:srgbClr val="ffffff"/>
                </a:solidFill>
              </a:uFill>
              <a:latin typeface="Arial"/>
            </a:endParaRPr>
          </a:p>
        </p:txBody>
      </p:sp>
      <p:sp>
        <p:nvSpPr>
          <p:cNvPr id="489" name="CustomShape 10"/>
          <p:cNvSpPr/>
          <p:nvPr/>
        </p:nvSpPr>
        <p:spPr>
          <a:xfrm>
            <a:off x="2602080" y="3182760"/>
            <a:ext cx="200232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102 </a:t>
            </a:r>
            <a:r>
              <a:rPr b="1" lang="es-ES" sz="1800" spc="-1" strike="noStrike">
                <a:solidFill>
                  <a:srgbClr val="222267"/>
                </a:solidFill>
                <a:uFill>
                  <a:solidFill>
                    <a:srgbClr val="ffffff"/>
                  </a:solidFill>
                </a:uFill>
                <a:latin typeface="Century Gothic"/>
              </a:rPr>
              <a:t>Kg/p/año</a:t>
            </a:r>
            <a:endParaRPr b="0" lang="es-ES" sz="1800" spc="-1" strike="noStrike">
              <a:solidFill>
                <a:srgbClr val="000000"/>
              </a:solidFill>
              <a:uFill>
                <a:solidFill>
                  <a:srgbClr val="ffffff"/>
                </a:solidFill>
              </a:uFill>
              <a:latin typeface="Arial"/>
            </a:endParaRPr>
          </a:p>
        </p:txBody>
      </p:sp>
      <p:sp>
        <p:nvSpPr>
          <p:cNvPr id="490" name="CustomShape 11"/>
          <p:cNvSpPr/>
          <p:nvPr/>
        </p:nvSpPr>
        <p:spPr>
          <a:xfrm flipH="1">
            <a:off x="7926840" y="883440"/>
            <a:ext cx="1195560" cy="36468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2018</a:t>
            </a:r>
            <a:endParaRPr b="0" lang="es-ES" sz="1800" spc="-1" strike="noStrike">
              <a:solidFill>
                <a:srgbClr val="000000"/>
              </a:solidFill>
              <a:uFill>
                <a:solidFill>
                  <a:srgbClr val="ffffff"/>
                </a:solidFill>
              </a:uFill>
              <a:latin typeface="Arial"/>
            </a:endParaRPr>
          </a:p>
        </p:txBody>
      </p:sp>
      <p:sp>
        <p:nvSpPr>
          <p:cNvPr id="491" name="CustomShape 12"/>
          <p:cNvSpPr/>
          <p:nvPr/>
        </p:nvSpPr>
        <p:spPr>
          <a:xfrm>
            <a:off x="511560" y="4155840"/>
            <a:ext cx="7950240" cy="1789560"/>
          </a:xfrm>
          <a:prstGeom prst="rect">
            <a:avLst/>
          </a:prstGeom>
          <a:noFill/>
          <a:ln>
            <a:noFill/>
          </a:ln>
        </p:spPr>
        <p:style>
          <a:lnRef idx="0"/>
          <a:fillRef idx="0"/>
          <a:effectRef idx="0"/>
          <a:fontRef idx="minor"/>
        </p:style>
        <p:txBody>
          <a:bodyPr lIns="90000" rIns="90000" tIns="45000" bIns="45000"/>
          <a:p>
            <a:pPr algn="just">
              <a:lnSpc>
                <a:spcPct val="130000"/>
              </a:lnSpc>
            </a:pPr>
            <a:r>
              <a:rPr b="1" lang="es-ES" sz="1800" spc="-1" strike="noStrike">
                <a:solidFill>
                  <a:srgbClr val="222267"/>
                </a:solidFill>
                <a:uFill>
                  <a:solidFill>
                    <a:srgbClr val="ffffff"/>
                  </a:solidFill>
                </a:uFill>
                <a:latin typeface="Century Gothic"/>
              </a:rPr>
              <a:t>El hogar que más hortalizas frescas consume es un hogar de clase alta y media alta, consumiendo un 11% más que la media nacional.</a:t>
            </a:r>
            <a:endParaRPr b="0" lang="es-ES" sz="1800" spc="-1" strike="noStrike">
              <a:solidFill>
                <a:srgbClr val="000000"/>
              </a:solidFill>
              <a:uFill>
                <a:solidFill>
                  <a:srgbClr val="ffffff"/>
                </a:solidFill>
              </a:uFill>
              <a:latin typeface="Arial"/>
            </a:endParaRPr>
          </a:p>
          <a:p>
            <a:pPr algn="just">
              <a:lnSpc>
                <a:spcPct val="130000"/>
              </a:lnSpc>
            </a:pPr>
            <a:r>
              <a:rPr b="1" lang="es-ES" sz="1800" spc="-1" strike="noStrike">
                <a:solidFill>
                  <a:srgbClr val="222267"/>
                </a:solidFill>
                <a:uFill>
                  <a:solidFill>
                    <a:srgbClr val="ffffff"/>
                  </a:solidFill>
                </a:uFill>
                <a:latin typeface="Century Gothic"/>
              </a:rPr>
              <a:t>Los aragoneses son los que más hortalizas frescas consumen, con un consumo de 74,4 Kg per capita. </a:t>
            </a:r>
            <a:endParaRPr b="0" lang="es-ES" sz="1800" spc="-1" strike="noStrike">
              <a:solidFill>
                <a:srgbClr val="000000"/>
              </a:solidFill>
              <a:uFill>
                <a:solidFill>
                  <a:srgbClr val="ffffff"/>
                </a:solidFill>
              </a:uFill>
              <a:latin typeface="Arial"/>
            </a:endParaRPr>
          </a:p>
        </p:txBody>
      </p:sp>
      <p:sp>
        <p:nvSpPr>
          <p:cNvPr id="492" name="CustomShape 13"/>
          <p:cNvSpPr/>
          <p:nvPr/>
        </p:nvSpPr>
        <p:spPr>
          <a:xfrm>
            <a:off x="-52560" y="6245280"/>
            <a:ext cx="855864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222267"/>
                </a:solidFill>
                <a:uFill>
                  <a:solidFill>
                    <a:srgbClr val="ffffff"/>
                  </a:solidFill>
                </a:uFill>
                <a:latin typeface="Century Gothic"/>
              </a:rPr>
              <a:t>Fuente: Informe de Consumo Alimentario 2018, Ministerio de Agricultura, Pesca y Alimentación.  </a:t>
            </a:r>
            <a:endParaRPr b="0" lang="es-ES" sz="1200" spc="-1" strike="noStrike">
              <a:solidFill>
                <a:srgbClr val="000000"/>
              </a:solidFill>
              <a:uFill>
                <a:solidFill>
                  <a:srgbClr val="ffffff"/>
                </a:solidFill>
              </a:uFill>
              <a:latin typeface="Arial"/>
            </a:endParaRPr>
          </a:p>
        </p:txBody>
      </p:sp>
      <p:sp>
        <p:nvSpPr>
          <p:cNvPr id="493" name="CustomShape 14"/>
          <p:cNvSpPr/>
          <p:nvPr/>
        </p:nvSpPr>
        <p:spPr>
          <a:xfrm flipH="1">
            <a:off x="7449840" y="1956960"/>
            <a:ext cx="1691280" cy="118764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29,1% del volumen en T. tradicional</a:t>
            </a:r>
            <a:endParaRPr b="0" lang="es-ES" sz="1800" spc="-1" strike="noStrike">
              <a:solidFill>
                <a:srgbClr val="000000"/>
              </a:solidFill>
              <a:uFill>
                <a:solidFill>
                  <a:srgbClr val="ffffff"/>
                </a:solidFill>
              </a:uFill>
              <a:latin typeface="Arial"/>
            </a:endParaRPr>
          </a:p>
        </p:txBody>
      </p:sp>
      <p:pic>
        <p:nvPicPr>
          <p:cNvPr id="494" name="Imagen 1" descr=""/>
          <p:cNvPicPr/>
          <p:nvPr/>
        </p:nvPicPr>
        <p:blipFill>
          <a:blip r:embed="rId3"/>
          <a:stretch/>
        </p:blipFill>
        <p:spPr>
          <a:xfrm>
            <a:off x="310320" y="1722600"/>
            <a:ext cx="1825560" cy="1825560"/>
          </a:xfrm>
          <a:prstGeom prst="rect">
            <a:avLst/>
          </a:prstGeom>
          <a:ln>
            <a:noFill/>
          </a:ln>
        </p:spPr>
      </p:pic>
      <p:sp>
        <p:nvSpPr>
          <p:cNvPr id="495" name="CustomShape 15"/>
          <p:cNvSpPr/>
          <p:nvPr/>
        </p:nvSpPr>
        <p:spPr>
          <a:xfrm>
            <a:off x="2579400" y="2239200"/>
            <a:ext cx="1983960" cy="729720"/>
          </a:xfrm>
          <a:prstGeom prst="rect">
            <a:avLst/>
          </a:prstGeom>
          <a:noFill/>
          <a:ln>
            <a:noFill/>
          </a:ln>
        </p:spPr>
        <p:style>
          <a:lnRef idx="0"/>
          <a:fillRef idx="0"/>
          <a:effectRef idx="0"/>
          <a:fontRef idx="minor"/>
        </p:style>
        <p:txBody>
          <a:bodyPr wrap="none" lIns="90000" rIns="90000" tIns="45000" bIns="45000"/>
          <a:p>
            <a:pPr>
              <a:lnSpc>
                <a:spcPct val="100000"/>
              </a:lnSpc>
            </a:pPr>
            <a:r>
              <a:rPr b="1" i="1" lang="es-ES" sz="1400" spc="-1" strike="noStrike">
                <a:solidFill>
                  <a:srgbClr val="c00000"/>
                </a:solidFill>
                <a:uFill>
                  <a:solidFill>
                    <a:srgbClr val="ffffff"/>
                  </a:solidFill>
                </a:uFill>
                <a:latin typeface="Century Gothic"/>
              </a:rPr>
              <a:t>Media nacional</a:t>
            </a:r>
            <a:endParaRPr b="0" lang="es-ES" sz="1400" spc="-1" strike="noStrike">
              <a:solidFill>
                <a:srgbClr val="000000"/>
              </a:solidFill>
              <a:uFill>
                <a:solidFill>
                  <a:srgbClr val="ffffff"/>
                </a:solidFill>
              </a:uFill>
              <a:latin typeface="Arial"/>
            </a:endParaRPr>
          </a:p>
          <a:p>
            <a:pPr algn="ctr">
              <a:lnSpc>
                <a:spcPct val="100000"/>
              </a:lnSpc>
            </a:pPr>
            <a:r>
              <a:rPr b="1" i="1" lang="es-ES" sz="1400" spc="-1" strike="noStrike">
                <a:solidFill>
                  <a:srgbClr val="c00000"/>
                </a:solidFill>
                <a:uFill>
                  <a:solidFill>
                    <a:srgbClr val="ffffff"/>
                  </a:solidFill>
                </a:uFill>
                <a:latin typeface="Century Gothic"/>
              </a:rPr>
              <a:t>57Kg/p/año</a:t>
            </a:r>
            <a:endParaRPr b="0" lang="es-ES" sz="1400" spc="-1" strike="noStrike">
              <a:solidFill>
                <a:srgbClr val="000000"/>
              </a:solidFill>
              <a:uFill>
                <a:solidFill>
                  <a:srgbClr val="ffffff"/>
                </a:solidFill>
              </a:uFill>
              <a:latin typeface="Arial"/>
            </a:endParaRPr>
          </a:p>
          <a:p>
            <a:pPr algn="ctr">
              <a:lnSpc>
                <a:spcPct val="100000"/>
              </a:lnSpc>
            </a:pPr>
            <a:r>
              <a:rPr b="1" i="1" lang="es-ES" sz="1400" spc="-1" strike="noStrike">
                <a:solidFill>
                  <a:srgbClr val="c00000"/>
                </a:solidFill>
                <a:uFill>
                  <a:solidFill>
                    <a:srgbClr val="ffffff"/>
                  </a:solidFill>
                </a:uFill>
                <a:latin typeface="Century Gothic"/>
              </a:rPr>
              <a:t>102, 2€ gasto/p.c.</a:t>
            </a:r>
            <a:endParaRPr b="0" lang="es-ES" sz="1400" spc="-1" strike="noStrike">
              <a:solidFill>
                <a:srgbClr val="000000"/>
              </a:solidFill>
              <a:uFill>
                <a:solidFill>
                  <a:srgbClr val="ffffff"/>
                </a:solidFill>
              </a:uFill>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497" name="TextShape 2"/>
          <p:cNvSpPr txBox="1"/>
          <p:nvPr/>
        </p:nvSpPr>
        <p:spPr>
          <a:xfrm>
            <a:off x="6553080" y="6245280"/>
            <a:ext cx="2133360" cy="475920"/>
          </a:xfrm>
          <a:prstGeom prst="rect">
            <a:avLst/>
          </a:prstGeom>
          <a:noFill/>
          <a:ln w="9360">
            <a:noFill/>
          </a:ln>
        </p:spPr>
        <p:txBody>
          <a:bodyPr/>
          <a:p>
            <a:pPr algn="r">
              <a:lnSpc>
                <a:spcPct val="100000"/>
              </a:lnSpc>
            </a:pPr>
            <a:fld id="{C798DE0C-BC26-49E3-8AF4-9DC73B5358DE}"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498" name="Picture 2" descr=""/>
          <p:cNvPicPr/>
          <p:nvPr/>
        </p:nvPicPr>
        <p:blipFill>
          <a:blip r:embed="rId1"/>
          <a:stretch/>
        </p:blipFill>
        <p:spPr>
          <a:xfrm>
            <a:off x="-9360" y="0"/>
            <a:ext cx="8471160" cy="600120"/>
          </a:xfrm>
          <a:prstGeom prst="rect">
            <a:avLst/>
          </a:prstGeom>
          <a:ln>
            <a:noFill/>
          </a:ln>
        </p:spPr>
      </p:pic>
      <p:pic>
        <p:nvPicPr>
          <p:cNvPr id="499" name="Picture 26" descr=""/>
          <p:cNvPicPr/>
          <p:nvPr/>
        </p:nvPicPr>
        <p:blipFill>
          <a:blip r:embed="rId2"/>
          <a:stretch/>
        </p:blipFill>
        <p:spPr>
          <a:xfrm>
            <a:off x="8525520" y="35280"/>
            <a:ext cx="561960" cy="555840"/>
          </a:xfrm>
          <a:prstGeom prst="rect">
            <a:avLst/>
          </a:prstGeom>
          <a:ln>
            <a:noFill/>
          </a:ln>
        </p:spPr>
      </p:pic>
      <p:sp>
        <p:nvSpPr>
          <p:cNvPr id="500"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3. Conociendo al consumidor de fresco_ </a:t>
            </a:r>
            <a:endParaRPr b="0" lang="es-ES" sz="2000" spc="-1" strike="noStrike">
              <a:solidFill>
                <a:srgbClr val="000000"/>
              </a:solidFill>
              <a:uFill>
                <a:solidFill>
                  <a:srgbClr val="ffffff"/>
                </a:solidFill>
              </a:uFill>
              <a:latin typeface="Arial"/>
            </a:endParaRPr>
          </a:p>
        </p:txBody>
      </p:sp>
      <p:sp>
        <p:nvSpPr>
          <p:cNvPr id="501" name="CustomShape 4"/>
          <p:cNvSpPr/>
          <p:nvPr/>
        </p:nvSpPr>
        <p:spPr>
          <a:xfrm>
            <a:off x="-30600" y="927720"/>
            <a:ext cx="625428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EL CONSUMIDOR DE PESCADO FRESCO</a:t>
            </a:r>
            <a:endParaRPr b="0" lang="es-ES" sz="2200" spc="-1" strike="noStrike">
              <a:solidFill>
                <a:srgbClr val="000000"/>
              </a:solidFill>
              <a:uFill>
                <a:solidFill>
                  <a:srgbClr val="ffffff"/>
                </a:solidFill>
              </a:uFill>
              <a:latin typeface="Arial"/>
            </a:endParaRPr>
          </a:p>
        </p:txBody>
      </p:sp>
      <p:sp>
        <p:nvSpPr>
          <p:cNvPr id="502" name="CustomShape 5"/>
          <p:cNvSpPr/>
          <p:nvPr/>
        </p:nvSpPr>
        <p:spPr>
          <a:xfrm>
            <a:off x="4405320" y="1641600"/>
            <a:ext cx="3744000" cy="2010600"/>
          </a:xfrm>
          <a:prstGeom prst="rect">
            <a:avLst/>
          </a:prstGeom>
          <a:noFill/>
          <a:ln>
            <a:noFill/>
          </a:ln>
        </p:spPr>
        <p:style>
          <a:lnRef idx="0"/>
          <a:fillRef idx="0"/>
          <a:effectRef idx="0"/>
          <a:fontRef idx="minor"/>
        </p:style>
        <p:txBody>
          <a:bodyPr lIns="90000" rIns="90000" tIns="45000" bIns="45000"/>
          <a:p>
            <a:pPr>
              <a:lnSpc>
                <a:spcPct val="150000"/>
              </a:lnSpc>
            </a:pPr>
            <a:r>
              <a:rPr b="1" lang="es-ES" sz="1800" spc="-1" strike="noStrike">
                <a:solidFill>
                  <a:srgbClr val="222267"/>
                </a:solidFill>
                <a:uFill>
                  <a:solidFill>
                    <a:srgbClr val="ffffff"/>
                  </a:solidFill>
                </a:uFill>
                <a:latin typeface="Century Gothic"/>
              </a:rPr>
              <a:t>Parejas con hijos mayores</a:t>
            </a:r>
            <a:endParaRPr b="0" lang="es-ES" sz="1800" spc="-1" strike="noStrike">
              <a:solidFill>
                <a:srgbClr val="000000"/>
              </a:solidFill>
              <a:uFill>
                <a:solidFill>
                  <a:srgbClr val="ffffff"/>
                </a:solidFill>
              </a:uFill>
              <a:latin typeface="Arial"/>
            </a:endParaRPr>
          </a:p>
          <a:p>
            <a:pPr>
              <a:lnSpc>
                <a:spcPct val="150000"/>
              </a:lnSpc>
            </a:pPr>
            <a:r>
              <a:rPr b="1" lang="es-ES" sz="1800" spc="-1" strike="noStrike">
                <a:solidFill>
                  <a:srgbClr val="222267"/>
                </a:solidFill>
                <a:uFill>
                  <a:solidFill>
                    <a:srgbClr val="ffffff"/>
                  </a:solidFill>
                </a:uFill>
                <a:latin typeface="Century Gothic"/>
              </a:rPr>
              <a:t>Parejas adultas sin hijos</a:t>
            </a:r>
            <a:endParaRPr b="0" lang="es-ES" sz="1800" spc="-1" strike="noStrike">
              <a:solidFill>
                <a:srgbClr val="000000"/>
              </a:solidFill>
              <a:uFill>
                <a:solidFill>
                  <a:srgbClr val="ffffff"/>
                </a:solidFill>
              </a:uFill>
              <a:latin typeface="Arial"/>
            </a:endParaRPr>
          </a:p>
          <a:p>
            <a:pPr>
              <a:lnSpc>
                <a:spcPct val="150000"/>
              </a:lnSpc>
            </a:pPr>
            <a:r>
              <a:rPr b="1" lang="es-ES" sz="1800" spc="-1" strike="noStrike">
                <a:solidFill>
                  <a:srgbClr val="222267"/>
                </a:solidFill>
                <a:uFill>
                  <a:solidFill>
                    <a:srgbClr val="ffffff"/>
                  </a:solidFill>
                </a:uFill>
                <a:latin typeface="Century Gothic"/>
              </a:rPr>
              <a:t>Adultos independientes</a:t>
            </a:r>
            <a:endParaRPr b="0" lang="es-ES" sz="1800" spc="-1" strike="noStrike">
              <a:solidFill>
                <a:srgbClr val="000000"/>
              </a:solidFill>
              <a:uFill>
                <a:solidFill>
                  <a:srgbClr val="ffffff"/>
                </a:solidFill>
              </a:uFill>
              <a:latin typeface="Arial"/>
            </a:endParaRPr>
          </a:p>
          <a:p>
            <a:pPr>
              <a:lnSpc>
                <a:spcPct val="150000"/>
              </a:lnSpc>
            </a:pPr>
            <a:endParaRPr b="0" lang="es-ES" sz="1800" spc="-1" strike="noStrike">
              <a:solidFill>
                <a:srgbClr val="000000"/>
              </a:solidFill>
              <a:uFill>
                <a:solidFill>
                  <a:srgbClr val="ffffff"/>
                </a:solidFill>
              </a:uFill>
              <a:latin typeface="Arial"/>
            </a:endParaRPr>
          </a:p>
          <a:p>
            <a:pPr>
              <a:lnSpc>
                <a:spcPct val="150000"/>
              </a:lnSpc>
            </a:pPr>
            <a:r>
              <a:rPr b="1" lang="es-ES" sz="1800" spc="-1" strike="noStrike">
                <a:solidFill>
                  <a:srgbClr val="222267"/>
                </a:solidFill>
                <a:uFill>
                  <a:solidFill>
                    <a:srgbClr val="ffffff"/>
                  </a:solidFill>
                </a:uFill>
                <a:latin typeface="Century Gothic"/>
              </a:rPr>
              <a:t>Retirados</a:t>
            </a:r>
            <a:endParaRPr b="0" lang="es-ES" sz="1800" spc="-1" strike="noStrike">
              <a:solidFill>
                <a:srgbClr val="000000"/>
              </a:solidFill>
              <a:uFill>
                <a:solidFill>
                  <a:srgbClr val="ffffff"/>
                </a:solidFill>
              </a:uFill>
              <a:latin typeface="Arial"/>
            </a:endParaRPr>
          </a:p>
        </p:txBody>
      </p:sp>
      <p:sp>
        <p:nvSpPr>
          <p:cNvPr id="503" name="CustomShape 6"/>
          <p:cNvSpPr/>
          <p:nvPr/>
        </p:nvSpPr>
        <p:spPr>
          <a:xfrm>
            <a:off x="2396880" y="1594440"/>
            <a:ext cx="339480" cy="54720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3000" spc="-1" strike="noStrike">
                <a:solidFill>
                  <a:srgbClr val="222267"/>
                </a:solidFill>
                <a:uFill>
                  <a:solidFill>
                    <a:srgbClr val="ffffff"/>
                  </a:solidFill>
                </a:uFill>
                <a:latin typeface="Century Gothic"/>
              </a:rPr>
              <a:t>-</a:t>
            </a:r>
            <a:endParaRPr b="0" lang="es-ES" sz="3000" spc="-1" strike="noStrike">
              <a:solidFill>
                <a:srgbClr val="000000"/>
              </a:solidFill>
              <a:uFill>
                <a:solidFill>
                  <a:srgbClr val="ffffff"/>
                </a:solidFill>
              </a:uFill>
              <a:latin typeface="Arial"/>
            </a:endParaRPr>
          </a:p>
        </p:txBody>
      </p:sp>
      <p:sp>
        <p:nvSpPr>
          <p:cNvPr id="504" name="CustomShape 7"/>
          <p:cNvSpPr/>
          <p:nvPr/>
        </p:nvSpPr>
        <p:spPr>
          <a:xfrm>
            <a:off x="2311920" y="3266280"/>
            <a:ext cx="498240" cy="54720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3000" spc="-1" strike="noStrike">
                <a:solidFill>
                  <a:srgbClr val="222267"/>
                </a:solidFill>
                <a:uFill>
                  <a:solidFill>
                    <a:srgbClr val="ffffff"/>
                  </a:solidFill>
                </a:uFill>
                <a:latin typeface="Century Gothic"/>
              </a:rPr>
              <a:t>+</a:t>
            </a:r>
            <a:endParaRPr b="0" lang="es-ES" sz="3000" spc="-1" strike="noStrike">
              <a:solidFill>
                <a:srgbClr val="000000"/>
              </a:solidFill>
              <a:uFill>
                <a:solidFill>
                  <a:srgbClr val="ffffff"/>
                </a:solidFill>
              </a:uFill>
              <a:latin typeface="Arial"/>
            </a:endParaRPr>
          </a:p>
        </p:txBody>
      </p:sp>
      <p:sp>
        <p:nvSpPr>
          <p:cNvPr id="505" name="CustomShape 8"/>
          <p:cNvSpPr/>
          <p:nvPr/>
        </p:nvSpPr>
        <p:spPr>
          <a:xfrm flipH="1">
            <a:off x="2560320" y="2148480"/>
            <a:ext cx="5400" cy="1117440"/>
          </a:xfrm>
          <a:custGeom>
            <a:avLst/>
            <a:gdLst/>
            <a:ahLst/>
            <a:rect l="l" t="t" r="r" b="b"/>
            <a:pathLst>
              <a:path w="21600" h="21600">
                <a:moveTo>
                  <a:pt x="0" y="0"/>
                </a:moveTo>
                <a:lnTo>
                  <a:pt x="21600" y="21600"/>
                </a:lnTo>
              </a:path>
            </a:pathLst>
          </a:custGeom>
          <a:noFill/>
          <a:ln w="9360">
            <a:solidFill>
              <a:schemeClr val="tx1"/>
            </a:solidFill>
            <a:round/>
            <a:tailEnd len="med" type="triangle" w="med"/>
          </a:ln>
        </p:spPr>
        <p:style>
          <a:lnRef idx="0"/>
          <a:fillRef idx="0"/>
          <a:effectRef idx="0"/>
          <a:fontRef idx="minor"/>
        </p:style>
      </p:sp>
      <p:sp>
        <p:nvSpPr>
          <p:cNvPr id="506" name="CustomShape 9"/>
          <p:cNvSpPr/>
          <p:nvPr/>
        </p:nvSpPr>
        <p:spPr>
          <a:xfrm>
            <a:off x="2713680" y="1707840"/>
            <a:ext cx="172044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800" spc="-1" strike="noStrike">
                <a:solidFill>
                  <a:srgbClr val="222267"/>
                </a:solidFill>
                <a:uFill>
                  <a:solidFill>
                    <a:srgbClr val="ffffff"/>
                  </a:solidFill>
                </a:uFill>
                <a:latin typeface="Century Gothic"/>
              </a:rPr>
              <a:t>10 Kg/p/año</a:t>
            </a:r>
            <a:endParaRPr b="0" lang="es-ES" sz="1800" spc="-1" strike="noStrike">
              <a:solidFill>
                <a:srgbClr val="000000"/>
              </a:solidFill>
              <a:uFill>
                <a:solidFill>
                  <a:srgbClr val="ffffff"/>
                </a:solidFill>
              </a:uFill>
              <a:latin typeface="Arial"/>
            </a:endParaRPr>
          </a:p>
        </p:txBody>
      </p:sp>
      <p:sp>
        <p:nvSpPr>
          <p:cNvPr id="507" name="CustomShape 10"/>
          <p:cNvSpPr/>
          <p:nvPr/>
        </p:nvSpPr>
        <p:spPr>
          <a:xfrm>
            <a:off x="2702880" y="3327840"/>
            <a:ext cx="180864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20 </a:t>
            </a:r>
            <a:r>
              <a:rPr b="1" lang="es-ES" sz="1800" spc="-1" strike="noStrike">
                <a:solidFill>
                  <a:srgbClr val="222267"/>
                </a:solidFill>
                <a:uFill>
                  <a:solidFill>
                    <a:srgbClr val="ffffff"/>
                  </a:solidFill>
                </a:uFill>
                <a:latin typeface="Century Gothic"/>
              </a:rPr>
              <a:t>Kg/p/año</a:t>
            </a:r>
            <a:endParaRPr b="0" lang="es-ES" sz="1800" spc="-1" strike="noStrike">
              <a:solidFill>
                <a:srgbClr val="000000"/>
              </a:solidFill>
              <a:uFill>
                <a:solidFill>
                  <a:srgbClr val="ffffff"/>
                </a:solidFill>
              </a:uFill>
              <a:latin typeface="Arial"/>
            </a:endParaRPr>
          </a:p>
        </p:txBody>
      </p:sp>
      <p:sp>
        <p:nvSpPr>
          <p:cNvPr id="508" name="CustomShape 11"/>
          <p:cNvSpPr/>
          <p:nvPr/>
        </p:nvSpPr>
        <p:spPr>
          <a:xfrm flipH="1">
            <a:off x="7926840" y="883440"/>
            <a:ext cx="1195560" cy="36468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2018</a:t>
            </a:r>
            <a:endParaRPr b="0" lang="es-ES" sz="1800" spc="-1" strike="noStrike">
              <a:solidFill>
                <a:srgbClr val="000000"/>
              </a:solidFill>
              <a:uFill>
                <a:solidFill>
                  <a:srgbClr val="ffffff"/>
                </a:solidFill>
              </a:uFill>
              <a:latin typeface="Arial"/>
            </a:endParaRPr>
          </a:p>
        </p:txBody>
      </p:sp>
      <p:sp>
        <p:nvSpPr>
          <p:cNvPr id="509" name="CustomShape 12"/>
          <p:cNvSpPr/>
          <p:nvPr/>
        </p:nvSpPr>
        <p:spPr>
          <a:xfrm>
            <a:off x="511560" y="4155840"/>
            <a:ext cx="7950240" cy="200988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222267"/>
                </a:solidFill>
                <a:uFill>
                  <a:solidFill>
                    <a:srgbClr val="ffffff"/>
                  </a:solidFill>
                </a:uFill>
                <a:latin typeface="Century Gothic"/>
              </a:rPr>
              <a:t>El hogar que más pescado consume es un hogar de clase alta y media-alta (12,8 Kg/p.c.) y el resto consume por igual (9,2 Kg/p.c.)</a:t>
            </a:r>
            <a:endParaRPr b="0" lang="es-ES" sz="1800" spc="-1" strike="noStrike">
              <a:solidFill>
                <a:srgbClr val="000000"/>
              </a:solidFill>
              <a:uFill>
                <a:solidFill>
                  <a:srgbClr val="ffffff"/>
                </a:solidFill>
              </a:uFill>
              <a:latin typeface="Arial"/>
            </a:endParaRPr>
          </a:p>
          <a:p>
            <a:pPr>
              <a:lnSpc>
                <a:spcPct val="100000"/>
              </a:lnSpc>
            </a:pPr>
            <a:endParaRPr b="0" lang="es-ES" sz="1800" spc="-1" strike="noStrike">
              <a:solidFill>
                <a:srgbClr val="000000"/>
              </a:solidFill>
              <a:uFill>
                <a:solidFill>
                  <a:srgbClr val="ffffff"/>
                </a:solidFill>
              </a:uFill>
              <a:latin typeface="Arial"/>
            </a:endParaRPr>
          </a:p>
          <a:p>
            <a:pPr algn="just">
              <a:lnSpc>
                <a:spcPct val="100000"/>
              </a:lnSpc>
            </a:pPr>
            <a:r>
              <a:rPr b="1" lang="es-ES" sz="1800" spc="-1" strike="noStrike">
                <a:solidFill>
                  <a:srgbClr val="222267"/>
                </a:solidFill>
                <a:uFill>
                  <a:solidFill>
                    <a:srgbClr val="ffffff"/>
                  </a:solidFill>
                </a:uFill>
                <a:latin typeface="Century Gothic"/>
              </a:rPr>
              <a:t>Las comunidades del norte de España (Galicia, Asturias, Cantabria y País Vasco) son las que acumulan mayor consumo per cápita de pescado fresco.</a:t>
            </a:r>
            <a:endParaRPr b="0" lang="es-ES" sz="1800" spc="-1" strike="noStrike">
              <a:solidFill>
                <a:srgbClr val="000000"/>
              </a:solidFill>
              <a:uFill>
                <a:solidFill>
                  <a:srgbClr val="ffffff"/>
                </a:solidFill>
              </a:uFill>
              <a:latin typeface="Arial"/>
            </a:endParaRPr>
          </a:p>
        </p:txBody>
      </p:sp>
      <p:sp>
        <p:nvSpPr>
          <p:cNvPr id="510" name="CustomShape 13"/>
          <p:cNvSpPr/>
          <p:nvPr/>
        </p:nvSpPr>
        <p:spPr>
          <a:xfrm>
            <a:off x="190800" y="6054480"/>
            <a:ext cx="855864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222267"/>
                </a:solidFill>
                <a:uFill>
                  <a:solidFill>
                    <a:srgbClr val="ffffff"/>
                  </a:solidFill>
                </a:uFill>
                <a:latin typeface="Century Gothic"/>
              </a:rPr>
              <a:t>Fuente: Informe de Consumo Alimentario 2018, Ministerio de Agricultura, Pesca y Alimentación.  </a:t>
            </a:r>
            <a:endParaRPr b="0" lang="es-ES" sz="1200" spc="-1" strike="noStrike">
              <a:solidFill>
                <a:srgbClr val="000000"/>
              </a:solidFill>
              <a:uFill>
                <a:solidFill>
                  <a:srgbClr val="ffffff"/>
                </a:solidFill>
              </a:uFill>
              <a:latin typeface="Arial"/>
            </a:endParaRPr>
          </a:p>
        </p:txBody>
      </p:sp>
      <p:sp>
        <p:nvSpPr>
          <p:cNvPr id="511" name="CustomShape 14"/>
          <p:cNvSpPr/>
          <p:nvPr/>
        </p:nvSpPr>
        <p:spPr>
          <a:xfrm flipH="1">
            <a:off x="7449840" y="1956960"/>
            <a:ext cx="1691280" cy="118764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31,9% del volumen en T. tradicional</a:t>
            </a:r>
            <a:endParaRPr b="0" lang="es-ES" sz="1800" spc="-1" strike="noStrike">
              <a:solidFill>
                <a:srgbClr val="000000"/>
              </a:solidFill>
              <a:uFill>
                <a:solidFill>
                  <a:srgbClr val="ffffff"/>
                </a:solidFill>
              </a:uFill>
              <a:latin typeface="Arial"/>
            </a:endParaRPr>
          </a:p>
        </p:txBody>
      </p:sp>
      <p:pic>
        <p:nvPicPr>
          <p:cNvPr id="512" name="Imagen 1" descr=""/>
          <p:cNvPicPr/>
          <p:nvPr/>
        </p:nvPicPr>
        <p:blipFill>
          <a:blip r:embed="rId3"/>
          <a:stretch/>
        </p:blipFill>
        <p:spPr>
          <a:xfrm>
            <a:off x="394560" y="1707840"/>
            <a:ext cx="1825920" cy="1825920"/>
          </a:xfrm>
          <a:prstGeom prst="rect">
            <a:avLst/>
          </a:prstGeom>
          <a:ln>
            <a:noFill/>
          </a:ln>
        </p:spPr>
      </p:pic>
      <p:sp>
        <p:nvSpPr>
          <p:cNvPr id="513" name="CustomShape 15"/>
          <p:cNvSpPr/>
          <p:nvPr/>
        </p:nvSpPr>
        <p:spPr>
          <a:xfrm>
            <a:off x="2579760" y="2272320"/>
            <a:ext cx="1921680" cy="729720"/>
          </a:xfrm>
          <a:prstGeom prst="rect">
            <a:avLst/>
          </a:prstGeom>
          <a:noFill/>
          <a:ln>
            <a:noFill/>
          </a:ln>
        </p:spPr>
        <p:style>
          <a:lnRef idx="0"/>
          <a:fillRef idx="0"/>
          <a:effectRef idx="0"/>
          <a:fontRef idx="minor"/>
        </p:style>
        <p:txBody>
          <a:bodyPr wrap="none" lIns="90000" rIns="90000" tIns="45000" bIns="45000"/>
          <a:p>
            <a:pPr>
              <a:lnSpc>
                <a:spcPct val="100000"/>
              </a:lnSpc>
            </a:pPr>
            <a:r>
              <a:rPr b="1" i="1" lang="es-ES" sz="1400" spc="-1" strike="noStrike">
                <a:solidFill>
                  <a:srgbClr val="c00000"/>
                </a:solidFill>
                <a:uFill>
                  <a:solidFill>
                    <a:srgbClr val="ffffff"/>
                  </a:solidFill>
                </a:uFill>
                <a:latin typeface="Century Gothic"/>
              </a:rPr>
              <a:t>Media nacional</a:t>
            </a:r>
            <a:endParaRPr b="0" lang="es-ES" sz="1400" spc="-1" strike="noStrike">
              <a:solidFill>
                <a:srgbClr val="000000"/>
              </a:solidFill>
              <a:uFill>
                <a:solidFill>
                  <a:srgbClr val="ffffff"/>
                </a:solidFill>
              </a:uFill>
              <a:latin typeface="Arial"/>
            </a:endParaRPr>
          </a:p>
          <a:p>
            <a:pPr algn="ctr">
              <a:lnSpc>
                <a:spcPct val="100000"/>
              </a:lnSpc>
            </a:pPr>
            <a:r>
              <a:rPr b="1" i="1" lang="es-ES" sz="1400" spc="-1" strike="noStrike">
                <a:solidFill>
                  <a:srgbClr val="c00000"/>
                </a:solidFill>
                <a:uFill>
                  <a:solidFill>
                    <a:srgbClr val="ffffff"/>
                  </a:solidFill>
                </a:uFill>
                <a:latin typeface="Century Gothic"/>
              </a:rPr>
              <a:t>10Kg/p/año</a:t>
            </a:r>
            <a:endParaRPr b="0" lang="es-ES" sz="1400" spc="-1" strike="noStrike">
              <a:solidFill>
                <a:srgbClr val="000000"/>
              </a:solidFill>
              <a:uFill>
                <a:solidFill>
                  <a:srgbClr val="ffffff"/>
                </a:solidFill>
              </a:uFill>
              <a:latin typeface="Arial"/>
            </a:endParaRPr>
          </a:p>
          <a:p>
            <a:pPr algn="ctr">
              <a:lnSpc>
                <a:spcPct val="100000"/>
              </a:lnSpc>
            </a:pPr>
            <a:r>
              <a:rPr b="1" i="1" lang="es-ES" sz="1400" spc="-1" strike="noStrike">
                <a:solidFill>
                  <a:srgbClr val="c00000"/>
                </a:solidFill>
                <a:uFill>
                  <a:solidFill>
                    <a:srgbClr val="ffffff"/>
                  </a:solidFill>
                </a:uFill>
                <a:latin typeface="Century Gothic"/>
              </a:rPr>
              <a:t>78,14€ gasto/p.c.</a:t>
            </a:r>
            <a:endParaRPr b="0" lang="es-ES" sz="1400" spc="-1" strike="noStrike">
              <a:solidFill>
                <a:srgbClr val="000000"/>
              </a:solidFill>
              <a:uFill>
                <a:solidFill>
                  <a:srgbClr val="ffffff"/>
                </a:solidFill>
              </a:uFill>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515" name="TextShape 2"/>
          <p:cNvSpPr txBox="1"/>
          <p:nvPr/>
        </p:nvSpPr>
        <p:spPr>
          <a:xfrm>
            <a:off x="6553080" y="6245280"/>
            <a:ext cx="2133360" cy="475920"/>
          </a:xfrm>
          <a:prstGeom prst="rect">
            <a:avLst/>
          </a:prstGeom>
          <a:noFill/>
          <a:ln w="9360">
            <a:noFill/>
          </a:ln>
        </p:spPr>
        <p:txBody>
          <a:bodyPr/>
          <a:p>
            <a:pPr algn="r">
              <a:lnSpc>
                <a:spcPct val="100000"/>
              </a:lnSpc>
            </a:pPr>
            <a:fld id="{32428CE7-4301-4890-903D-2B4EA8CA63A5}"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516" name="Picture 2" descr=""/>
          <p:cNvPicPr/>
          <p:nvPr/>
        </p:nvPicPr>
        <p:blipFill>
          <a:blip r:embed="rId1"/>
          <a:stretch/>
        </p:blipFill>
        <p:spPr>
          <a:xfrm>
            <a:off x="-9360" y="0"/>
            <a:ext cx="8471160" cy="600120"/>
          </a:xfrm>
          <a:prstGeom prst="rect">
            <a:avLst/>
          </a:prstGeom>
          <a:ln>
            <a:noFill/>
          </a:ln>
        </p:spPr>
      </p:pic>
      <p:pic>
        <p:nvPicPr>
          <p:cNvPr id="517" name="Picture 26" descr=""/>
          <p:cNvPicPr/>
          <p:nvPr/>
        </p:nvPicPr>
        <p:blipFill>
          <a:blip r:embed="rId2"/>
          <a:stretch/>
        </p:blipFill>
        <p:spPr>
          <a:xfrm>
            <a:off x="8525520" y="35280"/>
            <a:ext cx="561960" cy="555840"/>
          </a:xfrm>
          <a:prstGeom prst="rect">
            <a:avLst/>
          </a:prstGeom>
          <a:ln>
            <a:noFill/>
          </a:ln>
        </p:spPr>
      </p:pic>
      <p:sp>
        <p:nvSpPr>
          <p:cNvPr id="518"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3. Conociendo al consumidor de fresco_ </a:t>
            </a:r>
            <a:endParaRPr b="0" lang="es-ES" sz="2000" spc="-1" strike="noStrike">
              <a:solidFill>
                <a:srgbClr val="000000"/>
              </a:solidFill>
              <a:uFill>
                <a:solidFill>
                  <a:srgbClr val="ffffff"/>
                </a:solidFill>
              </a:uFill>
              <a:latin typeface="Arial"/>
            </a:endParaRPr>
          </a:p>
        </p:txBody>
      </p:sp>
      <p:sp>
        <p:nvSpPr>
          <p:cNvPr id="519" name="CustomShape 4"/>
          <p:cNvSpPr/>
          <p:nvPr/>
        </p:nvSpPr>
        <p:spPr>
          <a:xfrm>
            <a:off x="364320" y="876240"/>
            <a:ext cx="439056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FRECUENCIA DE CONSUMO</a:t>
            </a:r>
            <a:endParaRPr b="0" lang="es-ES" sz="2200" spc="-1" strike="noStrike">
              <a:solidFill>
                <a:srgbClr val="000000"/>
              </a:solidFill>
              <a:uFill>
                <a:solidFill>
                  <a:srgbClr val="ffffff"/>
                </a:solidFill>
              </a:uFill>
              <a:latin typeface="Arial"/>
            </a:endParaRPr>
          </a:p>
        </p:txBody>
      </p:sp>
      <p:sp>
        <p:nvSpPr>
          <p:cNvPr id="520" name="CustomShape 5"/>
          <p:cNvSpPr/>
          <p:nvPr/>
        </p:nvSpPr>
        <p:spPr>
          <a:xfrm flipH="1">
            <a:off x="7947360" y="1051920"/>
            <a:ext cx="1195560" cy="36468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2018</a:t>
            </a:r>
            <a:endParaRPr b="0" lang="es-ES" sz="1800" spc="-1" strike="noStrike">
              <a:solidFill>
                <a:srgbClr val="000000"/>
              </a:solidFill>
              <a:uFill>
                <a:solidFill>
                  <a:srgbClr val="ffffff"/>
                </a:solidFill>
              </a:uFill>
              <a:latin typeface="Arial"/>
            </a:endParaRPr>
          </a:p>
        </p:txBody>
      </p:sp>
      <p:pic>
        <p:nvPicPr>
          <p:cNvPr id="521" name="Imagen 6" descr=""/>
          <p:cNvPicPr/>
          <p:nvPr/>
        </p:nvPicPr>
        <p:blipFill>
          <a:blip r:embed="rId3"/>
          <a:srcRect l="12202" t="22005" r="13778" b="20603"/>
          <a:stretch/>
        </p:blipFill>
        <p:spPr>
          <a:xfrm>
            <a:off x="271800" y="1486440"/>
            <a:ext cx="7848360" cy="3423240"/>
          </a:xfrm>
          <a:prstGeom prst="rect">
            <a:avLst/>
          </a:prstGeom>
          <a:ln>
            <a:noFill/>
          </a:ln>
        </p:spPr>
      </p:pic>
      <p:sp>
        <p:nvSpPr>
          <p:cNvPr id="522" name="CustomShape 6"/>
          <p:cNvSpPr/>
          <p:nvPr/>
        </p:nvSpPr>
        <p:spPr>
          <a:xfrm>
            <a:off x="294480" y="6106680"/>
            <a:ext cx="573768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161645"/>
                </a:solidFill>
                <a:uFill>
                  <a:solidFill>
                    <a:srgbClr val="ffffff"/>
                  </a:solidFill>
                </a:uFill>
                <a:latin typeface="Century Gothic"/>
              </a:rPr>
              <a:t>Fuente: Encuesta de hábitos de compra y consumo 2019. MPAC  </a:t>
            </a:r>
            <a:endParaRPr b="0" lang="es-ES" sz="1200" spc="-1" strike="noStrike">
              <a:solidFill>
                <a:srgbClr val="000000"/>
              </a:solidFill>
              <a:uFill>
                <a:solidFill>
                  <a:srgbClr val="ffffff"/>
                </a:solidFill>
              </a:uFill>
              <a:latin typeface="Arial"/>
            </a:endParaRPr>
          </a:p>
        </p:txBody>
      </p:sp>
      <p:sp>
        <p:nvSpPr>
          <p:cNvPr id="523" name="CustomShape 7"/>
          <p:cNvSpPr/>
          <p:nvPr/>
        </p:nvSpPr>
        <p:spPr>
          <a:xfrm>
            <a:off x="2893320" y="2324160"/>
            <a:ext cx="935640" cy="1441080"/>
          </a:xfrm>
          <a:prstGeom prst="rect">
            <a:avLst/>
          </a:prstGeom>
          <a:solidFill>
            <a:schemeClr val="accent1">
              <a:lumMod val="90000"/>
              <a:alpha val="50000"/>
            </a:schemeClr>
          </a:solidFill>
          <a:ln w="9360">
            <a:noFill/>
          </a:ln>
        </p:spPr>
        <p:style>
          <a:lnRef idx="0"/>
          <a:fillRef idx="0"/>
          <a:effectRef idx="0"/>
          <a:fontRef idx="minor"/>
        </p:style>
      </p:sp>
      <p:sp>
        <p:nvSpPr>
          <p:cNvPr id="524" name="CustomShape 8"/>
          <p:cNvSpPr/>
          <p:nvPr/>
        </p:nvSpPr>
        <p:spPr>
          <a:xfrm>
            <a:off x="1884600" y="3759120"/>
            <a:ext cx="1007640" cy="935640"/>
          </a:xfrm>
          <a:prstGeom prst="rect">
            <a:avLst/>
          </a:prstGeom>
          <a:solidFill>
            <a:schemeClr val="accent1">
              <a:lumMod val="90000"/>
              <a:alpha val="50000"/>
            </a:schemeClr>
          </a:solidFill>
          <a:ln w="9360">
            <a:noFill/>
          </a:ln>
        </p:spPr>
        <p:style>
          <a:lnRef idx="0"/>
          <a:fillRef idx="0"/>
          <a:effectRef idx="0"/>
          <a:fontRef idx="minor"/>
        </p:style>
      </p:sp>
      <p:sp>
        <p:nvSpPr>
          <p:cNvPr id="525" name="CustomShape 9"/>
          <p:cNvSpPr/>
          <p:nvPr/>
        </p:nvSpPr>
        <p:spPr>
          <a:xfrm flipH="1">
            <a:off x="4355280" y="4974120"/>
            <a:ext cx="4787640" cy="57708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ffffff"/>
                </a:solidFill>
                <a:uFill>
                  <a:solidFill>
                    <a:srgbClr val="ffffff"/>
                  </a:solidFill>
                </a:uFill>
                <a:latin typeface="Century Gothic"/>
              </a:rPr>
              <a:t>Verdura y fruta, todos los días</a:t>
            </a:r>
            <a:endParaRPr b="0" lang="es-ES" sz="1600" spc="-1" strike="noStrike">
              <a:solidFill>
                <a:srgbClr val="000000"/>
              </a:solidFill>
              <a:uFill>
                <a:solidFill>
                  <a:srgbClr val="ffffff"/>
                </a:solidFill>
              </a:uFill>
              <a:latin typeface="Arial"/>
            </a:endParaRPr>
          </a:p>
          <a:p>
            <a:pPr algn="ctr">
              <a:lnSpc>
                <a:spcPct val="100000"/>
              </a:lnSpc>
            </a:pPr>
            <a:r>
              <a:rPr b="1" lang="es-ES" sz="1600" spc="-1" strike="noStrike">
                <a:solidFill>
                  <a:srgbClr val="ffffff"/>
                </a:solidFill>
                <a:uFill>
                  <a:solidFill>
                    <a:srgbClr val="ffffff"/>
                  </a:solidFill>
                </a:uFill>
                <a:latin typeface="Century Gothic"/>
              </a:rPr>
              <a:t>Carne y pescado, cada dos días. </a:t>
            </a:r>
            <a:endParaRPr b="0" lang="es-ES" sz="1600" spc="-1" strike="noStrike">
              <a:solidFill>
                <a:srgbClr val="000000"/>
              </a:solidFill>
              <a:uFill>
                <a:solidFill>
                  <a:srgbClr val="ffffff"/>
                </a:solidFill>
              </a:uFill>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527" name="TextShape 2"/>
          <p:cNvSpPr txBox="1"/>
          <p:nvPr/>
        </p:nvSpPr>
        <p:spPr>
          <a:xfrm>
            <a:off x="6553080" y="6245280"/>
            <a:ext cx="2133360" cy="475920"/>
          </a:xfrm>
          <a:prstGeom prst="rect">
            <a:avLst/>
          </a:prstGeom>
          <a:noFill/>
          <a:ln w="9360">
            <a:noFill/>
          </a:ln>
        </p:spPr>
        <p:txBody>
          <a:bodyPr/>
          <a:p>
            <a:pPr algn="r">
              <a:lnSpc>
                <a:spcPct val="100000"/>
              </a:lnSpc>
            </a:pPr>
            <a:fld id="{31C63051-1B03-4E69-B76A-B880DCBD2A5D}"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528" name="Picture 2" descr=""/>
          <p:cNvPicPr/>
          <p:nvPr/>
        </p:nvPicPr>
        <p:blipFill>
          <a:blip r:embed="rId1"/>
          <a:stretch/>
        </p:blipFill>
        <p:spPr>
          <a:xfrm>
            <a:off x="-9360" y="0"/>
            <a:ext cx="8471160" cy="600120"/>
          </a:xfrm>
          <a:prstGeom prst="rect">
            <a:avLst/>
          </a:prstGeom>
          <a:ln>
            <a:noFill/>
          </a:ln>
        </p:spPr>
      </p:pic>
      <p:pic>
        <p:nvPicPr>
          <p:cNvPr id="529" name="Picture 26" descr=""/>
          <p:cNvPicPr/>
          <p:nvPr/>
        </p:nvPicPr>
        <p:blipFill>
          <a:blip r:embed="rId2"/>
          <a:stretch/>
        </p:blipFill>
        <p:spPr>
          <a:xfrm>
            <a:off x="8525520" y="35280"/>
            <a:ext cx="561960" cy="555840"/>
          </a:xfrm>
          <a:prstGeom prst="rect">
            <a:avLst/>
          </a:prstGeom>
          <a:ln>
            <a:noFill/>
          </a:ln>
        </p:spPr>
      </p:pic>
      <p:sp>
        <p:nvSpPr>
          <p:cNvPr id="530"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3. Conociendo al consumidor de fresco_ </a:t>
            </a:r>
            <a:endParaRPr b="0" lang="es-ES" sz="2000" spc="-1" strike="noStrike">
              <a:solidFill>
                <a:srgbClr val="000000"/>
              </a:solidFill>
              <a:uFill>
                <a:solidFill>
                  <a:srgbClr val="ffffff"/>
                </a:solidFill>
              </a:uFill>
              <a:latin typeface="Arial"/>
            </a:endParaRPr>
          </a:p>
        </p:txBody>
      </p:sp>
      <p:sp>
        <p:nvSpPr>
          <p:cNvPr id="531" name="CustomShape 4"/>
          <p:cNvSpPr/>
          <p:nvPr/>
        </p:nvSpPr>
        <p:spPr>
          <a:xfrm>
            <a:off x="395640" y="792720"/>
            <a:ext cx="734436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222267"/>
                </a:solidFill>
                <a:uFill>
                  <a:solidFill>
                    <a:srgbClr val="ffffff"/>
                  </a:solidFill>
                </a:uFill>
                <a:latin typeface="Century Gothic"/>
              </a:rPr>
              <a:t>¿Cómo es el consumidor aragonés de producto fresco?</a:t>
            </a:r>
            <a:endParaRPr b="0" lang="es-ES" sz="2000" spc="-1" strike="noStrike">
              <a:solidFill>
                <a:srgbClr val="000000"/>
              </a:solidFill>
              <a:uFill>
                <a:solidFill>
                  <a:srgbClr val="ffffff"/>
                </a:solidFill>
              </a:uFill>
              <a:latin typeface="Arial"/>
            </a:endParaRPr>
          </a:p>
        </p:txBody>
      </p:sp>
      <p:sp>
        <p:nvSpPr>
          <p:cNvPr id="532" name="CustomShape 5"/>
          <p:cNvSpPr/>
          <p:nvPr/>
        </p:nvSpPr>
        <p:spPr>
          <a:xfrm flipH="1">
            <a:off x="7947360" y="828360"/>
            <a:ext cx="1195560" cy="36468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2018</a:t>
            </a:r>
            <a:endParaRPr b="0" lang="es-ES" sz="1800" spc="-1" strike="noStrike">
              <a:solidFill>
                <a:srgbClr val="000000"/>
              </a:solidFill>
              <a:uFill>
                <a:solidFill>
                  <a:srgbClr val="ffffff"/>
                </a:solidFill>
              </a:uFill>
              <a:latin typeface="Arial"/>
            </a:endParaRPr>
          </a:p>
        </p:txBody>
      </p:sp>
      <p:pic>
        <p:nvPicPr>
          <p:cNvPr id="533" name="Imagen 1" descr=""/>
          <p:cNvPicPr/>
          <p:nvPr/>
        </p:nvPicPr>
        <p:blipFill>
          <a:blip r:embed="rId3"/>
          <a:srcRect l="23001" t="0" r="18853" b="0"/>
          <a:stretch/>
        </p:blipFill>
        <p:spPr>
          <a:xfrm>
            <a:off x="5672160" y="1509840"/>
            <a:ext cx="1703520" cy="2929680"/>
          </a:xfrm>
          <a:prstGeom prst="rect">
            <a:avLst/>
          </a:prstGeom>
          <a:ln>
            <a:noFill/>
          </a:ln>
        </p:spPr>
      </p:pic>
      <p:pic>
        <p:nvPicPr>
          <p:cNvPr id="534" name="Imagen 2" descr=""/>
          <p:cNvPicPr/>
          <p:nvPr/>
        </p:nvPicPr>
        <p:blipFill>
          <a:blip r:embed="rId4"/>
          <a:srcRect l="0" t="6954" r="58205" b="16402"/>
          <a:stretch/>
        </p:blipFill>
        <p:spPr>
          <a:xfrm>
            <a:off x="3216960" y="1165320"/>
            <a:ext cx="1819800" cy="3326760"/>
          </a:xfrm>
          <a:prstGeom prst="rect">
            <a:avLst/>
          </a:prstGeom>
          <a:ln>
            <a:noFill/>
          </a:ln>
        </p:spPr>
      </p:pic>
      <p:sp>
        <p:nvSpPr>
          <p:cNvPr id="535" name="CustomShape 6"/>
          <p:cNvSpPr/>
          <p:nvPr/>
        </p:nvSpPr>
        <p:spPr>
          <a:xfrm>
            <a:off x="5447160" y="4571280"/>
            <a:ext cx="2308680" cy="3034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400" spc="-1" strike="noStrike">
                <a:solidFill>
                  <a:srgbClr val="161645"/>
                </a:solidFill>
                <a:uFill>
                  <a:solidFill>
                    <a:srgbClr val="ffffff"/>
                  </a:solidFill>
                </a:uFill>
                <a:latin typeface="Century Gothic"/>
              </a:rPr>
              <a:t>Joven independiente </a:t>
            </a:r>
            <a:endParaRPr b="0" lang="es-ES" sz="1400" spc="-1" strike="noStrike">
              <a:solidFill>
                <a:srgbClr val="000000"/>
              </a:solidFill>
              <a:uFill>
                <a:solidFill>
                  <a:srgbClr val="ffffff"/>
                </a:solidFill>
              </a:uFill>
              <a:latin typeface="Arial"/>
            </a:endParaRPr>
          </a:p>
        </p:txBody>
      </p:sp>
      <p:sp>
        <p:nvSpPr>
          <p:cNvPr id="536" name="CustomShape 7"/>
          <p:cNvSpPr/>
          <p:nvPr/>
        </p:nvSpPr>
        <p:spPr>
          <a:xfrm>
            <a:off x="1024920" y="4356000"/>
            <a:ext cx="3053880" cy="7297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400" spc="-1" strike="noStrike">
                <a:solidFill>
                  <a:srgbClr val="161645"/>
                </a:solidFill>
                <a:uFill>
                  <a:solidFill>
                    <a:srgbClr val="ffffff"/>
                  </a:solidFill>
                </a:uFill>
                <a:latin typeface="Century Gothic"/>
              </a:rPr>
              <a:t>Adultos con hijos mayores</a:t>
            </a:r>
            <a:endParaRPr b="0" lang="es-ES" sz="1400" spc="-1" strike="noStrike">
              <a:solidFill>
                <a:srgbClr val="000000"/>
              </a:solidFill>
              <a:uFill>
                <a:solidFill>
                  <a:srgbClr val="ffffff"/>
                </a:solidFill>
              </a:uFill>
              <a:latin typeface="Arial"/>
            </a:endParaRPr>
          </a:p>
          <a:p>
            <a:pPr>
              <a:lnSpc>
                <a:spcPct val="100000"/>
              </a:lnSpc>
            </a:pPr>
            <a:r>
              <a:rPr b="1" lang="es-ES" sz="1400" spc="-1" strike="noStrike">
                <a:solidFill>
                  <a:srgbClr val="161645"/>
                </a:solidFill>
                <a:uFill>
                  <a:solidFill>
                    <a:srgbClr val="ffffff"/>
                  </a:solidFill>
                </a:uFill>
                <a:latin typeface="Century Gothic"/>
              </a:rPr>
              <a:t>Adultos independientes</a:t>
            </a:r>
            <a:endParaRPr b="0" lang="es-ES" sz="1400" spc="-1" strike="noStrike">
              <a:solidFill>
                <a:srgbClr val="000000"/>
              </a:solidFill>
              <a:uFill>
                <a:solidFill>
                  <a:srgbClr val="ffffff"/>
                </a:solidFill>
              </a:uFill>
              <a:latin typeface="Arial"/>
            </a:endParaRPr>
          </a:p>
          <a:p>
            <a:pPr>
              <a:lnSpc>
                <a:spcPct val="100000"/>
              </a:lnSpc>
            </a:pPr>
            <a:r>
              <a:rPr b="1" lang="es-ES" sz="1400" spc="-1" strike="noStrike">
                <a:solidFill>
                  <a:srgbClr val="161645"/>
                </a:solidFill>
                <a:uFill>
                  <a:solidFill>
                    <a:srgbClr val="ffffff"/>
                  </a:solidFill>
                </a:uFill>
                <a:latin typeface="Century Gothic"/>
              </a:rPr>
              <a:t>Adultos sin hijos y Retirados</a:t>
            </a:r>
            <a:endParaRPr b="0" lang="es-ES" sz="1400" spc="-1" strike="noStrike">
              <a:solidFill>
                <a:srgbClr val="000000"/>
              </a:solidFill>
              <a:uFill>
                <a:solidFill>
                  <a:srgbClr val="ffffff"/>
                </a:solidFill>
              </a:uFill>
              <a:latin typeface="Arial"/>
            </a:endParaRPr>
          </a:p>
        </p:txBody>
      </p:sp>
      <p:pic>
        <p:nvPicPr>
          <p:cNvPr id="537" name="Imagen 4" descr=""/>
          <p:cNvPicPr/>
          <p:nvPr/>
        </p:nvPicPr>
        <p:blipFill>
          <a:blip r:embed="rId5"/>
          <a:srcRect l="20530" t="0" r="24645" b="0"/>
          <a:stretch/>
        </p:blipFill>
        <p:spPr>
          <a:xfrm>
            <a:off x="1872720" y="1560960"/>
            <a:ext cx="1291680" cy="2355840"/>
          </a:xfrm>
          <a:prstGeom prst="rect">
            <a:avLst/>
          </a:prstGeom>
          <a:ln>
            <a:noFill/>
          </a:ln>
        </p:spPr>
      </p:pic>
      <p:pic>
        <p:nvPicPr>
          <p:cNvPr id="538" name="Imagen 5" descr=""/>
          <p:cNvPicPr/>
          <p:nvPr/>
        </p:nvPicPr>
        <p:blipFill>
          <a:blip r:embed="rId6"/>
          <a:stretch/>
        </p:blipFill>
        <p:spPr>
          <a:xfrm>
            <a:off x="59400" y="2382120"/>
            <a:ext cx="1670040" cy="1738440"/>
          </a:xfrm>
          <a:prstGeom prst="rect">
            <a:avLst/>
          </a:prstGeom>
          <a:ln>
            <a:noFill/>
          </a:ln>
        </p:spPr>
      </p:pic>
      <p:sp>
        <p:nvSpPr>
          <p:cNvPr id="539" name="CustomShape 8"/>
          <p:cNvSpPr/>
          <p:nvPr/>
        </p:nvSpPr>
        <p:spPr>
          <a:xfrm flipH="1">
            <a:off x="7812360" y="2828880"/>
            <a:ext cx="1331280" cy="118764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Century Gothic"/>
              </a:rPr>
              <a:t>Renta media y media alta</a:t>
            </a:r>
            <a:endParaRPr b="0" lang="es-ES" sz="1800" spc="-1" strike="noStrike">
              <a:solidFill>
                <a:srgbClr val="000000"/>
              </a:solidFill>
              <a:uFill>
                <a:solidFill>
                  <a:srgbClr val="ffffff"/>
                </a:solidFill>
              </a:uFill>
              <a:latin typeface="Arial"/>
            </a:endParaRPr>
          </a:p>
        </p:txBody>
      </p:sp>
      <p:pic>
        <p:nvPicPr>
          <p:cNvPr id="540" name="Imagen 27" descr=""/>
          <p:cNvPicPr/>
          <p:nvPr/>
        </p:nvPicPr>
        <p:blipFill>
          <a:blip r:embed="rId7"/>
          <a:stretch/>
        </p:blipFill>
        <p:spPr>
          <a:xfrm>
            <a:off x="668880" y="5495040"/>
            <a:ext cx="722160" cy="628920"/>
          </a:xfrm>
          <a:prstGeom prst="rect">
            <a:avLst/>
          </a:prstGeom>
          <a:ln>
            <a:noFill/>
          </a:ln>
        </p:spPr>
      </p:pic>
      <p:sp>
        <p:nvSpPr>
          <p:cNvPr id="541" name="CustomShape 9"/>
          <p:cNvSpPr/>
          <p:nvPr/>
        </p:nvSpPr>
        <p:spPr>
          <a:xfrm>
            <a:off x="1444320" y="5457960"/>
            <a:ext cx="2229480" cy="1306440"/>
          </a:xfrm>
          <a:prstGeom prst="rect">
            <a:avLst/>
          </a:prstGeom>
          <a:noFill/>
          <a:ln>
            <a:noFill/>
          </a:ln>
        </p:spPr>
        <p:style>
          <a:lnRef idx="0"/>
          <a:fillRef idx="0"/>
          <a:effectRef idx="0"/>
          <a:fontRef idx="minor"/>
        </p:style>
        <p:txBody>
          <a:bodyPr lIns="90000" rIns="90000" tIns="45000" bIns="45000"/>
          <a:p>
            <a:pPr>
              <a:lnSpc>
                <a:spcPct val="100000"/>
              </a:lnSpc>
            </a:pPr>
            <a:r>
              <a:rPr b="1" lang="es-ES" sz="1600" spc="-1" strike="noStrike">
                <a:solidFill>
                  <a:srgbClr val="161645"/>
                </a:solidFill>
                <a:uFill>
                  <a:solidFill>
                    <a:srgbClr val="ffffff"/>
                  </a:solidFill>
                </a:uFill>
                <a:latin typeface="Century Gothic"/>
              </a:rPr>
              <a:t>El 30% del producto fresco lo compra en Tienda tradicional</a:t>
            </a:r>
            <a:endParaRPr b="0" lang="es-ES" sz="1600" spc="-1" strike="noStrike">
              <a:solidFill>
                <a:srgbClr val="000000"/>
              </a:solidFill>
              <a:uFill>
                <a:solidFill>
                  <a:srgbClr val="ffffff"/>
                </a:solidFill>
              </a:uFill>
              <a:latin typeface="Arial"/>
            </a:endParaRPr>
          </a:p>
        </p:txBody>
      </p:sp>
      <p:sp>
        <p:nvSpPr>
          <p:cNvPr id="542" name="CustomShape 10"/>
          <p:cNvSpPr/>
          <p:nvPr/>
        </p:nvSpPr>
        <p:spPr>
          <a:xfrm>
            <a:off x="611640" y="5310000"/>
            <a:ext cx="3096000" cy="1081080"/>
          </a:xfrm>
          <a:prstGeom prst="roundRect">
            <a:avLst>
              <a:gd name="adj" fmla="val 16667"/>
            </a:avLst>
          </a:prstGeom>
          <a:noFill/>
          <a:ln w="19080">
            <a:solidFill>
              <a:schemeClr val="accent6">
                <a:lumMod val="75000"/>
              </a:schemeClr>
            </a:solidFill>
            <a:round/>
            <a:tailEnd len="med" type="triangle" w="med"/>
          </a:ln>
        </p:spPr>
        <p:style>
          <a:lnRef idx="0"/>
          <a:fillRef idx="0"/>
          <a:effectRef idx="0"/>
          <a:fontRef idx="minor"/>
        </p:style>
      </p:sp>
      <p:sp>
        <p:nvSpPr>
          <p:cNvPr id="543" name="CustomShape 11"/>
          <p:cNvSpPr/>
          <p:nvPr/>
        </p:nvSpPr>
        <p:spPr>
          <a:xfrm>
            <a:off x="3924000" y="5326920"/>
            <a:ext cx="4320000" cy="1081080"/>
          </a:xfrm>
          <a:prstGeom prst="roundRect">
            <a:avLst>
              <a:gd name="adj" fmla="val 16667"/>
            </a:avLst>
          </a:prstGeom>
          <a:noFill/>
          <a:ln w="19080">
            <a:solidFill>
              <a:schemeClr val="accent6">
                <a:lumMod val="75000"/>
              </a:schemeClr>
            </a:solidFill>
            <a:round/>
            <a:tailEnd len="med" type="triangle" w="med"/>
          </a:ln>
        </p:spPr>
        <p:style>
          <a:lnRef idx="0"/>
          <a:fillRef idx="0"/>
          <a:effectRef idx="0"/>
          <a:fontRef idx="minor"/>
        </p:style>
        <p:txBody>
          <a:bodyPr anchor="ctr"/>
          <a:p>
            <a:pPr algn="r">
              <a:lnSpc>
                <a:spcPct val="100000"/>
              </a:lnSpc>
            </a:pPr>
            <a:r>
              <a:rPr b="1" lang="es-ES" sz="1600" spc="-1" strike="noStrike">
                <a:solidFill>
                  <a:srgbClr val="161645"/>
                </a:solidFill>
                <a:uFill>
                  <a:solidFill>
                    <a:srgbClr val="ffffff"/>
                  </a:solidFill>
                </a:uFill>
                <a:latin typeface="Century Gothic"/>
              </a:rPr>
              <a:t>Consume más carne que pescado </a:t>
            </a:r>
            <a:endParaRPr b="0" lang="es-ES" sz="1600" spc="-1" strike="noStrike">
              <a:solidFill>
                <a:srgbClr val="000000"/>
              </a:solidFill>
              <a:uFill>
                <a:solidFill>
                  <a:srgbClr val="ffffff"/>
                </a:solidFill>
              </a:uFill>
              <a:latin typeface="Arial"/>
            </a:endParaRPr>
          </a:p>
          <a:p>
            <a:pPr algn="r">
              <a:lnSpc>
                <a:spcPct val="100000"/>
              </a:lnSpc>
            </a:pPr>
            <a:r>
              <a:rPr b="1" lang="es-ES" sz="1600" spc="-1" strike="noStrike">
                <a:solidFill>
                  <a:srgbClr val="161645"/>
                </a:solidFill>
                <a:uFill>
                  <a:solidFill>
                    <a:srgbClr val="ffffff"/>
                  </a:solidFill>
                </a:uFill>
                <a:latin typeface="Century Gothic"/>
              </a:rPr>
              <a:t> </a:t>
            </a:r>
            <a:r>
              <a:rPr b="1" lang="es-ES" sz="1600" spc="-1" strike="noStrike">
                <a:solidFill>
                  <a:srgbClr val="161645"/>
                </a:solidFill>
                <a:uFill>
                  <a:solidFill>
                    <a:srgbClr val="ffffff"/>
                  </a:solidFill>
                </a:uFill>
                <a:latin typeface="Century Gothic"/>
              </a:rPr>
              <a:t>y con mayor frecuencia</a:t>
            </a:r>
            <a:endParaRPr b="0" lang="es-ES" sz="1600" spc="-1" strike="noStrike">
              <a:solidFill>
                <a:srgbClr val="000000"/>
              </a:solidFill>
              <a:uFill>
                <a:solidFill>
                  <a:srgbClr val="ffffff"/>
                </a:solidFill>
              </a:uFill>
              <a:latin typeface="Arial"/>
            </a:endParaRPr>
          </a:p>
          <a:p>
            <a:pPr algn="r">
              <a:lnSpc>
                <a:spcPct val="100000"/>
              </a:lnSpc>
            </a:pPr>
            <a:r>
              <a:rPr b="1" lang="es-ES" sz="1600" spc="-1" strike="noStrike">
                <a:solidFill>
                  <a:srgbClr val="161645"/>
                </a:solidFill>
                <a:uFill>
                  <a:solidFill>
                    <a:srgbClr val="ffffff"/>
                  </a:solidFill>
                </a:uFill>
                <a:latin typeface="Century Gothic"/>
              </a:rPr>
              <a:t>Compra más verdura que fruta</a:t>
            </a:r>
            <a:endParaRPr b="0" lang="es-ES" sz="1600" spc="-1" strike="noStrike">
              <a:solidFill>
                <a:srgbClr val="000000"/>
              </a:solidFill>
              <a:uFill>
                <a:solidFill>
                  <a:srgbClr val="ffffff"/>
                </a:solidFill>
              </a:uFill>
              <a:latin typeface="Arial"/>
            </a:endParaRPr>
          </a:p>
        </p:txBody>
      </p:sp>
      <p:pic>
        <p:nvPicPr>
          <p:cNvPr id="544" name="Imagen 29" descr=""/>
          <p:cNvPicPr/>
          <p:nvPr/>
        </p:nvPicPr>
        <p:blipFill>
          <a:blip r:embed="rId8"/>
          <a:stretch/>
        </p:blipFill>
        <p:spPr>
          <a:xfrm>
            <a:off x="3998160" y="5388120"/>
            <a:ext cx="539280" cy="521280"/>
          </a:xfrm>
          <a:prstGeom prst="rect">
            <a:avLst/>
          </a:prstGeom>
          <a:ln>
            <a:noFill/>
          </a:ln>
        </p:spPr>
      </p:pic>
      <p:pic>
        <p:nvPicPr>
          <p:cNvPr id="545" name="Imagen 30" descr=""/>
          <p:cNvPicPr/>
          <p:nvPr/>
        </p:nvPicPr>
        <p:blipFill>
          <a:blip r:embed="rId9"/>
          <a:stretch/>
        </p:blipFill>
        <p:spPr>
          <a:xfrm>
            <a:off x="4395240" y="5827320"/>
            <a:ext cx="578880" cy="560520"/>
          </a:xfrm>
          <a:prstGeom prst="rect">
            <a:avLst/>
          </a:prstGeom>
          <a:ln>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CustomShape 1"/>
          <p:cNvSpPr/>
          <p:nvPr/>
        </p:nvSpPr>
        <p:spPr>
          <a:xfrm flipH="1">
            <a:off x="-720" y="6745320"/>
            <a:ext cx="9143640" cy="188640"/>
          </a:xfrm>
          <a:prstGeom prst="rect">
            <a:avLst/>
          </a:prstGeom>
          <a:solidFill>
            <a:srgbClr val="00304a"/>
          </a:solidFill>
          <a:ln w="9360">
            <a:noFill/>
          </a:ln>
        </p:spPr>
        <p:style>
          <a:lnRef idx="0"/>
          <a:fillRef idx="0"/>
          <a:effectRef idx="0"/>
          <a:fontRef idx="minor"/>
        </p:style>
      </p:sp>
      <p:sp>
        <p:nvSpPr>
          <p:cNvPr id="547" name="CustomShape 2"/>
          <p:cNvSpPr/>
          <p:nvPr/>
        </p:nvSpPr>
        <p:spPr>
          <a:xfrm>
            <a:off x="1449000" y="1053000"/>
            <a:ext cx="6867360" cy="1918080"/>
          </a:xfrm>
          <a:prstGeom prst="rect">
            <a:avLst/>
          </a:prstGeom>
          <a:noFill/>
          <a:ln>
            <a:noFill/>
          </a:ln>
        </p:spPr>
        <p:style>
          <a:lnRef idx="0"/>
          <a:fillRef idx="0"/>
          <a:effectRef idx="0"/>
          <a:fontRef idx="minor"/>
        </p:style>
        <p:txBody>
          <a:bodyPr lIns="90000" rIns="90000" tIns="45000" bIns="45000"/>
          <a:p>
            <a:pPr>
              <a:lnSpc>
                <a:spcPct val="100000"/>
              </a:lnSpc>
            </a:pPr>
            <a:r>
              <a:rPr b="1" lang="es-ES" sz="4000" spc="-1" strike="noStrike">
                <a:solidFill>
                  <a:srgbClr val="808080"/>
                </a:solidFill>
                <a:uFill>
                  <a:solidFill>
                    <a:srgbClr val="ffffff"/>
                  </a:solidFill>
                </a:uFill>
                <a:latin typeface="Century Gothic"/>
              </a:rPr>
              <a:t>Experiencias de mercados en zonas urbanas_</a:t>
            </a:r>
            <a:endParaRPr b="0" lang="es-ES" sz="4000" spc="-1" strike="noStrike">
              <a:solidFill>
                <a:srgbClr val="000000"/>
              </a:solidFill>
              <a:uFill>
                <a:solidFill>
                  <a:srgbClr val="ffffff"/>
                </a:solidFill>
              </a:uFill>
              <a:latin typeface="Arial"/>
            </a:endParaRPr>
          </a:p>
        </p:txBody>
      </p:sp>
      <p:sp>
        <p:nvSpPr>
          <p:cNvPr id="548" name="TextShape 3"/>
          <p:cNvSpPr txBox="1"/>
          <p:nvPr/>
        </p:nvSpPr>
        <p:spPr>
          <a:xfrm>
            <a:off x="6553080" y="6245280"/>
            <a:ext cx="2133360" cy="475920"/>
          </a:xfrm>
          <a:prstGeom prst="rect">
            <a:avLst/>
          </a:prstGeom>
          <a:noFill/>
          <a:ln w="9360">
            <a:noFill/>
          </a:ln>
        </p:spPr>
        <p:txBody>
          <a:bodyPr/>
          <a:p>
            <a:pPr algn="r">
              <a:lnSpc>
                <a:spcPct val="100000"/>
              </a:lnSpc>
            </a:pPr>
            <a:fld id="{6292F4F9-13E8-4132-8DE3-0F069C1931A4}" type="slidenum">
              <a:rPr b="0" lang="es-ES" sz="1400" spc="-1" strike="noStrike">
                <a:solidFill>
                  <a:srgbClr val="8b8b8b"/>
                </a:solidFill>
                <a:uFill>
                  <a:solidFill>
                    <a:srgbClr val="ffffff"/>
                  </a:solidFill>
                </a:uFill>
                <a:latin typeface="Arial"/>
              </a:rPr>
              <a:t>&lt;número&gt;</a:t>
            </a:fld>
            <a:endParaRPr b="0" lang="es-ES" sz="1400" spc="-1" strike="noStrike">
              <a:solidFill>
                <a:srgbClr val="000000"/>
              </a:solidFill>
              <a:uFill>
                <a:solidFill>
                  <a:srgbClr val="ffffff"/>
                </a:solidFill>
              </a:uFill>
              <a:latin typeface="Times New Roman"/>
            </a:endParaRPr>
          </a:p>
        </p:txBody>
      </p:sp>
      <p:sp>
        <p:nvSpPr>
          <p:cNvPr id="549" name="Line 4"/>
          <p:cNvSpPr/>
          <p:nvPr/>
        </p:nvSpPr>
        <p:spPr>
          <a:xfrm>
            <a:off x="1316880" y="742320"/>
            <a:ext cx="360" cy="1944000"/>
          </a:xfrm>
          <a:prstGeom prst="line">
            <a:avLst/>
          </a:prstGeom>
          <a:ln w="38160">
            <a:solidFill>
              <a:schemeClr val="bg1">
                <a:lumMod val="85000"/>
              </a:schemeClr>
            </a:solidFill>
            <a:round/>
          </a:ln>
        </p:spPr>
        <p:style>
          <a:lnRef idx="1">
            <a:schemeClr val="accent1"/>
          </a:lnRef>
          <a:fillRef idx="0">
            <a:schemeClr val="accent1"/>
          </a:fillRef>
          <a:effectRef idx="0">
            <a:schemeClr val="accent1"/>
          </a:effectRef>
          <a:fontRef idx="minor"/>
        </p:style>
      </p:sp>
      <p:sp>
        <p:nvSpPr>
          <p:cNvPr id="550" name="CustomShape 5"/>
          <p:cNvSpPr/>
          <p:nvPr/>
        </p:nvSpPr>
        <p:spPr>
          <a:xfrm>
            <a:off x="683640" y="960120"/>
            <a:ext cx="359640" cy="913320"/>
          </a:xfrm>
          <a:prstGeom prst="rect">
            <a:avLst/>
          </a:prstGeom>
          <a:noFill/>
          <a:ln>
            <a:noFill/>
          </a:ln>
        </p:spPr>
        <p:style>
          <a:lnRef idx="0"/>
          <a:fillRef idx="0"/>
          <a:effectRef idx="0"/>
          <a:fontRef idx="minor"/>
        </p:style>
        <p:txBody>
          <a:bodyPr lIns="90000" rIns="90000" tIns="45000" bIns="45000"/>
          <a:p>
            <a:pPr>
              <a:lnSpc>
                <a:spcPct val="100000"/>
              </a:lnSpc>
            </a:pPr>
            <a:r>
              <a:rPr b="1" lang="es-ES" sz="5400" spc="-1" strike="noStrike">
                <a:solidFill>
                  <a:srgbClr val="808080"/>
                </a:solidFill>
                <a:uFill>
                  <a:solidFill>
                    <a:srgbClr val="ffffff"/>
                  </a:solidFill>
                </a:uFill>
                <a:latin typeface="Century Gothic"/>
              </a:rPr>
              <a:t>4</a:t>
            </a:r>
            <a:endParaRPr b="0" lang="es-ES" sz="5400" spc="-1" strike="noStrike">
              <a:solidFill>
                <a:srgbClr val="000000"/>
              </a:solidFill>
              <a:uFill>
                <a:solidFill>
                  <a:srgbClr val="ffffff"/>
                </a:solidFill>
              </a:uFill>
              <a:latin typeface="Arial"/>
            </a:endParaRPr>
          </a:p>
        </p:txBody>
      </p:sp>
      <p:pic>
        <p:nvPicPr>
          <p:cNvPr id="551" name="Picture 26" descr=""/>
          <p:cNvPicPr/>
          <p:nvPr/>
        </p:nvPicPr>
        <p:blipFill>
          <a:blip r:embed="rId1"/>
          <a:stretch/>
        </p:blipFill>
        <p:spPr>
          <a:xfrm>
            <a:off x="380880" y="5586120"/>
            <a:ext cx="935640" cy="925560"/>
          </a:xfrm>
          <a:prstGeom prst="rect">
            <a:avLst/>
          </a:prstGeom>
          <a:ln w="9360">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553" name="TextShape 2"/>
          <p:cNvSpPr txBox="1"/>
          <p:nvPr/>
        </p:nvSpPr>
        <p:spPr>
          <a:xfrm>
            <a:off x="6553080" y="6245280"/>
            <a:ext cx="2133360" cy="475920"/>
          </a:xfrm>
          <a:prstGeom prst="rect">
            <a:avLst/>
          </a:prstGeom>
          <a:noFill/>
          <a:ln w="9360">
            <a:noFill/>
          </a:ln>
        </p:spPr>
        <p:txBody>
          <a:bodyPr/>
          <a:p>
            <a:pPr algn="r">
              <a:lnSpc>
                <a:spcPct val="100000"/>
              </a:lnSpc>
            </a:pPr>
            <a:fld id="{3638D3C8-B223-413D-BA20-71F8DBA2F0C5}"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554" name="Picture 2" descr=""/>
          <p:cNvPicPr/>
          <p:nvPr/>
        </p:nvPicPr>
        <p:blipFill>
          <a:blip r:embed="rId1"/>
          <a:stretch/>
        </p:blipFill>
        <p:spPr>
          <a:xfrm>
            <a:off x="-9360" y="0"/>
            <a:ext cx="8471160" cy="600120"/>
          </a:xfrm>
          <a:prstGeom prst="rect">
            <a:avLst/>
          </a:prstGeom>
          <a:ln>
            <a:noFill/>
          </a:ln>
        </p:spPr>
      </p:pic>
      <p:pic>
        <p:nvPicPr>
          <p:cNvPr id="555" name="Picture 26" descr=""/>
          <p:cNvPicPr/>
          <p:nvPr/>
        </p:nvPicPr>
        <p:blipFill>
          <a:blip r:embed="rId2"/>
          <a:stretch/>
        </p:blipFill>
        <p:spPr>
          <a:xfrm>
            <a:off x="8525520" y="35280"/>
            <a:ext cx="561960" cy="555840"/>
          </a:xfrm>
          <a:prstGeom prst="rect">
            <a:avLst/>
          </a:prstGeom>
          <a:ln>
            <a:noFill/>
          </a:ln>
        </p:spPr>
      </p:pic>
      <p:sp>
        <p:nvSpPr>
          <p:cNvPr id="556"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557" name="CustomShape 4"/>
          <p:cNvSpPr/>
          <p:nvPr/>
        </p:nvSpPr>
        <p:spPr>
          <a:xfrm>
            <a:off x="827640" y="731880"/>
            <a:ext cx="7223760" cy="505080"/>
          </a:xfrm>
          <a:prstGeom prst="roundRect">
            <a:avLst>
              <a:gd name="adj" fmla="val 16667"/>
            </a:avLst>
          </a:prstGeom>
          <a:ln>
            <a:round/>
          </a:ln>
          <a:effectLst>
            <a:outerShdw blurRad="40000" dir="5400000" dist="2000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p>
            <a:pPr algn="ctr">
              <a:lnSpc>
                <a:spcPct val="100000"/>
              </a:lnSpc>
            </a:pPr>
            <a:r>
              <a:rPr b="1" lang="es-ES" sz="2400" spc="-1" strike="noStrike">
                <a:solidFill>
                  <a:srgbClr val="ffffff"/>
                </a:solidFill>
                <a:uFill>
                  <a:solidFill>
                    <a:srgbClr val="ffffff"/>
                  </a:solidFill>
                </a:uFill>
                <a:latin typeface="Arial"/>
              </a:rPr>
              <a:t>Mercados de abastos vinculados al turismo</a:t>
            </a:r>
            <a:endParaRPr b="0" lang="es-ES" sz="2400" spc="-1" strike="noStrike">
              <a:solidFill>
                <a:srgbClr val="000000"/>
              </a:solidFill>
              <a:uFill>
                <a:solidFill>
                  <a:srgbClr val="ffffff"/>
                </a:solidFill>
              </a:uFill>
              <a:latin typeface="Arial"/>
            </a:endParaRPr>
          </a:p>
        </p:txBody>
      </p:sp>
      <p:sp>
        <p:nvSpPr>
          <p:cNvPr id="558" name="CustomShape 5"/>
          <p:cNvSpPr/>
          <p:nvPr/>
        </p:nvSpPr>
        <p:spPr>
          <a:xfrm>
            <a:off x="515160" y="1547280"/>
            <a:ext cx="7848360" cy="1597320"/>
          </a:xfrm>
          <a:prstGeom prst="rect">
            <a:avLst/>
          </a:prstGeom>
          <a:noFill/>
          <a:ln>
            <a:noFill/>
          </a:ln>
        </p:spPr>
        <p:style>
          <a:lnRef idx="0"/>
          <a:fillRef idx="0"/>
          <a:effectRef idx="0"/>
          <a:fontRef idx="minor"/>
        </p:style>
        <p:txBody>
          <a:bodyPr lIns="90000" rIns="90000" tIns="45000" bIns="45000"/>
          <a:p>
            <a:pPr algn="just">
              <a:lnSpc>
                <a:spcPct val="130000"/>
              </a:lnSpc>
            </a:pPr>
            <a:r>
              <a:rPr b="0" lang="es-ES" sz="1600" spc="-1" strike="noStrike">
                <a:solidFill>
                  <a:srgbClr val="161645"/>
                </a:solidFill>
                <a:uFill>
                  <a:solidFill>
                    <a:srgbClr val="ffffff"/>
                  </a:solidFill>
                </a:uFill>
                <a:latin typeface="Century Gothic"/>
              </a:rPr>
              <a:t>La mayoría de los </a:t>
            </a:r>
            <a:r>
              <a:rPr b="1" lang="es-ES" sz="1600" spc="-1" strike="noStrike" u="sng">
                <a:solidFill>
                  <a:srgbClr val="161645"/>
                </a:solidFill>
                <a:uFill>
                  <a:solidFill>
                    <a:srgbClr val="ffffff"/>
                  </a:solidFill>
                </a:uFill>
                <a:latin typeface="Century Gothic"/>
              </a:rPr>
              <a:t>casos de éxito en mercados de abastos</a:t>
            </a:r>
            <a:r>
              <a:rPr b="0" lang="es-ES" sz="1600" spc="-1" strike="noStrike">
                <a:solidFill>
                  <a:srgbClr val="161645"/>
                </a:solidFill>
                <a:uFill>
                  <a:solidFill>
                    <a:srgbClr val="ffffff"/>
                  </a:solidFill>
                </a:uFill>
                <a:latin typeface="Century Gothic"/>
              </a:rPr>
              <a:t> en España se corresponden con </a:t>
            </a:r>
            <a:r>
              <a:rPr b="1" lang="es-ES" sz="1600" spc="-1" strike="noStrike" u="sng">
                <a:solidFill>
                  <a:srgbClr val="161645"/>
                </a:solidFill>
                <a:uFill>
                  <a:solidFill>
                    <a:srgbClr val="ffffff"/>
                  </a:solidFill>
                </a:uFill>
                <a:latin typeface="Century Gothic"/>
              </a:rPr>
              <a:t>reorientaciones del negocio inicial</a:t>
            </a:r>
            <a:r>
              <a:rPr b="0" lang="es-ES" sz="1600" spc="-1" strike="noStrike">
                <a:solidFill>
                  <a:srgbClr val="161645"/>
                </a:solidFill>
                <a:uFill>
                  <a:solidFill>
                    <a:srgbClr val="ffffff"/>
                  </a:solidFill>
                </a:uFill>
                <a:latin typeface="Century Gothic"/>
              </a:rPr>
              <a:t> de abastecimiento de productos frescos hacia la hostelería y el turismo, </a:t>
            </a:r>
            <a:r>
              <a:rPr b="1" lang="es-ES" sz="1600" spc="-1" strike="noStrike" u="sng">
                <a:solidFill>
                  <a:srgbClr val="161645"/>
                </a:solidFill>
                <a:uFill>
                  <a:solidFill>
                    <a:srgbClr val="ffffff"/>
                  </a:solidFill>
                </a:uFill>
                <a:latin typeface="Century Gothic"/>
              </a:rPr>
              <a:t>aprovechando ubicaciones y edificios emblemáticos relacionados con el turismo y el ocio.</a:t>
            </a:r>
            <a:r>
              <a:rPr b="0" lang="es-ES" sz="1600" spc="-1" strike="noStrike">
                <a:solidFill>
                  <a:srgbClr val="161645"/>
                </a:solidFill>
                <a:uFill>
                  <a:solidFill>
                    <a:srgbClr val="ffffff"/>
                  </a:solidFill>
                </a:uFill>
                <a:latin typeface="Century Gothic"/>
              </a:rPr>
              <a:t> </a:t>
            </a:r>
            <a:endParaRPr b="0" lang="es-ES" sz="1600" spc="-1" strike="noStrike">
              <a:solidFill>
                <a:srgbClr val="000000"/>
              </a:solidFill>
              <a:uFill>
                <a:solidFill>
                  <a:srgbClr val="ffffff"/>
                </a:solidFill>
              </a:uFill>
              <a:latin typeface="Arial"/>
            </a:endParaRPr>
          </a:p>
        </p:txBody>
      </p:sp>
      <p:sp>
        <p:nvSpPr>
          <p:cNvPr id="559" name="CustomShape 6"/>
          <p:cNvSpPr/>
          <p:nvPr/>
        </p:nvSpPr>
        <p:spPr>
          <a:xfrm>
            <a:off x="1907640" y="3135960"/>
            <a:ext cx="5184360" cy="1295640"/>
          </a:xfrm>
          <a:prstGeom prst="roundRect">
            <a:avLst>
              <a:gd name="adj" fmla="val 16667"/>
            </a:avLst>
          </a:prstGeom>
          <a:noFill/>
          <a:ln w="9360">
            <a:solidFill>
              <a:schemeClr val="accent6">
                <a:lumMod val="75000"/>
              </a:schemeClr>
            </a:solidFill>
            <a:round/>
            <a:tailEnd len="med" type="triangle" w="med"/>
          </a:ln>
        </p:spPr>
        <p:style>
          <a:lnRef idx="0"/>
          <a:fillRef idx="0"/>
          <a:effectRef idx="0"/>
          <a:fontRef idx="minor"/>
        </p:style>
        <p:txBody>
          <a:bodyPr/>
          <a:p>
            <a:pPr algn="ctr">
              <a:lnSpc>
                <a:spcPct val="100000"/>
              </a:lnSpc>
            </a:pPr>
            <a:r>
              <a:rPr b="1" lang="es-ES" sz="1800" spc="-1" strike="noStrike">
                <a:solidFill>
                  <a:srgbClr val="161645"/>
                </a:solidFill>
                <a:uFill>
                  <a:solidFill>
                    <a:srgbClr val="ffffff"/>
                  </a:solidFill>
                </a:uFill>
                <a:latin typeface="Century Gothic"/>
              </a:rPr>
              <a:t>Los mercados de abastos se erigen como espacios turísticos en el planteamiento promocional de la ciudad en los centros históricos (Crespi y Vallbona, 2016)</a:t>
            </a:r>
            <a:endParaRPr b="0" lang="es-ES" sz="1800" spc="-1" strike="noStrike">
              <a:solidFill>
                <a:srgbClr val="000000"/>
              </a:solidFill>
              <a:uFill>
                <a:solidFill>
                  <a:srgbClr val="ffffff"/>
                </a:solidFill>
              </a:uFill>
              <a:latin typeface="Arial"/>
            </a:endParaRPr>
          </a:p>
        </p:txBody>
      </p:sp>
      <p:pic>
        <p:nvPicPr>
          <p:cNvPr id="560" name="Imagen 6" descr=""/>
          <p:cNvPicPr/>
          <p:nvPr/>
        </p:nvPicPr>
        <p:blipFill>
          <a:blip r:embed="rId3"/>
          <a:srcRect l="8806" t="0" r="8037" b="0"/>
          <a:stretch/>
        </p:blipFill>
        <p:spPr>
          <a:xfrm>
            <a:off x="0" y="4777920"/>
            <a:ext cx="2376000" cy="1599840"/>
          </a:xfrm>
          <a:prstGeom prst="rect">
            <a:avLst/>
          </a:prstGeom>
          <a:ln>
            <a:noFill/>
          </a:ln>
        </p:spPr>
      </p:pic>
      <p:pic>
        <p:nvPicPr>
          <p:cNvPr id="561" name="Imagen 7" descr=""/>
          <p:cNvPicPr/>
          <p:nvPr/>
        </p:nvPicPr>
        <p:blipFill>
          <a:blip r:embed="rId4"/>
          <a:srcRect l="11081" t="7131" r="0" b="0"/>
          <a:stretch/>
        </p:blipFill>
        <p:spPr>
          <a:xfrm>
            <a:off x="2356560" y="4788720"/>
            <a:ext cx="2290320" cy="1595160"/>
          </a:xfrm>
          <a:prstGeom prst="rect">
            <a:avLst/>
          </a:prstGeom>
          <a:ln>
            <a:noFill/>
          </a:ln>
        </p:spPr>
      </p:pic>
      <p:pic>
        <p:nvPicPr>
          <p:cNvPr id="562" name="Imagen 8" descr=""/>
          <p:cNvPicPr/>
          <p:nvPr/>
        </p:nvPicPr>
        <p:blipFill>
          <a:blip r:embed="rId5"/>
          <a:srcRect l="21747" t="0" r="0" b="0"/>
          <a:stretch/>
        </p:blipFill>
        <p:spPr>
          <a:xfrm>
            <a:off x="4647240" y="4788720"/>
            <a:ext cx="2543400" cy="1589400"/>
          </a:xfrm>
          <a:prstGeom prst="rect">
            <a:avLst/>
          </a:prstGeom>
          <a:ln>
            <a:noFill/>
          </a:ln>
        </p:spPr>
      </p:pic>
      <p:pic>
        <p:nvPicPr>
          <p:cNvPr id="563" name="Imagen 10" descr=""/>
          <p:cNvPicPr/>
          <p:nvPr/>
        </p:nvPicPr>
        <p:blipFill>
          <a:blip r:embed="rId6"/>
          <a:srcRect l="36618" t="0" r="0" b="0"/>
          <a:stretch/>
        </p:blipFill>
        <p:spPr>
          <a:xfrm>
            <a:off x="7184880" y="4798080"/>
            <a:ext cx="2003040" cy="158004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565" name="TextShape 2"/>
          <p:cNvSpPr txBox="1"/>
          <p:nvPr/>
        </p:nvSpPr>
        <p:spPr>
          <a:xfrm>
            <a:off x="6553080" y="6245280"/>
            <a:ext cx="2133360" cy="475920"/>
          </a:xfrm>
          <a:prstGeom prst="rect">
            <a:avLst/>
          </a:prstGeom>
          <a:noFill/>
          <a:ln w="9360">
            <a:noFill/>
          </a:ln>
        </p:spPr>
        <p:txBody>
          <a:bodyPr/>
          <a:p>
            <a:pPr algn="r">
              <a:lnSpc>
                <a:spcPct val="100000"/>
              </a:lnSpc>
            </a:pPr>
            <a:fld id="{8A58C7B0-282E-47C7-9528-4DABA2870689}"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566" name="Picture 2" descr=""/>
          <p:cNvPicPr/>
          <p:nvPr/>
        </p:nvPicPr>
        <p:blipFill>
          <a:blip r:embed="rId1"/>
          <a:stretch/>
        </p:blipFill>
        <p:spPr>
          <a:xfrm>
            <a:off x="-9360" y="0"/>
            <a:ext cx="8471160" cy="600120"/>
          </a:xfrm>
          <a:prstGeom prst="rect">
            <a:avLst/>
          </a:prstGeom>
          <a:ln>
            <a:noFill/>
          </a:ln>
        </p:spPr>
      </p:pic>
      <p:pic>
        <p:nvPicPr>
          <p:cNvPr id="567" name="Picture 26" descr=""/>
          <p:cNvPicPr/>
          <p:nvPr/>
        </p:nvPicPr>
        <p:blipFill>
          <a:blip r:embed="rId2"/>
          <a:stretch/>
        </p:blipFill>
        <p:spPr>
          <a:xfrm>
            <a:off x="8525520" y="35280"/>
            <a:ext cx="561960" cy="555840"/>
          </a:xfrm>
          <a:prstGeom prst="rect">
            <a:avLst/>
          </a:prstGeom>
          <a:ln>
            <a:noFill/>
          </a:ln>
        </p:spPr>
      </p:pic>
      <p:sp>
        <p:nvSpPr>
          <p:cNvPr id="568"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569" name="CustomShape 4"/>
          <p:cNvSpPr/>
          <p:nvPr/>
        </p:nvSpPr>
        <p:spPr>
          <a:xfrm>
            <a:off x="827640" y="731880"/>
            <a:ext cx="7223760" cy="910440"/>
          </a:xfrm>
          <a:prstGeom prst="roundRect">
            <a:avLst>
              <a:gd name="adj" fmla="val 16667"/>
            </a:avLst>
          </a:prstGeom>
          <a:ln>
            <a:round/>
          </a:ln>
          <a:effectLst>
            <a:outerShdw blurRad="40000" dir="5400000" dist="2000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p>
            <a:pPr algn="ctr">
              <a:lnSpc>
                <a:spcPct val="100000"/>
              </a:lnSpc>
            </a:pPr>
            <a:r>
              <a:rPr b="1" lang="es-ES" sz="2400" spc="-1" strike="noStrike">
                <a:solidFill>
                  <a:srgbClr val="ffffff"/>
                </a:solidFill>
                <a:uFill>
                  <a:solidFill>
                    <a:srgbClr val="ffffff"/>
                  </a:solidFill>
                </a:uFill>
                <a:latin typeface="Arial"/>
              </a:rPr>
              <a:t>Experiencias de mercados municipales </a:t>
            </a:r>
            <a:endParaRPr b="0" lang="es-ES" sz="2400" spc="-1" strike="noStrike">
              <a:solidFill>
                <a:srgbClr val="000000"/>
              </a:solidFill>
              <a:uFill>
                <a:solidFill>
                  <a:srgbClr val="ffffff"/>
                </a:solidFill>
              </a:uFill>
              <a:latin typeface="Arial"/>
            </a:endParaRPr>
          </a:p>
          <a:p>
            <a:pPr algn="ctr">
              <a:lnSpc>
                <a:spcPct val="100000"/>
              </a:lnSpc>
            </a:pPr>
            <a:r>
              <a:rPr b="1" lang="es-ES" sz="2400" spc="-1" strike="noStrike">
                <a:solidFill>
                  <a:srgbClr val="ffffff"/>
                </a:solidFill>
                <a:uFill>
                  <a:solidFill>
                    <a:srgbClr val="ffffff"/>
                  </a:solidFill>
                </a:uFill>
                <a:latin typeface="Arial"/>
              </a:rPr>
              <a:t>(no vinculadas al turismo)</a:t>
            </a:r>
            <a:endParaRPr b="0" lang="es-ES" sz="2400" spc="-1" strike="noStrike">
              <a:solidFill>
                <a:srgbClr val="000000"/>
              </a:solidFill>
              <a:uFill>
                <a:solidFill>
                  <a:srgbClr val="ffffff"/>
                </a:solidFill>
              </a:uFill>
              <a:latin typeface="Arial"/>
            </a:endParaRPr>
          </a:p>
        </p:txBody>
      </p:sp>
      <p:sp>
        <p:nvSpPr>
          <p:cNvPr id="570" name="CustomShape 5"/>
          <p:cNvSpPr/>
          <p:nvPr/>
        </p:nvSpPr>
        <p:spPr>
          <a:xfrm>
            <a:off x="539640" y="1842480"/>
            <a:ext cx="3159720" cy="4237920"/>
          </a:xfrm>
          <a:prstGeom prst="rect">
            <a:avLst/>
          </a:prstGeom>
          <a:noFill/>
          <a:ln>
            <a:noFill/>
          </a:ln>
        </p:spPr>
        <p:style>
          <a:lnRef idx="0"/>
          <a:fillRef idx="0"/>
          <a:effectRef idx="0"/>
          <a:fontRef idx="minor"/>
        </p:style>
        <p:txBody>
          <a:bodyPr lIns="90000" rIns="90000" tIns="45000" bIns="45000"/>
          <a:p>
            <a:pPr marL="343080" indent="-342720" algn="just">
              <a:lnSpc>
                <a:spcPct val="130000"/>
              </a:lnSpc>
              <a:spcBef>
                <a:spcPts val="700"/>
              </a:spcBef>
              <a:buClr>
                <a:srgbClr val="222267"/>
              </a:buClr>
              <a:buFont typeface="Arial"/>
              <a:buAutoNum type="arabicPeriod"/>
            </a:pPr>
            <a:r>
              <a:rPr b="1" lang="es-ES" sz="1400" spc="-1" strike="noStrike">
                <a:solidFill>
                  <a:srgbClr val="222267"/>
                </a:solidFill>
                <a:uFill>
                  <a:solidFill>
                    <a:srgbClr val="ffffff"/>
                  </a:solidFill>
                </a:uFill>
                <a:latin typeface="Century Gothic"/>
              </a:rPr>
              <a:t>Valdespartera, Zaragoza</a:t>
            </a:r>
            <a:endParaRPr b="0" lang="es-ES" sz="1400" spc="-1" strike="noStrike">
              <a:solidFill>
                <a:srgbClr val="000000"/>
              </a:solidFill>
              <a:uFill>
                <a:solidFill>
                  <a:srgbClr val="ffffff"/>
                </a:solidFill>
              </a:uFill>
              <a:latin typeface="Arial"/>
            </a:endParaRPr>
          </a:p>
          <a:p>
            <a:pPr marL="343080" indent="-342720" algn="just">
              <a:lnSpc>
                <a:spcPct val="130000"/>
              </a:lnSpc>
              <a:spcBef>
                <a:spcPts val="700"/>
              </a:spcBef>
              <a:buClr>
                <a:srgbClr val="222267"/>
              </a:buClr>
              <a:buFont typeface="Arial"/>
              <a:buAutoNum type="arabicPeriod"/>
            </a:pPr>
            <a:r>
              <a:rPr b="1" lang="es-ES" sz="1400" spc="-1" strike="noStrike">
                <a:solidFill>
                  <a:srgbClr val="222267"/>
                </a:solidFill>
                <a:uFill>
                  <a:solidFill>
                    <a:srgbClr val="ffffff"/>
                  </a:solidFill>
                </a:uFill>
                <a:latin typeface="Century Gothic"/>
              </a:rPr>
              <a:t>Sant Antoni, Barcelona</a:t>
            </a:r>
            <a:endParaRPr b="0" lang="es-ES" sz="1400" spc="-1" strike="noStrike">
              <a:solidFill>
                <a:srgbClr val="000000"/>
              </a:solidFill>
              <a:uFill>
                <a:solidFill>
                  <a:srgbClr val="ffffff"/>
                </a:solidFill>
              </a:uFill>
              <a:latin typeface="Arial"/>
            </a:endParaRPr>
          </a:p>
          <a:p>
            <a:pPr marL="343080" indent="-342720" algn="just">
              <a:lnSpc>
                <a:spcPct val="130000"/>
              </a:lnSpc>
              <a:spcBef>
                <a:spcPts val="700"/>
              </a:spcBef>
              <a:buClr>
                <a:srgbClr val="222267"/>
              </a:buClr>
              <a:buFont typeface="Arial"/>
              <a:buAutoNum type="arabicPeriod"/>
            </a:pPr>
            <a:r>
              <a:rPr b="1" lang="es-ES" sz="1400" spc="-1" strike="noStrike">
                <a:solidFill>
                  <a:srgbClr val="222267"/>
                </a:solidFill>
                <a:uFill>
                  <a:solidFill>
                    <a:srgbClr val="ffffff"/>
                  </a:solidFill>
                </a:uFill>
                <a:latin typeface="Century Gothic"/>
              </a:rPr>
              <a:t>Onda, Castellón</a:t>
            </a:r>
            <a:endParaRPr b="0" lang="es-ES" sz="1400" spc="-1" strike="noStrike">
              <a:solidFill>
                <a:srgbClr val="000000"/>
              </a:solidFill>
              <a:uFill>
                <a:solidFill>
                  <a:srgbClr val="ffffff"/>
                </a:solidFill>
              </a:uFill>
              <a:latin typeface="Arial"/>
            </a:endParaRPr>
          </a:p>
          <a:p>
            <a:pPr marL="343080" indent="-342720" algn="just">
              <a:lnSpc>
                <a:spcPct val="130000"/>
              </a:lnSpc>
              <a:spcBef>
                <a:spcPts val="700"/>
              </a:spcBef>
              <a:buClr>
                <a:srgbClr val="222267"/>
              </a:buClr>
              <a:buFont typeface="Arial"/>
              <a:buAutoNum type="arabicPeriod"/>
            </a:pPr>
            <a:r>
              <a:rPr b="1" lang="es-ES" sz="1400" spc="-1" strike="noStrike">
                <a:solidFill>
                  <a:srgbClr val="222267"/>
                </a:solidFill>
                <a:uFill>
                  <a:solidFill>
                    <a:srgbClr val="ffffff"/>
                  </a:solidFill>
                </a:uFill>
                <a:latin typeface="Century Gothic"/>
              </a:rPr>
              <a:t>Moncada, Valencia</a:t>
            </a:r>
            <a:endParaRPr b="0" lang="es-ES" sz="1400" spc="-1" strike="noStrike">
              <a:solidFill>
                <a:srgbClr val="000000"/>
              </a:solidFill>
              <a:uFill>
                <a:solidFill>
                  <a:srgbClr val="ffffff"/>
                </a:solidFill>
              </a:uFill>
              <a:latin typeface="Arial"/>
            </a:endParaRPr>
          </a:p>
          <a:p>
            <a:pPr marL="343080" indent="-342720" algn="just">
              <a:lnSpc>
                <a:spcPct val="130000"/>
              </a:lnSpc>
              <a:spcBef>
                <a:spcPts val="700"/>
              </a:spcBef>
              <a:buClr>
                <a:srgbClr val="222267"/>
              </a:buClr>
              <a:buFont typeface="Arial"/>
              <a:buAutoNum type="arabicPeriod"/>
            </a:pPr>
            <a:r>
              <a:rPr b="1" lang="es-ES" sz="1400" spc="-1" strike="noStrike">
                <a:solidFill>
                  <a:srgbClr val="222267"/>
                </a:solidFill>
                <a:uFill>
                  <a:solidFill>
                    <a:srgbClr val="ffffff"/>
                  </a:solidFill>
                </a:uFill>
                <a:latin typeface="Century Gothic"/>
              </a:rPr>
              <a:t>Carcaixent, Valencia</a:t>
            </a:r>
            <a:endParaRPr b="0" lang="es-ES" sz="1400" spc="-1" strike="noStrike">
              <a:solidFill>
                <a:srgbClr val="000000"/>
              </a:solidFill>
              <a:uFill>
                <a:solidFill>
                  <a:srgbClr val="ffffff"/>
                </a:solidFill>
              </a:uFill>
              <a:latin typeface="Arial"/>
            </a:endParaRPr>
          </a:p>
          <a:p>
            <a:pPr marL="343080" indent="-342720" algn="just">
              <a:lnSpc>
                <a:spcPct val="130000"/>
              </a:lnSpc>
              <a:spcBef>
                <a:spcPts val="700"/>
              </a:spcBef>
              <a:buClr>
                <a:srgbClr val="222267"/>
              </a:buClr>
              <a:buFont typeface="Arial"/>
              <a:buAutoNum type="arabicPeriod"/>
            </a:pPr>
            <a:r>
              <a:rPr b="1" lang="es-ES" sz="1400" spc="-1" strike="noStrike">
                <a:solidFill>
                  <a:srgbClr val="222267"/>
                </a:solidFill>
                <a:uFill>
                  <a:solidFill>
                    <a:srgbClr val="ffffff"/>
                  </a:solidFill>
                </a:uFill>
                <a:latin typeface="Century Gothic"/>
              </a:rPr>
              <a:t>Aldaia, Valencia</a:t>
            </a:r>
            <a:endParaRPr b="0" lang="es-ES" sz="1400" spc="-1" strike="noStrike">
              <a:solidFill>
                <a:srgbClr val="000000"/>
              </a:solidFill>
              <a:uFill>
                <a:solidFill>
                  <a:srgbClr val="ffffff"/>
                </a:solidFill>
              </a:uFill>
              <a:latin typeface="Arial"/>
            </a:endParaRPr>
          </a:p>
          <a:p>
            <a:pPr marL="343080" indent="-342720" algn="just">
              <a:lnSpc>
                <a:spcPct val="130000"/>
              </a:lnSpc>
              <a:spcBef>
                <a:spcPts val="700"/>
              </a:spcBef>
              <a:buClr>
                <a:srgbClr val="222267"/>
              </a:buClr>
              <a:buFont typeface="Arial"/>
              <a:buAutoNum type="arabicPeriod"/>
            </a:pPr>
            <a:r>
              <a:rPr b="1" lang="es-ES" sz="1400" spc="-1" strike="noStrike">
                <a:solidFill>
                  <a:srgbClr val="222267"/>
                </a:solidFill>
                <a:uFill>
                  <a:solidFill>
                    <a:srgbClr val="ffffff"/>
                  </a:solidFill>
                </a:uFill>
                <a:latin typeface="Century Gothic"/>
              </a:rPr>
              <a:t>San Roc de Alcoi, Alicante</a:t>
            </a:r>
            <a:endParaRPr b="0" lang="es-ES" sz="1400" spc="-1" strike="noStrike">
              <a:solidFill>
                <a:srgbClr val="000000"/>
              </a:solidFill>
              <a:uFill>
                <a:solidFill>
                  <a:srgbClr val="ffffff"/>
                </a:solidFill>
              </a:uFill>
              <a:latin typeface="Arial"/>
            </a:endParaRPr>
          </a:p>
          <a:p>
            <a:pPr marL="343080" indent="-342720" algn="just">
              <a:lnSpc>
                <a:spcPct val="130000"/>
              </a:lnSpc>
              <a:spcBef>
                <a:spcPts val="700"/>
              </a:spcBef>
              <a:buClr>
                <a:srgbClr val="222267"/>
              </a:buClr>
              <a:buFont typeface="Arial"/>
              <a:buAutoNum type="arabicPeriod"/>
            </a:pPr>
            <a:r>
              <a:rPr b="1" lang="es-ES" sz="1400" spc="-1" strike="noStrike">
                <a:solidFill>
                  <a:srgbClr val="222267"/>
                </a:solidFill>
                <a:uFill>
                  <a:solidFill>
                    <a:srgbClr val="ffffff"/>
                  </a:solidFill>
                </a:uFill>
                <a:latin typeface="Century Gothic"/>
              </a:rPr>
              <a:t>Ibi, Alicante</a:t>
            </a:r>
            <a:endParaRPr b="0" lang="es-ES" sz="1400" spc="-1" strike="noStrike">
              <a:solidFill>
                <a:srgbClr val="000000"/>
              </a:solidFill>
              <a:uFill>
                <a:solidFill>
                  <a:srgbClr val="ffffff"/>
                </a:solidFill>
              </a:uFill>
              <a:latin typeface="Arial"/>
            </a:endParaRPr>
          </a:p>
          <a:p>
            <a:pPr marL="343080" indent="-342720" algn="just">
              <a:lnSpc>
                <a:spcPct val="130000"/>
              </a:lnSpc>
              <a:spcBef>
                <a:spcPts val="700"/>
              </a:spcBef>
              <a:buClr>
                <a:srgbClr val="222267"/>
              </a:buClr>
              <a:buFont typeface="Arial"/>
              <a:buAutoNum type="arabicPeriod"/>
            </a:pPr>
            <a:r>
              <a:rPr b="1" lang="es-ES" sz="1400" spc="-1" strike="noStrike">
                <a:solidFill>
                  <a:srgbClr val="222267"/>
                </a:solidFill>
                <a:uFill>
                  <a:solidFill>
                    <a:srgbClr val="ffffff"/>
                  </a:solidFill>
                </a:uFill>
                <a:latin typeface="Century Gothic"/>
              </a:rPr>
              <a:t>San Vicent del Raspeig, Alicante</a:t>
            </a:r>
            <a:endParaRPr b="0" lang="es-ES" sz="1400" spc="-1" strike="noStrike">
              <a:solidFill>
                <a:srgbClr val="000000"/>
              </a:solidFill>
              <a:uFill>
                <a:solidFill>
                  <a:srgbClr val="ffffff"/>
                </a:solidFill>
              </a:uFill>
              <a:latin typeface="Arial"/>
            </a:endParaRPr>
          </a:p>
          <a:p>
            <a:pPr marL="343080" indent="-342720" algn="just">
              <a:lnSpc>
                <a:spcPct val="130000"/>
              </a:lnSpc>
              <a:spcBef>
                <a:spcPts val="700"/>
              </a:spcBef>
              <a:buClr>
                <a:srgbClr val="222267"/>
              </a:buClr>
              <a:buFont typeface="Arial"/>
              <a:buAutoNum type="arabicPeriod"/>
            </a:pPr>
            <a:r>
              <a:rPr b="1" lang="es-ES" sz="1400" spc="-1" strike="noStrike">
                <a:solidFill>
                  <a:srgbClr val="222267"/>
                </a:solidFill>
                <a:uFill>
                  <a:solidFill>
                    <a:srgbClr val="ffffff"/>
                  </a:solidFill>
                </a:uFill>
                <a:latin typeface="Century Gothic"/>
              </a:rPr>
              <a:t>Tomiño, Pontevedra</a:t>
            </a:r>
            <a:endParaRPr b="0" lang="es-ES" sz="1400" spc="-1" strike="noStrike">
              <a:solidFill>
                <a:srgbClr val="000000"/>
              </a:solidFill>
              <a:uFill>
                <a:solidFill>
                  <a:srgbClr val="ffffff"/>
                </a:solidFill>
              </a:uFill>
              <a:latin typeface="Arial"/>
            </a:endParaRPr>
          </a:p>
          <a:p>
            <a:pPr marL="343080" indent="-342720" algn="just">
              <a:lnSpc>
                <a:spcPct val="130000"/>
              </a:lnSpc>
              <a:spcBef>
                <a:spcPts val="700"/>
              </a:spcBef>
              <a:buClr>
                <a:srgbClr val="222267"/>
              </a:buClr>
              <a:buFont typeface="Arial"/>
              <a:buAutoNum type="arabicPeriod"/>
            </a:pPr>
            <a:r>
              <a:rPr b="1" lang="es-ES" sz="1400" spc="-1" strike="noStrike">
                <a:solidFill>
                  <a:srgbClr val="222267"/>
                </a:solidFill>
                <a:uFill>
                  <a:solidFill>
                    <a:srgbClr val="ffffff"/>
                  </a:solidFill>
                </a:uFill>
                <a:latin typeface="Century Gothic"/>
              </a:rPr>
              <a:t>Barakaldo, Vizcaya</a:t>
            </a:r>
            <a:endParaRPr b="0" lang="es-ES" sz="1400" spc="-1" strike="noStrike">
              <a:solidFill>
                <a:srgbClr val="000000"/>
              </a:solidFill>
              <a:uFill>
                <a:solidFill>
                  <a:srgbClr val="ffffff"/>
                </a:solidFill>
              </a:uFill>
              <a:latin typeface="Arial"/>
            </a:endParaRPr>
          </a:p>
        </p:txBody>
      </p:sp>
      <p:sp>
        <p:nvSpPr>
          <p:cNvPr id="571" name="CustomShape 6"/>
          <p:cNvSpPr/>
          <p:nvPr/>
        </p:nvSpPr>
        <p:spPr>
          <a:xfrm>
            <a:off x="3771720" y="1977480"/>
            <a:ext cx="4599720" cy="4552920"/>
          </a:xfrm>
          <a:prstGeom prst="rect">
            <a:avLst/>
          </a:prstGeom>
          <a:noFill/>
          <a:ln>
            <a:noFill/>
          </a:ln>
        </p:spPr>
        <p:style>
          <a:lnRef idx="0"/>
          <a:fillRef idx="0"/>
          <a:effectRef idx="0"/>
          <a:fontRef idx="minor"/>
        </p:style>
        <p:txBody>
          <a:bodyPr lIns="90000" rIns="90000" tIns="45000" bIns="45000"/>
          <a:p>
            <a:pPr algn="just">
              <a:lnSpc>
                <a:spcPct val="130000"/>
              </a:lnSpc>
            </a:pPr>
            <a:r>
              <a:rPr b="0" lang="es-ES" sz="1600" spc="-1" strike="noStrike">
                <a:solidFill>
                  <a:srgbClr val="161645"/>
                </a:solidFill>
                <a:uFill>
                  <a:solidFill>
                    <a:srgbClr val="ffffff"/>
                  </a:solidFill>
                </a:uFill>
                <a:latin typeface="Century Gothic"/>
              </a:rPr>
              <a:t>Dado que el emplazamiento objeto de estudio no se corresponde con ese público, se han </a:t>
            </a:r>
            <a:r>
              <a:rPr b="1" lang="es-ES" sz="1600" spc="-1" strike="noStrike" u="sng">
                <a:solidFill>
                  <a:srgbClr val="161645"/>
                </a:solidFill>
                <a:uFill>
                  <a:solidFill>
                    <a:srgbClr val="ffffff"/>
                  </a:solidFill>
                </a:uFill>
                <a:latin typeface="Century Gothic"/>
              </a:rPr>
              <a:t>seleccionado un conjunto de mercados municipales con ubicación en zonas residenciales sin turismo. </a:t>
            </a:r>
            <a:endParaRPr b="0" lang="es-ES" sz="1600" spc="-1" strike="noStrike">
              <a:solidFill>
                <a:srgbClr val="000000"/>
              </a:solidFill>
              <a:uFill>
                <a:solidFill>
                  <a:srgbClr val="ffffff"/>
                </a:solidFill>
              </a:uFill>
              <a:latin typeface="Arial"/>
            </a:endParaRPr>
          </a:p>
          <a:p>
            <a:pPr algn="just">
              <a:lnSpc>
                <a:spcPct val="130000"/>
              </a:lnSpc>
            </a:pPr>
            <a:endParaRPr b="0" lang="es-ES" sz="1600" spc="-1" strike="noStrike">
              <a:solidFill>
                <a:srgbClr val="000000"/>
              </a:solidFill>
              <a:uFill>
                <a:solidFill>
                  <a:srgbClr val="ffffff"/>
                </a:solidFill>
              </a:uFill>
              <a:latin typeface="Arial"/>
            </a:endParaRPr>
          </a:p>
          <a:p>
            <a:pPr algn="just">
              <a:lnSpc>
                <a:spcPct val="130000"/>
              </a:lnSpc>
            </a:pPr>
            <a:r>
              <a:rPr b="0" lang="es-ES" sz="1600" spc="-1" strike="noStrike">
                <a:solidFill>
                  <a:srgbClr val="161645"/>
                </a:solidFill>
                <a:uFill>
                  <a:solidFill>
                    <a:srgbClr val="ffffff"/>
                  </a:solidFill>
                </a:uFill>
                <a:latin typeface="Century Gothic"/>
              </a:rPr>
              <a:t>Asimismo, en varios casos, las experiencias mostradas presentan un sello de excelencia, iniciativa de la Comunidad Valenciana, que pretende extenderse a otras zonas de España. (</a:t>
            </a:r>
            <a:r>
              <a:rPr b="0" lang="es-ES" sz="1600" spc="-1" strike="noStrike" u="sng">
                <a:solidFill>
                  <a:srgbClr val="004d4d"/>
                </a:solidFill>
                <a:uFill>
                  <a:solidFill>
                    <a:srgbClr val="ffffff"/>
                  </a:solidFill>
                </a:uFill>
                <a:latin typeface="Century Gothic"/>
                <a:hlinkClick r:id="rId3"/>
              </a:rPr>
              <a:t>La Generalitat exportará a Galicia y Castilla-La Mancha el modelo de Mercado Excelente (2012) </a:t>
            </a:r>
            <a:r>
              <a:rPr b="0" lang="es-ES" sz="1600" spc="-1" strike="noStrike">
                <a:solidFill>
                  <a:srgbClr val="161645"/>
                </a:solidFill>
                <a:uFill>
                  <a:solidFill>
                    <a:srgbClr val="ffffff"/>
                  </a:solidFill>
                </a:uFill>
                <a:latin typeface="Century Gothic"/>
              </a:rPr>
              <a:t>).</a:t>
            </a:r>
            <a:endParaRPr b="0" lang="es-ES" sz="1600" spc="-1" strike="noStrike">
              <a:solidFill>
                <a:srgbClr val="000000"/>
              </a:solidFill>
              <a:uFill>
                <a:solidFill>
                  <a:srgbClr val="ffffff"/>
                </a:solidFill>
              </a:uFill>
              <a:latin typeface="Arial"/>
            </a:endParaRPr>
          </a:p>
          <a:p>
            <a:pPr algn="just">
              <a:lnSpc>
                <a:spcPct val="100000"/>
              </a:lnSpc>
            </a:pPr>
            <a:endParaRPr b="0" lang="es-ES" sz="1600" spc="-1" strike="noStrike">
              <a:solidFill>
                <a:srgbClr val="000000"/>
              </a:solidFill>
              <a:uFill>
                <a:solidFill>
                  <a:srgbClr val="ffffff"/>
                </a:solidFill>
              </a:uFill>
              <a:latin typeface="Arial"/>
            </a:endParaRPr>
          </a:p>
          <a:p>
            <a:pPr algn="just">
              <a:lnSpc>
                <a:spcPct val="100000"/>
              </a:lnSpc>
            </a:pPr>
            <a:endParaRPr b="0" lang="es-ES" sz="1600" spc="-1" strike="noStrike">
              <a:solidFill>
                <a:srgbClr val="000000"/>
              </a:solidFill>
              <a:uFill>
                <a:solidFill>
                  <a:srgbClr val="ffffff"/>
                </a:solidFill>
              </a:uFill>
              <a:latin typeface="Arial"/>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573" name="TextShape 2"/>
          <p:cNvSpPr txBox="1"/>
          <p:nvPr/>
        </p:nvSpPr>
        <p:spPr>
          <a:xfrm>
            <a:off x="6553080" y="6245280"/>
            <a:ext cx="2133360" cy="475920"/>
          </a:xfrm>
          <a:prstGeom prst="rect">
            <a:avLst/>
          </a:prstGeom>
          <a:noFill/>
          <a:ln w="9360">
            <a:noFill/>
          </a:ln>
        </p:spPr>
        <p:txBody>
          <a:bodyPr/>
          <a:p>
            <a:pPr algn="r">
              <a:lnSpc>
                <a:spcPct val="100000"/>
              </a:lnSpc>
            </a:pPr>
            <a:fld id="{FF470190-D360-49FC-8D31-E1D056C5E939}"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574" name="Picture 2" descr=""/>
          <p:cNvPicPr/>
          <p:nvPr/>
        </p:nvPicPr>
        <p:blipFill>
          <a:blip r:embed="rId1"/>
          <a:stretch/>
        </p:blipFill>
        <p:spPr>
          <a:xfrm>
            <a:off x="-9360" y="0"/>
            <a:ext cx="8471160" cy="600120"/>
          </a:xfrm>
          <a:prstGeom prst="rect">
            <a:avLst/>
          </a:prstGeom>
          <a:ln>
            <a:noFill/>
          </a:ln>
        </p:spPr>
      </p:pic>
      <p:pic>
        <p:nvPicPr>
          <p:cNvPr id="575" name="Picture 26" descr=""/>
          <p:cNvPicPr/>
          <p:nvPr/>
        </p:nvPicPr>
        <p:blipFill>
          <a:blip r:embed="rId2"/>
          <a:stretch/>
        </p:blipFill>
        <p:spPr>
          <a:xfrm>
            <a:off x="8525520" y="35280"/>
            <a:ext cx="561960" cy="555840"/>
          </a:xfrm>
          <a:prstGeom prst="rect">
            <a:avLst/>
          </a:prstGeom>
          <a:ln>
            <a:noFill/>
          </a:ln>
        </p:spPr>
      </p:pic>
      <p:sp>
        <p:nvSpPr>
          <p:cNvPr id="576"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577" name="CustomShape 4"/>
          <p:cNvSpPr/>
          <p:nvPr/>
        </p:nvSpPr>
        <p:spPr>
          <a:xfrm>
            <a:off x="179640" y="828720"/>
            <a:ext cx="8640720" cy="5480280"/>
          </a:xfrm>
          <a:prstGeom prst="roundRect">
            <a:avLst>
              <a:gd name="adj" fmla="val 16667"/>
            </a:avLst>
          </a:prstGeom>
          <a:noFill/>
          <a:ln w="38160">
            <a:solidFill>
              <a:schemeClr val="accent6">
                <a:lumMod val="60000"/>
                <a:lumOff val="40000"/>
              </a:schemeClr>
            </a:solidFill>
            <a:round/>
            <a:tailEnd len="med" type="triangle" w="med"/>
          </a:ln>
        </p:spPr>
        <p:style>
          <a:lnRef idx="0"/>
          <a:fillRef idx="0"/>
          <a:effectRef idx="0"/>
          <a:fontRef idx="minor"/>
        </p:style>
      </p:sp>
      <p:sp>
        <p:nvSpPr>
          <p:cNvPr id="578" name="CustomShape 5"/>
          <p:cNvSpPr/>
          <p:nvPr/>
        </p:nvSpPr>
        <p:spPr>
          <a:xfrm>
            <a:off x="698040" y="950400"/>
            <a:ext cx="466560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u="sng">
                <a:solidFill>
                  <a:srgbClr val="333399"/>
                </a:solidFill>
                <a:uFill>
                  <a:solidFill>
                    <a:srgbClr val="ffffff"/>
                  </a:solidFill>
                </a:uFill>
                <a:latin typeface="Century Gothic"/>
              </a:rPr>
              <a:t>VALDESPARTERA, ZARAGOZA</a:t>
            </a:r>
            <a:endParaRPr b="0" lang="es-ES" sz="2000" spc="-1" strike="noStrike">
              <a:solidFill>
                <a:srgbClr val="000000"/>
              </a:solidFill>
              <a:uFill>
                <a:solidFill>
                  <a:srgbClr val="ffffff"/>
                </a:solidFill>
              </a:uFill>
              <a:latin typeface="Arial"/>
            </a:endParaRPr>
          </a:p>
        </p:txBody>
      </p:sp>
      <p:sp>
        <p:nvSpPr>
          <p:cNvPr id="579" name="CustomShape 6"/>
          <p:cNvSpPr/>
          <p:nvPr/>
        </p:nvSpPr>
        <p:spPr>
          <a:xfrm>
            <a:off x="4500000" y="961920"/>
            <a:ext cx="3377160" cy="91332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333399"/>
                </a:solidFill>
                <a:uFill>
                  <a:solidFill>
                    <a:srgbClr val="ffffff"/>
                  </a:solidFill>
                </a:uFill>
                <a:latin typeface="Century Gothic"/>
              </a:rPr>
              <a:t>Población área de influencia: </a:t>
            </a:r>
            <a:endParaRPr b="0" lang="es-ES" sz="1800" spc="-1" strike="noStrike">
              <a:solidFill>
                <a:srgbClr val="000000"/>
              </a:solidFill>
              <a:uFill>
                <a:solidFill>
                  <a:srgbClr val="ffffff"/>
                </a:solidFill>
              </a:uFill>
              <a:latin typeface="Arial"/>
            </a:endParaRPr>
          </a:p>
          <a:p>
            <a:pPr algn="ctr">
              <a:lnSpc>
                <a:spcPct val="100000"/>
              </a:lnSpc>
            </a:pPr>
            <a:r>
              <a:rPr b="0" lang="es-ES" sz="1800" spc="-1" strike="noStrike">
                <a:solidFill>
                  <a:srgbClr val="000000"/>
                </a:solidFill>
                <a:uFill>
                  <a:solidFill>
                    <a:srgbClr val="ffffff"/>
                  </a:solidFill>
                </a:uFill>
                <a:latin typeface="Century Gothic"/>
              </a:rPr>
              <a:t>43,000 personas</a:t>
            </a:r>
            <a:endParaRPr b="0" lang="es-ES" sz="1800" spc="-1" strike="noStrike">
              <a:solidFill>
                <a:srgbClr val="000000"/>
              </a:solidFill>
              <a:uFill>
                <a:solidFill>
                  <a:srgbClr val="ffffff"/>
                </a:solidFill>
              </a:uFill>
              <a:latin typeface="Arial"/>
            </a:endParaRPr>
          </a:p>
        </p:txBody>
      </p:sp>
      <p:pic>
        <p:nvPicPr>
          <p:cNvPr id="580" name="Imagen 11" descr=""/>
          <p:cNvPicPr/>
          <p:nvPr/>
        </p:nvPicPr>
        <p:blipFill>
          <a:blip r:embed="rId3"/>
          <a:stretch/>
        </p:blipFill>
        <p:spPr>
          <a:xfrm>
            <a:off x="4572000" y="2084040"/>
            <a:ext cx="3949560" cy="2897280"/>
          </a:xfrm>
          <a:prstGeom prst="rect">
            <a:avLst/>
          </a:prstGeom>
          <a:ln>
            <a:noFill/>
          </a:ln>
        </p:spPr>
      </p:pic>
      <p:sp>
        <p:nvSpPr>
          <p:cNvPr id="581" name="CustomShape 7"/>
          <p:cNvSpPr/>
          <p:nvPr/>
        </p:nvSpPr>
        <p:spPr>
          <a:xfrm>
            <a:off x="411840" y="5090760"/>
            <a:ext cx="4790520" cy="54720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333399"/>
                </a:solidFill>
                <a:uFill>
                  <a:solidFill>
                    <a:srgbClr val="ffffff"/>
                  </a:solidFill>
                </a:uFill>
                <a:latin typeface="Century Gothic"/>
              </a:rPr>
              <a:t>Oferta Complementaria:</a:t>
            </a:r>
            <a:endParaRPr b="0" lang="es-ES" sz="1800" spc="-1" strike="noStrike">
              <a:solidFill>
                <a:srgbClr val="000000"/>
              </a:solidFill>
              <a:uFill>
                <a:solidFill>
                  <a:srgbClr val="ffffff"/>
                </a:solidFill>
              </a:uFill>
              <a:latin typeface="Arial"/>
            </a:endParaRPr>
          </a:p>
          <a:p>
            <a:pPr>
              <a:lnSpc>
                <a:spcPct val="100000"/>
              </a:lnSpc>
            </a:pPr>
            <a:r>
              <a:rPr b="0" lang="es-ES" sz="1200" spc="-1" strike="noStrike">
                <a:solidFill>
                  <a:srgbClr val="000000"/>
                </a:solidFill>
                <a:uFill>
                  <a:solidFill>
                    <a:srgbClr val="ffffff"/>
                  </a:solidFill>
                </a:uFill>
                <a:latin typeface="Century Gothic"/>
              </a:rPr>
              <a:t>Pollería, charcutería, chocolates y dulces,  joyería, bar</a:t>
            </a:r>
            <a:endParaRPr b="0" lang="es-ES" sz="1200" spc="-1" strike="noStrike">
              <a:solidFill>
                <a:srgbClr val="000000"/>
              </a:solidFill>
              <a:uFill>
                <a:solidFill>
                  <a:srgbClr val="ffffff"/>
                </a:solidFill>
              </a:uFill>
              <a:latin typeface="Arial"/>
            </a:endParaRPr>
          </a:p>
        </p:txBody>
      </p:sp>
      <p:sp>
        <p:nvSpPr>
          <p:cNvPr id="582" name="CustomShape 8"/>
          <p:cNvSpPr/>
          <p:nvPr/>
        </p:nvSpPr>
        <p:spPr>
          <a:xfrm>
            <a:off x="395640" y="1556640"/>
            <a:ext cx="3377160" cy="44794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u="sng">
                <a:solidFill>
                  <a:srgbClr val="333399"/>
                </a:solidFill>
                <a:uFill>
                  <a:solidFill>
                    <a:srgbClr val="ffffff"/>
                  </a:solidFill>
                </a:uFill>
                <a:latin typeface="Century Gothic"/>
              </a:rPr>
              <a:t>Operadores</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333399"/>
                </a:solidFill>
                <a:uFill>
                  <a:solidFill>
                    <a:srgbClr val="ffffff"/>
                  </a:solidFill>
                </a:uFill>
                <a:latin typeface="Century Gothic"/>
              </a:rPr>
              <a:t>Nº de paradas: 15</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3</a:t>
            </a: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3</a:t>
            </a: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2</a:t>
            </a: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p:txBody>
      </p:sp>
      <p:pic>
        <p:nvPicPr>
          <p:cNvPr id="583" name="Picture 2" descr=""/>
          <p:cNvPicPr/>
          <p:nvPr/>
        </p:nvPicPr>
        <p:blipFill>
          <a:blip r:embed="rId4"/>
          <a:stretch/>
        </p:blipFill>
        <p:spPr>
          <a:xfrm>
            <a:off x="991440" y="2472480"/>
            <a:ext cx="855000" cy="855000"/>
          </a:xfrm>
          <a:prstGeom prst="rect">
            <a:avLst/>
          </a:prstGeom>
          <a:ln>
            <a:noFill/>
          </a:ln>
        </p:spPr>
      </p:pic>
      <p:pic>
        <p:nvPicPr>
          <p:cNvPr id="584" name="Imagen 23" descr=""/>
          <p:cNvPicPr/>
          <p:nvPr/>
        </p:nvPicPr>
        <p:blipFill>
          <a:blip r:embed="rId5"/>
          <a:stretch/>
        </p:blipFill>
        <p:spPr>
          <a:xfrm rot="2452800">
            <a:off x="1037520" y="3963240"/>
            <a:ext cx="870840" cy="861120"/>
          </a:xfrm>
          <a:prstGeom prst="rect">
            <a:avLst/>
          </a:prstGeom>
          <a:ln>
            <a:noFill/>
          </a:ln>
        </p:spPr>
      </p:pic>
      <p:sp>
        <p:nvSpPr>
          <p:cNvPr id="585" name="CustomShape 9"/>
          <p:cNvSpPr/>
          <p:nvPr/>
        </p:nvSpPr>
        <p:spPr>
          <a:xfrm>
            <a:off x="1038240" y="3284280"/>
            <a:ext cx="748440" cy="678600"/>
          </a:xfrm>
          <a:prstGeom prst="ellipse">
            <a:avLst/>
          </a:prstGeom>
          <a:solidFill>
            <a:schemeClr val="accent6">
              <a:lumMod val="20000"/>
              <a:lumOff val="80000"/>
            </a:schemeClr>
          </a:solidFill>
          <a:ln w="9360">
            <a:noFill/>
          </a:ln>
        </p:spPr>
        <p:style>
          <a:lnRef idx="0"/>
          <a:fillRef idx="0"/>
          <a:effectRef idx="0"/>
          <a:fontRef idx="minor"/>
        </p:style>
      </p:sp>
      <p:pic>
        <p:nvPicPr>
          <p:cNvPr id="586" name="Imagen 25" descr=""/>
          <p:cNvPicPr/>
          <p:nvPr/>
        </p:nvPicPr>
        <p:blipFill>
          <a:blip r:embed="rId6"/>
          <a:stretch/>
        </p:blipFill>
        <p:spPr>
          <a:xfrm>
            <a:off x="1147320" y="3397320"/>
            <a:ext cx="544320" cy="452520"/>
          </a:xfrm>
          <a:prstGeom prst="rect">
            <a:avLst/>
          </a:prstGeom>
          <a:ln>
            <a:noFill/>
          </a:ln>
        </p:spPr>
      </p:pic>
      <p:sp>
        <p:nvSpPr>
          <p:cNvPr id="587" name="CustomShape 10"/>
          <p:cNvSpPr/>
          <p:nvPr/>
        </p:nvSpPr>
        <p:spPr>
          <a:xfrm>
            <a:off x="704160" y="5729040"/>
            <a:ext cx="3099600" cy="3034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400" spc="-1" strike="noStrike">
                <a:solidFill>
                  <a:srgbClr val="333399"/>
                </a:solidFill>
                <a:uFill>
                  <a:solidFill>
                    <a:srgbClr val="ffffff"/>
                  </a:solidFill>
                </a:uFill>
                <a:latin typeface="Calibri"/>
                <a:ea typeface="Calibri"/>
              </a:rPr>
              <a:t>Centro de Formación de Mercazaragoza</a:t>
            </a:r>
            <a:endParaRPr b="0" lang="es-ES" sz="1400" spc="-1" strike="noStrike">
              <a:solidFill>
                <a:srgbClr val="000000"/>
              </a:solidFill>
              <a:uFill>
                <a:solidFill>
                  <a:srgbClr val="ffffff"/>
                </a:solidFill>
              </a:uFill>
              <a:latin typeface="Arial"/>
            </a:endParaRPr>
          </a:p>
        </p:txBody>
      </p:sp>
      <p:pic>
        <p:nvPicPr>
          <p:cNvPr id="588" name="Picture 4" descr=""/>
          <p:cNvPicPr/>
          <p:nvPr/>
        </p:nvPicPr>
        <p:blipFill>
          <a:blip r:embed="rId7"/>
          <a:stretch/>
        </p:blipFill>
        <p:spPr>
          <a:xfrm>
            <a:off x="5717880" y="5418000"/>
            <a:ext cx="559440" cy="475920"/>
          </a:xfrm>
          <a:prstGeom prst="rect">
            <a:avLst/>
          </a:prstGeom>
          <a:ln>
            <a:noFill/>
          </a:ln>
        </p:spPr>
      </p:pic>
      <p:sp>
        <p:nvSpPr>
          <p:cNvPr id="589" name="CustomShape 11"/>
          <p:cNvSpPr/>
          <p:nvPr/>
        </p:nvSpPr>
        <p:spPr>
          <a:xfrm>
            <a:off x="5665680" y="5381640"/>
            <a:ext cx="3377160" cy="5770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333399"/>
                </a:solidFill>
                <a:uFill>
                  <a:solidFill>
                    <a:srgbClr val="ffffff"/>
                  </a:solidFill>
                </a:uFill>
                <a:latin typeface="Century Gothic"/>
              </a:rPr>
              <a:t>Servicio a domicilio:</a:t>
            </a:r>
            <a:endParaRPr b="0" lang="es-ES" sz="1600" spc="-1" strike="noStrike">
              <a:solidFill>
                <a:srgbClr val="000000"/>
              </a:solidFill>
              <a:uFill>
                <a:solidFill>
                  <a:srgbClr val="ffffff"/>
                </a:solidFill>
              </a:uFill>
              <a:latin typeface="Arial"/>
            </a:endParaRPr>
          </a:p>
          <a:p>
            <a:pPr algn="ctr">
              <a:lnSpc>
                <a:spcPct val="100000"/>
              </a:lnSpc>
            </a:pPr>
            <a:r>
              <a:rPr b="0" lang="es-ES" sz="1600" spc="-1" strike="noStrike">
                <a:solidFill>
                  <a:srgbClr val="000000"/>
                </a:solidFill>
                <a:uFill>
                  <a:solidFill>
                    <a:srgbClr val="ffffff"/>
                  </a:solidFill>
                </a:uFill>
                <a:latin typeface="Century Gothic"/>
              </a:rPr>
              <a:t>Compra on-line.</a:t>
            </a:r>
            <a:endParaRPr b="0" lang="es-ES" sz="1600" spc="-1" strike="noStrike">
              <a:solidFill>
                <a:srgbClr val="000000"/>
              </a:solidFill>
              <a:uFill>
                <a:solidFill>
                  <a:srgbClr val="ffffff"/>
                </a:solidFill>
              </a:uFill>
              <a:latin typeface="Arial"/>
            </a:endParaRPr>
          </a:p>
        </p:txBody>
      </p:sp>
      <p:pic>
        <p:nvPicPr>
          <p:cNvPr id="590" name="Imagen 27" descr=""/>
          <p:cNvPicPr/>
          <p:nvPr/>
        </p:nvPicPr>
        <p:blipFill>
          <a:blip r:embed="rId8"/>
          <a:stretch/>
        </p:blipFill>
        <p:spPr>
          <a:xfrm>
            <a:off x="7697520" y="1040040"/>
            <a:ext cx="461520" cy="515880"/>
          </a:xfrm>
          <a:prstGeom prst="rect">
            <a:avLst/>
          </a:prstGeom>
          <a:ln>
            <a:noFill/>
          </a:ln>
        </p:spPr>
      </p:pic>
      <p:sp>
        <p:nvSpPr>
          <p:cNvPr id="591" name="CustomShape 12"/>
          <p:cNvSpPr/>
          <p:nvPr/>
        </p:nvSpPr>
        <p:spPr>
          <a:xfrm>
            <a:off x="7612920" y="1498680"/>
            <a:ext cx="630720" cy="303480"/>
          </a:xfrm>
          <a:prstGeom prst="rect">
            <a:avLst/>
          </a:prstGeom>
          <a:noFill/>
          <a:ln>
            <a:noFill/>
          </a:ln>
        </p:spPr>
        <p:style>
          <a:lnRef idx="0"/>
          <a:fillRef idx="0"/>
          <a:effectRef idx="0"/>
          <a:fontRef idx="minor"/>
        </p:style>
        <p:txBody>
          <a:bodyPr wrap="none" lIns="90000" rIns="90000" tIns="45000" bIns="45000"/>
          <a:p>
            <a:pPr>
              <a:lnSpc>
                <a:spcPct val="100000"/>
              </a:lnSpc>
            </a:pPr>
            <a:r>
              <a:rPr b="0" lang="es-ES" sz="1400" spc="-1" strike="noStrike">
                <a:solidFill>
                  <a:srgbClr val="000000"/>
                </a:solidFill>
                <a:uFill>
                  <a:solidFill>
                    <a:srgbClr val="ffffff"/>
                  </a:solidFill>
                </a:uFill>
                <a:latin typeface="Century Gothic"/>
              </a:rPr>
              <a:t>2012</a:t>
            </a:r>
            <a:endParaRPr b="0" lang="es-ES" sz="1400" spc="-1" strike="noStrike">
              <a:solidFill>
                <a:srgbClr val="000000"/>
              </a:solidFill>
              <a:uFill>
                <a:solidFill>
                  <a:srgbClr val="ffffff"/>
                </a:solidFill>
              </a:uFill>
              <a:latin typeface="Arial"/>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593" name="TextShape 2"/>
          <p:cNvSpPr txBox="1"/>
          <p:nvPr/>
        </p:nvSpPr>
        <p:spPr>
          <a:xfrm>
            <a:off x="6553080" y="6245280"/>
            <a:ext cx="2133360" cy="475920"/>
          </a:xfrm>
          <a:prstGeom prst="rect">
            <a:avLst/>
          </a:prstGeom>
          <a:noFill/>
          <a:ln w="9360">
            <a:noFill/>
          </a:ln>
        </p:spPr>
        <p:txBody>
          <a:bodyPr/>
          <a:p>
            <a:pPr algn="r">
              <a:lnSpc>
                <a:spcPct val="100000"/>
              </a:lnSpc>
            </a:pPr>
            <a:fld id="{AE5F3951-DF4A-4840-B5F1-F25EDC880720}"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594" name="Picture 2" descr=""/>
          <p:cNvPicPr/>
          <p:nvPr/>
        </p:nvPicPr>
        <p:blipFill>
          <a:blip r:embed="rId1"/>
          <a:stretch/>
        </p:blipFill>
        <p:spPr>
          <a:xfrm>
            <a:off x="-9360" y="0"/>
            <a:ext cx="8471160" cy="600120"/>
          </a:xfrm>
          <a:prstGeom prst="rect">
            <a:avLst/>
          </a:prstGeom>
          <a:ln>
            <a:noFill/>
          </a:ln>
        </p:spPr>
      </p:pic>
      <p:pic>
        <p:nvPicPr>
          <p:cNvPr id="595" name="Picture 26" descr=""/>
          <p:cNvPicPr/>
          <p:nvPr/>
        </p:nvPicPr>
        <p:blipFill>
          <a:blip r:embed="rId2"/>
          <a:stretch/>
        </p:blipFill>
        <p:spPr>
          <a:xfrm>
            <a:off x="8525520" y="35280"/>
            <a:ext cx="561960" cy="555840"/>
          </a:xfrm>
          <a:prstGeom prst="rect">
            <a:avLst/>
          </a:prstGeom>
          <a:ln>
            <a:noFill/>
          </a:ln>
        </p:spPr>
      </p:pic>
      <p:sp>
        <p:nvSpPr>
          <p:cNvPr id="596"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597" name="CustomShape 4"/>
          <p:cNvSpPr/>
          <p:nvPr/>
        </p:nvSpPr>
        <p:spPr>
          <a:xfrm>
            <a:off x="179640" y="828720"/>
            <a:ext cx="8640720" cy="5480280"/>
          </a:xfrm>
          <a:prstGeom prst="roundRect">
            <a:avLst>
              <a:gd name="adj" fmla="val 16667"/>
            </a:avLst>
          </a:prstGeom>
          <a:noFill/>
          <a:ln w="38160">
            <a:solidFill>
              <a:schemeClr val="accent6">
                <a:lumMod val="60000"/>
                <a:lumOff val="40000"/>
              </a:schemeClr>
            </a:solidFill>
            <a:round/>
            <a:tailEnd len="med" type="triangle" w="med"/>
          </a:ln>
        </p:spPr>
        <p:style>
          <a:lnRef idx="0"/>
          <a:fillRef idx="0"/>
          <a:effectRef idx="0"/>
          <a:fontRef idx="minor"/>
        </p:style>
      </p:sp>
      <p:sp>
        <p:nvSpPr>
          <p:cNvPr id="598" name="CustomShape 5"/>
          <p:cNvSpPr/>
          <p:nvPr/>
        </p:nvSpPr>
        <p:spPr>
          <a:xfrm>
            <a:off x="698040" y="950400"/>
            <a:ext cx="466560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u="sng">
                <a:solidFill>
                  <a:srgbClr val="333399"/>
                </a:solidFill>
                <a:uFill>
                  <a:solidFill>
                    <a:srgbClr val="ffffff"/>
                  </a:solidFill>
                </a:uFill>
                <a:latin typeface="Century Gothic"/>
              </a:rPr>
              <a:t>SANT ANTONI, BARCELONA</a:t>
            </a:r>
            <a:endParaRPr b="0" lang="es-ES" sz="2000" spc="-1" strike="noStrike">
              <a:solidFill>
                <a:srgbClr val="000000"/>
              </a:solidFill>
              <a:uFill>
                <a:solidFill>
                  <a:srgbClr val="ffffff"/>
                </a:solidFill>
              </a:uFill>
              <a:latin typeface="Arial"/>
            </a:endParaRPr>
          </a:p>
        </p:txBody>
      </p:sp>
      <p:sp>
        <p:nvSpPr>
          <p:cNvPr id="599" name="CustomShape 6"/>
          <p:cNvSpPr/>
          <p:nvPr/>
        </p:nvSpPr>
        <p:spPr>
          <a:xfrm>
            <a:off x="4321800" y="957960"/>
            <a:ext cx="3285000" cy="91332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333399"/>
                </a:solidFill>
                <a:uFill>
                  <a:solidFill>
                    <a:srgbClr val="ffffff"/>
                  </a:solidFill>
                </a:uFill>
                <a:latin typeface="Century Gothic"/>
              </a:rPr>
              <a:t>Población área de influencia: </a:t>
            </a:r>
            <a:endParaRPr b="0" lang="es-ES" sz="1800" spc="-1" strike="noStrike">
              <a:solidFill>
                <a:srgbClr val="000000"/>
              </a:solidFill>
              <a:uFill>
                <a:solidFill>
                  <a:srgbClr val="ffffff"/>
                </a:solidFill>
              </a:uFill>
              <a:latin typeface="Arial"/>
            </a:endParaRPr>
          </a:p>
          <a:p>
            <a:pPr algn="ctr">
              <a:lnSpc>
                <a:spcPct val="100000"/>
              </a:lnSpc>
            </a:pPr>
            <a:r>
              <a:rPr b="0" lang="es-ES" sz="1800" spc="-1" strike="noStrike">
                <a:solidFill>
                  <a:srgbClr val="000000"/>
                </a:solidFill>
                <a:uFill>
                  <a:solidFill>
                    <a:srgbClr val="ffffff"/>
                  </a:solidFill>
                </a:uFill>
                <a:latin typeface="Century Gothic"/>
              </a:rPr>
              <a:t>38,000 personas</a:t>
            </a:r>
            <a:endParaRPr b="0" lang="es-ES" sz="1800" spc="-1" strike="noStrike">
              <a:solidFill>
                <a:srgbClr val="000000"/>
              </a:solidFill>
              <a:uFill>
                <a:solidFill>
                  <a:srgbClr val="ffffff"/>
                </a:solidFill>
              </a:uFill>
              <a:latin typeface="Arial"/>
            </a:endParaRPr>
          </a:p>
        </p:txBody>
      </p:sp>
      <p:sp>
        <p:nvSpPr>
          <p:cNvPr id="600" name="CustomShape 7"/>
          <p:cNvSpPr/>
          <p:nvPr/>
        </p:nvSpPr>
        <p:spPr>
          <a:xfrm>
            <a:off x="391680" y="4874760"/>
            <a:ext cx="4790520" cy="100332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333399"/>
                </a:solidFill>
                <a:uFill>
                  <a:solidFill>
                    <a:srgbClr val="ffffff"/>
                  </a:solidFill>
                </a:uFill>
                <a:latin typeface="Century Gothic"/>
              </a:rPr>
              <a:t>Oferta Complementaria alimentación:</a:t>
            </a:r>
            <a:endParaRPr b="0" lang="es-ES" sz="1800" spc="-1" strike="noStrike">
              <a:solidFill>
                <a:srgbClr val="000000"/>
              </a:solidFill>
              <a:uFill>
                <a:solidFill>
                  <a:srgbClr val="ffffff"/>
                </a:solidFill>
              </a:uFill>
              <a:latin typeface="Arial"/>
            </a:endParaRPr>
          </a:p>
          <a:p>
            <a:pPr>
              <a:lnSpc>
                <a:spcPct val="100000"/>
              </a:lnSpc>
            </a:pPr>
            <a:r>
              <a:rPr b="0" lang="es-ES" sz="1200" spc="-1" strike="noStrike">
                <a:solidFill>
                  <a:srgbClr val="000000"/>
                </a:solidFill>
                <a:uFill>
                  <a:solidFill>
                    <a:srgbClr val="ffffff"/>
                  </a:solidFill>
                </a:uFill>
                <a:latin typeface="Century Gothic"/>
              </a:rPr>
              <a:t>Charcutería, platos cocinados, huevos, olivas, legumbres y cereales, conservas, bares y cafeterías</a:t>
            </a:r>
            <a:endParaRPr b="0" lang="es-ES" sz="1200" spc="-1" strike="noStrike">
              <a:solidFill>
                <a:srgbClr val="000000"/>
              </a:solidFill>
              <a:uFill>
                <a:solidFill>
                  <a:srgbClr val="ffffff"/>
                </a:solidFill>
              </a:uFill>
              <a:latin typeface="Arial"/>
            </a:endParaRPr>
          </a:p>
        </p:txBody>
      </p:sp>
      <p:sp>
        <p:nvSpPr>
          <p:cNvPr id="601" name="CustomShape 8"/>
          <p:cNvSpPr/>
          <p:nvPr/>
        </p:nvSpPr>
        <p:spPr>
          <a:xfrm>
            <a:off x="368280" y="1535040"/>
            <a:ext cx="3377160" cy="35650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u="sng">
                <a:solidFill>
                  <a:srgbClr val="333399"/>
                </a:solidFill>
                <a:uFill>
                  <a:solidFill>
                    <a:srgbClr val="ffffff"/>
                  </a:solidFill>
                </a:uFill>
                <a:latin typeface="Century Gothic"/>
              </a:rPr>
              <a:t>Operadores</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333399"/>
                </a:solidFill>
                <a:uFill>
                  <a:solidFill>
                    <a:srgbClr val="ffffff"/>
                  </a:solidFill>
                </a:uFill>
                <a:latin typeface="Century Gothic"/>
              </a:rPr>
              <a:t>Nº de paradas: 52</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12</a:t>
            </a: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9</a:t>
            </a: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10</a:t>
            </a: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p:txBody>
      </p:sp>
      <p:pic>
        <p:nvPicPr>
          <p:cNvPr id="602" name="Picture 2" descr=""/>
          <p:cNvPicPr/>
          <p:nvPr/>
        </p:nvPicPr>
        <p:blipFill>
          <a:blip r:embed="rId3"/>
          <a:stretch/>
        </p:blipFill>
        <p:spPr>
          <a:xfrm>
            <a:off x="991440" y="2472480"/>
            <a:ext cx="855000" cy="855000"/>
          </a:xfrm>
          <a:prstGeom prst="rect">
            <a:avLst/>
          </a:prstGeom>
          <a:ln>
            <a:noFill/>
          </a:ln>
        </p:spPr>
      </p:pic>
      <p:pic>
        <p:nvPicPr>
          <p:cNvPr id="603" name="Imagen 23" descr=""/>
          <p:cNvPicPr/>
          <p:nvPr/>
        </p:nvPicPr>
        <p:blipFill>
          <a:blip r:embed="rId4"/>
          <a:stretch/>
        </p:blipFill>
        <p:spPr>
          <a:xfrm rot="2452800">
            <a:off x="1037520" y="3963240"/>
            <a:ext cx="870840" cy="861120"/>
          </a:xfrm>
          <a:prstGeom prst="rect">
            <a:avLst/>
          </a:prstGeom>
          <a:ln>
            <a:noFill/>
          </a:ln>
        </p:spPr>
      </p:pic>
      <p:sp>
        <p:nvSpPr>
          <p:cNvPr id="604" name="CustomShape 9"/>
          <p:cNvSpPr/>
          <p:nvPr/>
        </p:nvSpPr>
        <p:spPr>
          <a:xfrm>
            <a:off x="1038240" y="3284280"/>
            <a:ext cx="748440" cy="678600"/>
          </a:xfrm>
          <a:prstGeom prst="ellipse">
            <a:avLst/>
          </a:prstGeom>
          <a:solidFill>
            <a:schemeClr val="accent6">
              <a:lumMod val="20000"/>
              <a:lumOff val="80000"/>
            </a:schemeClr>
          </a:solidFill>
          <a:ln w="9360">
            <a:noFill/>
          </a:ln>
        </p:spPr>
        <p:style>
          <a:lnRef idx="0"/>
          <a:fillRef idx="0"/>
          <a:effectRef idx="0"/>
          <a:fontRef idx="minor"/>
        </p:style>
      </p:sp>
      <p:pic>
        <p:nvPicPr>
          <p:cNvPr id="605" name="Imagen 25" descr=""/>
          <p:cNvPicPr/>
          <p:nvPr/>
        </p:nvPicPr>
        <p:blipFill>
          <a:blip r:embed="rId5"/>
          <a:stretch/>
        </p:blipFill>
        <p:spPr>
          <a:xfrm>
            <a:off x="1147320" y="3397320"/>
            <a:ext cx="544320" cy="452520"/>
          </a:xfrm>
          <a:prstGeom prst="rect">
            <a:avLst/>
          </a:prstGeom>
          <a:ln>
            <a:noFill/>
          </a:ln>
        </p:spPr>
      </p:pic>
      <p:pic>
        <p:nvPicPr>
          <p:cNvPr id="606" name="Picture 4" descr=""/>
          <p:cNvPicPr/>
          <p:nvPr/>
        </p:nvPicPr>
        <p:blipFill>
          <a:blip r:embed="rId6"/>
          <a:stretch/>
        </p:blipFill>
        <p:spPr>
          <a:xfrm>
            <a:off x="4963680" y="5648400"/>
            <a:ext cx="559440" cy="475920"/>
          </a:xfrm>
          <a:prstGeom prst="rect">
            <a:avLst/>
          </a:prstGeom>
          <a:ln>
            <a:noFill/>
          </a:ln>
        </p:spPr>
      </p:pic>
      <p:sp>
        <p:nvSpPr>
          <p:cNvPr id="607" name="CustomShape 10"/>
          <p:cNvSpPr/>
          <p:nvPr/>
        </p:nvSpPr>
        <p:spPr>
          <a:xfrm>
            <a:off x="5279760" y="5564520"/>
            <a:ext cx="3377160" cy="5770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333399"/>
                </a:solidFill>
                <a:uFill>
                  <a:solidFill>
                    <a:srgbClr val="ffffff"/>
                  </a:solidFill>
                </a:uFill>
                <a:latin typeface="Century Gothic"/>
              </a:rPr>
              <a:t>Servicio a domicilio:</a:t>
            </a:r>
            <a:endParaRPr b="0" lang="es-ES" sz="1600" spc="-1" strike="noStrike">
              <a:solidFill>
                <a:srgbClr val="000000"/>
              </a:solidFill>
              <a:uFill>
                <a:solidFill>
                  <a:srgbClr val="ffffff"/>
                </a:solidFill>
              </a:uFill>
              <a:latin typeface="Arial"/>
            </a:endParaRPr>
          </a:p>
          <a:p>
            <a:pPr algn="ctr">
              <a:lnSpc>
                <a:spcPct val="100000"/>
              </a:lnSpc>
            </a:pPr>
            <a:r>
              <a:rPr b="0" lang="es-ES" sz="1600" spc="-1" strike="noStrike">
                <a:solidFill>
                  <a:srgbClr val="000000"/>
                </a:solidFill>
                <a:uFill>
                  <a:solidFill>
                    <a:srgbClr val="ffffff"/>
                  </a:solidFill>
                </a:uFill>
                <a:latin typeface="Century Gothic"/>
              </a:rPr>
              <a:t>A través de Manzaning.</a:t>
            </a:r>
            <a:endParaRPr b="0" lang="es-ES" sz="1600" spc="-1" strike="noStrike">
              <a:solidFill>
                <a:srgbClr val="000000"/>
              </a:solidFill>
              <a:uFill>
                <a:solidFill>
                  <a:srgbClr val="ffffff"/>
                </a:solidFill>
              </a:uFill>
              <a:latin typeface="Arial"/>
            </a:endParaRPr>
          </a:p>
        </p:txBody>
      </p:sp>
      <p:pic>
        <p:nvPicPr>
          <p:cNvPr id="608" name="Imagen 27" descr=""/>
          <p:cNvPicPr/>
          <p:nvPr/>
        </p:nvPicPr>
        <p:blipFill>
          <a:blip r:embed="rId7"/>
          <a:stretch/>
        </p:blipFill>
        <p:spPr>
          <a:xfrm>
            <a:off x="7697520" y="1040040"/>
            <a:ext cx="461520" cy="515880"/>
          </a:xfrm>
          <a:prstGeom prst="rect">
            <a:avLst/>
          </a:prstGeom>
          <a:ln>
            <a:noFill/>
          </a:ln>
        </p:spPr>
      </p:pic>
      <p:sp>
        <p:nvSpPr>
          <p:cNvPr id="609" name="CustomShape 11"/>
          <p:cNvSpPr/>
          <p:nvPr/>
        </p:nvSpPr>
        <p:spPr>
          <a:xfrm>
            <a:off x="7311600" y="1560600"/>
            <a:ext cx="1176480" cy="51660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s-ES" sz="1400" spc="-1" strike="noStrike">
                <a:solidFill>
                  <a:srgbClr val="000000"/>
                </a:solidFill>
                <a:uFill>
                  <a:solidFill>
                    <a:srgbClr val="ffffff"/>
                  </a:solidFill>
                </a:uFill>
                <a:latin typeface="Century Gothic"/>
              </a:rPr>
              <a:t>Reapertura</a:t>
            </a:r>
            <a:endParaRPr b="0" lang="es-ES" sz="1400" spc="-1" strike="noStrike">
              <a:solidFill>
                <a:srgbClr val="000000"/>
              </a:solidFill>
              <a:uFill>
                <a:solidFill>
                  <a:srgbClr val="ffffff"/>
                </a:solidFill>
              </a:uFill>
              <a:latin typeface="Arial"/>
            </a:endParaRPr>
          </a:p>
          <a:p>
            <a:pPr algn="ctr">
              <a:lnSpc>
                <a:spcPct val="100000"/>
              </a:lnSpc>
            </a:pPr>
            <a:r>
              <a:rPr b="0" lang="es-ES" sz="1400" spc="-1" strike="noStrike">
                <a:solidFill>
                  <a:srgbClr val="000000"/>
                </a:solidFill>
                <a:uFill>
                  <a:solidFill>
                    <a:srgbClr val="ffffff"/>
                  </a:solidFill>
                </a:uFill>
                <a:latin typeface="Century Gothic"/>
              </a:rPr>
              <a:t>2009</a:t>
            </a:r>
            <a:endParaRPr b="0" lang="es-ES" sz="1400" spc="-1" strike="noStrike">
              <a:solidFill>
                <a:srgbClr val="000000"/>
              </a:solidFill>
              <a:uFill>
                <a:solidFill>
                  <a:srgbClr val="ffffff"/>
                </a:solidFill>
              </a:uFill>
              <a:latin typeface="Arial"/>
            </a:endParaRPr>
          </a:p>
        </p:txBody>
      </p:sp>
      <p:pic>
        <p:nvPicPr>
          <p:cNvPr id="610" name="Imagen 2" descr=""/>
          <p:cNvPicPr/>
          <p:nvPr/>
        </p:nvPicPr>
        <p:blipFill>
          <a:blip r:embed="rId8"/>
          <a:stretch/>
        </p:blipFill>
        <p:spPr>
          <a:xfrm>
            <a:off x="2516040" y="2779560"/>
            <a:ext cx="2866680" cy="1590480"/>
          </a:xfrm>
          <a:prstGeom prst="rect">
            <a:avLst/>
          </a:prstGeom>
          <a:ln>
            <a:noFill/>
          </a:ln>
        </p:spPr>
      </p:pic>
      <p:pic>
        <p:nvPicPr>
          <p:cNvPr id="611" name="Imagen 4" descr=""/>
          <p:cNvPicPr/>
          <p:nvPr/>
        </p:nvPicPr>
        <p:blipFill>
          <a:blip r:embed="rId9"/>
          <a:stretch/>
        </p:blipFill>
        <p:spPr>
          <a:xfrm>
            <a:off x="5243400" y="2010240"/>
            <a:ext cx="3457440" cy="3457440"/>
          </a:xfrm>
          <a:prstGeom prst="rect">
            <a:avLst/>
          </a:prstGeom>
          <a:ln>
            <a:noFill/>
          </a:ln>
        </p:spPr>
      </p:pic>
      <p:sp>
        <p:nvSpPr>
          <p:cNvPr id="612" name="CustomShape 12"/>
          <p:cNvSpPr/>
          <p:nvPr/>
        </p:nvSpPr>
        <p:spPr>
          <a:xfrm>
            <a:off x="713160" y="5639400"/>
            <a:ext cx="4249800" cy="54720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333399"/>
                </a:solidFill>
                <a:uFill>
                  <a:solidFill>
                    <a:srgbClr val="ffffff"/>
                  </a:solidFill>
                </a:uFill>
                <a:latin typeface="Century Gothic"/>
              </a:rPr>
              <a:t>Oferta retail: </a:t>
            </a:r>
            <a:r>
              <a:rPr b="0" lang="es-ES" sz="1200" spc="-1" strike="noStrike">
                <a:solidFill>
                  <a:srgbClr val="000000"/>
                </a:solidFill>
                <a:uFill>
                  <a:solidFill>
                    <a:srgbClr val="ffffff"/>
                  </a:solidFill>
                </a:uFill>
                <a:latin typeface="Century Gothic"/>
              </a:rPr>
              <a:t>librerías, accesorios, ropa, calzado, joyería y relojes y hogar</a:t>
            </a:r>
            <a:endParaRPr b="0" lang="es-ES" sz="1200" spc="-1" strike="noStrike">
              <a:solidFill>
                <a:srgbClr val="000000"/>
              </a:solidFill>
              <a:uFill>
                <a:solidFill>
                  <a:srgbClr val="ffffff"/>
                </a:solidFill>
              </a:u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flipH="1">
            <a:off x="-720" y="6745320"/>
            <a:ext cx="9143640" cy="188640"/>
          </a:xfrm>
          <a:prstGeom prst="rect">
            <a:avLst/>
          </a:prstGeom>
          <a:solidFill>
            <a:srgbClr val="00304a"/>
          </a:solidFill>
          <a:ln w="9360">
            <a:noFill/>
          </a:ln>
        </p:spPr>
        <p:style>
          <a:lnRef idx="0"/>
          <a:fillRef idx="0"/>
          <a:effectRef idx="0"/>
          <a:fontRef idx="minor"/>
        </p:style>
      </p:sp>
      <p:sp>
        <p:nvSpPr>
          <p:cNvPr id="223" name="CustomShape 2"/>
          <p:cNvSpPr/>
          <p:nvPr/>
        </p:nvSpPr>
        <p:spPr>
          <a:xfrm>
            <a:off x="1449000" y="1053000"/>
            <a:ext cx="6048360" cy="1309320"/>
          </a:xfrm>
          <a:prstGeom prst="rect">
            <a:avLst/>
          </a:prstGeom>
          <a:noFill/>
          <a:ln>
            <a:noFill/>
          </a:ln>
        </p:spPr>
        <p:style>
          <a:lnRef idx="0"/>
          <a:fillRef idx="0"/>
          <a:effectRef idx="0"/>
          <a:fontRef idx="minor"/>
        </p:style>
        <p:txBody>
          <a:bodyPr lIns="90000" rIns="90000" tIns="45000" bIns="45000"/>
          <a:p>
            <a:pPr>
              <a:lnSpc>
                <a:spcPct val="100000"/>
              </a:lnSpc>
            </a:pPr>
            <a:r>
              <a:rPr b="1" lang="es-ES" sz="4000" spc="-1" strike="noStrike">
                <a:solidFill>
                  <a:srgbClr val="808080"/>
                </a:solidFill>
                <a:uFill>
                  <a:solidFill>
                    <a:srgbClr val="ffffff"/>
                  </a:solidFill>
                </a:uFill>
                <a:latin typeface="Century Gothic"/>
              </a:rPr>
              <a:t>Objetivos y metodología_</a:t>
            </a:r>
            <a:endParaRPr b="0" lang="es-ES" sz="4000" spc="-1" strike="noStrike">
              <a:solidFill>
                <a:srgbClr val="000000"/>
              </a:solidFill>
              <a:uFill>
                <a:solidFill>
                  <a:srgbClr val="ffffff"/>
                </a:solidFill>
              </a:uFill>
              <a:latin typeface="Arial"/>
            </a:endParaRPr>
          </a:p>
        </p:txBody>
      </p:sp>
      <p:sp>
        <p:nvSpPr>
          <p:cNvPr id="224" name="TextShape 3"/>
          <p:cNvSpPr txBox="1"/>
          <p:nvPr/>
        </p:nvSpPr>
        <p:spPr>
          <a:xfrm>
            <a:off x="6553080" y="6245280"/>
            <a:ext cx="2133360" cy="475920"/>
          </a:xfrm>
          <a:prstGeom prst="rect">
            <a:avLst/>
          </a:prstGeom>
          <a:noFill/>
          <a:ln w="9360">
            <a:noFill/>
          </a:ln>
        </p:spPr>
        <p:txBody>
          <a:bodyPr/>
          <a:p>
            <a:pPr algn="r">
              <a:lnSpc>
                <a:spcPct val="100000"/>
              </a:lnSpc>
            </a:pPr>
            <a:fld id="{5C7E9E74-E28E-48E2-948A-FCBE0FA2E3C5}" type="slidenum">
              <a:rPr b="0" lang="es-ES" sz="1400" spc="-1" strike="noStrike">
                <a:solidFill>
                  <a:srgbClr val="8b8b8b"/>
                </a:solidFill>
                <a:uFill>
                  <a:solidFill>
                    <a:srgbClr val="ffffff"/>
                  </a:solidFill>
                </a:uFill>
                <a:latin typeface="Arial"/>
              </a:rPr>
              <a:t>&lt;número&gt;</a:t>
            </a:fld>
            <a:endParaRPr b="0" lang="es-ES" sz="1400" spc="-1" strike="noStrike">
              <a:solidFill>
                <a:srgbClr val="000000"/>
              </a:solidFill>
              <a:uFill>
                <a:solidFill>
                  <a:srgbClr val="ffffff"/>
                </a:solidFill>
              </a:uFill>
              <a:latin typeface="Times New Roman"/>
            </a:endParaRPr>
          </a:p>
        </p:txBody>
      </p:sp>
      <p:sp>
        <p:nvSpPr>
          <p:cNvPr id="225" name="Line 4"/>
          <p:cNvSpPr/>
          <p:nvPr/>
        </p:nvSpPr>
        <p:spPr>
          <a:xfrm>
            <a:off x="1316880" y="742320"/>
            <a:ext cx="360" cy="1944000"/>
          </a:xfrm>
          <a:prstGeom prst="line">
            <a:avLst/>
          </a:prstGeom>
          <a:ln w="38160">
            <a:solidFill>
              <a:schemeClr val="bg1">
                <a:lumMod val="85000"/>
              </a:schemeClr>
            </a:solidFill>
            <a:round/>
          </a:ln>
        </p:spPr>
        <p:style>
          <a:lnRef idx="1">
            <a:schemeClr val="accent1"/>
          </a:lnRef>
          <a:fillRef idx="0">
            <a:schemeClr val="accent1"/>
          </a:fillRef>
          <a:effectRef idx="0">
            <a:schemeClr val="accent1"/>
          </a:effectRef>
          <a:fontRef idx="minor"/>
        </p:style>
      </p:sp>
      <p:sp>
        <p:nvSpPr>
          <p:cNvPr id="226" name="CustomShape 5"/>
          <p:cNvSpPr/>
          <p:nvPr/>
        </p:nvSpPr>
        <p:spPr>
          <a:xfrm>
            <a:off x="683640" y="960120"/>
            <a:ext cx="359640" cy="913320"/>
          </a:xfrm>
          <a:prstGeom prst="rect">
            <a:avLst/>
          </a:prstGeom>
          <a:noFill/>
          <a:ln>
            <a:noFill/>
          </a:ln>
        </p:spPr>
        <p:style>
          <a:lnRef idx="0"/>
          <a:fillRef idx="0"/>
          <a:effectRef idx="0"/>
          <a:fontRef idx="minor"/>
        </p:style>
        <p:txBody>
          <a:bodyPr lIns="90000" rIns="90000" tIns="45000" bIns="45000"/>
          <a:p>
            <a:pPr>
              <a:lnSpc>
                <a:spcPct val="100000"/>
              </a:lnSpc>
            </a:pPr>
            <a:r>
              <a:rPr b="1" lang="es-ES" sz="5400" spc="-1" strike="noStrike">
                <a:solidFill>
                  <a:srgbClr val="808080"/>
                </a:solidFill>
                <a:uFill>
                  <a:solidFill>
                    <a:srgbClr val="ffffff"/>
                  </a:solidFill>
                </a:uFill>
                <a:latin typeface="Century Gothic"/>
              </a:rPr>
              <a:t>1</a:t>
            </a:r>
            <a:endParaRPr b="0" lang="es-ES" sz="5400" spc="-1" strike="noStrike">
              <a:solidFill>
                <a:srgbClr val="000000"/>
              </a:solidFill>
              <a:uFill>
                <a:solidFill>
                  <a:srgbClr val="ffffff"/>
                </a:solidFill>
              </a:uFill>
              <a:latin typeface="Arial"/>
            </a:endParaRPr>
          </a:p>
        </p:txBody>
      </p:sp>
      <p:pic>
        <p:nvPicPr>
          <p:cNvPr id="227" name="Picture 26" descr=""/>
          <p:cNvPicPr/>
          <p:nvPr/>
        </p:nvPicPr>
        <p:blipFill>
          <a:blip r:embed="rId1"/>
          <a:stretch/>
        </p:blipFill>
        <p:spPr>
          <a:xfrm>
            <a:off x="380880" y="5586120"/>
            <a:ext cx="935640" cy="925560"/>
          </a:xfrm>
          <a:prstGeom prst="rect">
            <a:avLst/>
          </a:prstGeom>
          <a:ln w="9360">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614" name="TextShape 2"/>
          <p:cNvSpPr txBox="1"/>
          <p:nvPr/>
        </p:nvSpPr>
        <p:spPr>
          <a:xfrm>
            <a:off x="6553080" y="6245280"/>
            <a:ext cx="2133360" cy="475920"/>
          </a:xfrm>
          <a:prstGeom prst="rect">
            <a:avLst/>
          </a:prstGeom>
          <a:noFill/>
          <a:ln w="9360">
            <a:noFill/>
          </a:ln>
        </p:spPr>
        <p:txBody>
          <a:bodyPr/>
          <a:p>
            <a:pPr algn="r">
              <a:lnSpc>
                <a:spcPct val="100000"/>
              </a:lnSpc>
            </a:pPr>
            <a:fld id="{342EC454-0ABC-4555-BACF-838A24CD3CB6}"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615" name="Picture 2" descr=""/>
          <p:cNvPicPr/>
          <p:nvPr/>
        </p:nvPicPr>
        <p:blipFill>
          <a:blip r:embed="rId1"/>
          <a:stretch/>
        </p:blipFill>
        <p:spPr>
          <a:xfrm>
            <a:off x="-9360" y="0"/>
            <a:ext cx="8471160" cy="600120"/>
          </a:xfrm>
          <a:prstGeom prst="rect">
            <a:avLst/>
          </a:prstGeom>
          <a:ln>
            <a:noFill/>
          </a:ln>
        </p:spPr>
      </p:pic>
      <p:pic>
        <p:nvPicPr>
          <p:cNvPr id="616" name="Picture 26" descr=""/>
          <p:cNvPicPr/>
          <p:nvPr/>
        </p:nvPicPr>
        <p:blipFill>
          <a:blip r:embed="rId2"/>
          <a:stretch/>
        </p:blipFill>
        <p:spPr>
          <a:xfrm>
            <a:off x="8525520" y="35280"/>
            <a:ext cx="561960" cy="555840"/>
          </a:xfrm>
          <a:prstGeom prst="rect">
            <a:avLst/>
          </a:prstGeom>
          <a:ln>
            <a:noFill/>
          </a:ln>
        </p:spPr>
      </p:pic>
      <p:sp>
        <p:nvSpPr>
          <p:cNvPr id="617"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618" name="CustomShape 4"/>
          <p:cNvSpPr/>
          <p:nvPr/>
        </p:nvSpPr>
        <p:spPr>
          <a:xfrm>
            <a:off x="179640" y="756720"/>
            <a:ext cx="8640720" cy="5480280"/>
          </a:xfrm>
          <a:prstGeom prst="roundRect">
            <a:avLst>
              <a:gd name="adj" fmla="val 16667"/>
            </a:avLst>
          </a:prstGeom>
          <a:noFill/>
          <a:ln w="38160">
            <a:solidFill>
              <a:schemeClr val="accent6">
                <a:lumMod val="60000"/>
                <a:lumOff val="40000"/>
              </a:schemeClr>
            </a:solidFill>
            <a:round/>
            <a:tailEnd len="med" type="triangle" w="med"/>
          </a:ln>
        </p:spPr>
        <p:style>
          <a:lnRef idx="0"/>
          <a:fillRef idx="0"/>
          <a:effectRef idx="0"/>
          <a:fontRef idx="minor"/>
        </p:style>
      </p:sp>
      <p:sp>
        <p:nvSpPr>
          <p:cNvPr id="619" name="CustomShape 5"/>
          <p:cNvSpPr/>
          <p:nvPr/>
        </p:nvSpPr>
        <p:spPr>
          <a:xfrm>
            <a:off x="698040" y="950400"/>
            <a:ext cx="466560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u="sng">
                <a:solidFill>
                  <a:srgbClr val="333399"/>
                </a:solidFill>
                <a:uFill>
                  <a:solidFill>
                    <a:srgbClr val="ffffff"/>
                  </a:solidFill>
                </a:uFill>
                <a:latin typeface="Century Gothic"/>
              </a:rPr>
              <a:t>ONDA, CASTELLÓN</a:t>
            </a:r>
            <a:endParaRPr b="0" lang="es-ES" sz="2000" spc="-1" strike="noStrike">
              <a:solidFill>
                <a:srgbClr val="000000"/>
              </a:solidFill>
              <a:uFill>
                <a:solidFill>
                  <a:srgbClr val="ffffff"/>
                </a:solidFill>
              </a:uFill>
              <a:latin typeface="Arial"/>
            </a:endParaRPr>
          </a:p>
        </p:txBody>
      </p:sp>
      <p:sp>
        <p:nvSpPr>
          <p:cNvPr id="620" name="CustomShape 6"/>
          <p:cNvSpPr/>
          <p:nvPr/>
        </p:nvSpPr>
        <p:spPr>
          <a:xfrm>
            <a:off x="3574440" y="979560"/>
            <a:ext cx="4244400" cy="63900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333399"/>
                </a:solidFill>
                <a:uFill>
                  <a:solidFill>
                    <a:srgbClr val="ffffff"/>
                  </a:solidFill>
                </a:uFill>
                <a:latin typeface="Century Gothic"/>
              </a:rPr>
              <a:t>Población área de influencia: </a:t>
            </a:r>
            <a:endParaRPr b="0" lang="es-ES" sz="1800" spc="-1" strike="noStrike">
              <a:solidFill>
                <a:srgbClr val="000000"/>
              </a:solidFill>
              <a:uFill>
                <a:solidFill>
                  <a:srgbClr val="ffffff"/>
                </a:solidFill>
              </a:uFill>
              <a:latin typeface="Arial"/>
            </a:endParaRPr>
          </a:p>
          <a:p>
            <a:pPr algn="ctr">
              <a:lnSpc>
                <a:spcPct val="100000"/>
              </a:lnSpc>
            </a:pPr>
            <a:r>
              <a:rPr b="0" lang="es-ES" sz="1800" spc="-1" strike="noStrike">
                <a:solidFill>
                  <a:srgbClr val="000000"/>
                </a:solidFill>
                <a:uFill>
                  <a:solidFill>
                    <a:srgbClr val="ffffff"/>
                  </a:solidFill>
                </a:uFill>
                <a:latin typeface="Century Gothic"/>
              </a:rPr>
              <a:t>24.859 personas</a:t>
            </a:r>
            <a:endParaRPr b="0" lang="es-ES" sz="1800" spc="-1" strike="noStrike">
              <a:solidFill>
                <a:srgbClr val="000000"/>
              </a:solidFill>
              <a:uFill>
                <a:solidFill>
                  <a:srgbClr val="ffffff"/>
                </a:solidFill>
              </a:uFill>
              <a:latin typeface="Arial"/>
            </a:endParaRPr>
          </a:p>
        </p:txBody>
      </p:sp>
      <p:sp>
        <p:nvSpPr>
          <p:cNvPr id="621" name="CustomShape 7"/>
          <p:cNvSpPr/>
          <p:nvPr/>
        </p:nvSpPr>
        <p:spPr>
          <a:xfrm>
            <a:off x="395640" y="1556640"/>
            <a:ext cx="3377160" cy="44794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u="sng">
                <a:solidFill>
                  <a:srgbClr val="333399"/>
                </a:solidFill>
                <a:uFill>
                  <a:solidFill>
                    <a:srgbClr val="ffffff"/>
                  </a:solidFill>
                </a:uFill>
                <a:latin typeface="Century Gothic"/>
              </a:rPr>
              <a:t>Operadores</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333399"/>
                </a:solidFill>
                <a:uFill>
                  <a:solidFill>
                    <a:srgbClr val="ffffff"/>
                  </a:solidFill>
                </a:uFill>
                <a:latin typeface="Century Gothic"/>
              </a:rPr>
              <a:t>Nº de paradas: 40</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12</a:t>
            </a: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10</a:t>
            </a: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4</a:t>
            </a: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p:txBody>
      </p:sp>
      <p:pic>
        <p:nvPicPr>
          <p:cNvPr id="622" name="Picture 2" descr=""/>
          <p:cNvPicPr/>
          <p:nvPr/>
        </p:nvPicPr>
        <p:blipFill>
          <a:blip r:embed="rId3"/>
          <a:stretch/>
        </p:blipFill>
        <p:spPr>
          <a:xfrm>
            <a:off x="991440" y="2472480"/>
            <a:ext cx="855000" cy="855000"/>
          </a:xfrm>
          <a:prstGeom prst="rect">
            <a:avLst/>
          </a:prstGeom>
          <a:ln>
            <a:noFill/>
          </a:ln>
        </p:spPr>
      </p:pic>
      <p:pic>
        <p:nvPicPr>
          <p:cNvPr id="623" name="Imagen 23" descr=""/>
          <p:cNvPicPr/>
          <p:nvPr/>
        </p:nvPicPr>
        <p:blipFill>
          <a:blip r:embed="rId4"/>
          <a:stretch/>
        </p:blipFill>
        <p:spPr>
          <a:xfrm rot="2452800">
            <a:off x="1037520" y="3963240"/>
            <a:ext cx="870840" cy="861120"/>
          </a:xfrm>
          <a:prstGeom prst="rect">
            <a:avLst/>
          </a:prstGeom>
          <a:ln>
            <a:noFill/>
          </a:ln>
        </p:spPr>
      </p:pic>
      <p:sp>
        <p:nvSpPr>
          <p:cNvPr id="624" name="CustomShape 8"/>
          <p:cNvSpPr/>
          <p:nvPr/>
        </p:nvSpPr>
        <p:spPr>
          <a:xfrm>
            <a:off x="1038240" y="3284280"/>
            <a:ext cx="748440" cy="678600"/>
          </a:xfrm>
          <a:prstGeom prst="ellipse">
            <a:avLst/>
          </a:prstGeom>
          <a:solidFill>
            <a:schemeClr val="accent6">
              <a:lumMod val="20000"/>
              <a:lumOff val="80000"/>
            </a:schemeClr>
          </a:solidFill>
          <a:ln w="9360">
            <a:noFill/>
          </a:ln>
        </p:spPr>
        <p:style>
          <a:lnRef idx="0"/>
          <a:fillRef idx="0"/>
          <a:effectRef idx="0"/>
          <a:fontRef idx="minor"/>
        </p:style>
      </p:sp>
      <p:pic>
        <p:nvPicPr>
          <p:cNvPr id="625" name="Imagen 25" descr=""/>
          <p:cNvPicPr/>
          <p:nvPr/>
        </p:nvPicPr>
        <p:blipFill>
          <a:blip r:embed="rId5"/>
          <a:stretch/>
        </p:blipFill>
        <p:spPr>
          <a:xfrm>
            <a:off x="1147320" y="3397320"/>
            <a:ext cx="544320" cy="452520"/>
          </a:xfrm>
          <a:prstGeom prst="rect">
            <a:avLst/>
          </a:prstGeom>
          <a:ln>
            <a:noFill/>
          </a:ln>
        </p:spPr>
      </p:pic>
      <p:pic>
        <p:nvPicPr>
          <p:cNvPr id="626" name="Picture 2" descr=""/>
          <p:cNvPicPr/>
          <p:nvPr/>
        </p:nvPicPr>
        <p:blipFill>
          <a:blip r:embed="rId6"/>
          <a:stretch/>
        </p:blipFill>
        <p:spPr>
          <a:xfrm>
            <a:off x="5697000" y="5109480"/>
            <a:ext cx="1712160" cy="1032480"/>
          </a:xfrm>
          <a:prstGeom prst="rect">
            <a:avLst/>
          </a:prstGeom>
          <a:ln>
            <a:noFill/>
          </a:ln>
        </p:spPr>
      </p:pic>
      <p:pic>
        <p:nvPicPr>
          <p:cNvPr id="627" name="Imagen 18" descr=""/>
          <p:cNvPicPr/>
          <p:nvPr/>
        </p:nvPicPr>
        <p:blipFill>
          <a:blip r:embed="rId7"/>
          <a:stretch/>
        </p:blipFill>
        <p:spPr>
          <a:xfrm>
            <a:off x="3671640" y="1832400"/>
            <a:ext cx="4790520" cy="3232080"/>
          </a:xfrm>
          <a:prstGeom prst="rect">
            <a:avLst/>
          </a:prstGeom>
          <a:ln>
            <a:noFill/>
          </a:ln>
        </p:spPr>
      </p:pic>
      <p:sp>
        <p:nvSpPr>
          <p:cNvPr id="628" name="CustomShape 9"/>
          <p:cNvSpPr/>
          <p:nvPr/>
        </p:nvSpPr>
        <p:spPr>
          <a:xfrm>
            <a:off x="411840" y="5090760"/>
            <a:ext cx="4790520" cy="72972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333399"/>
                </a:solidFill>
                <a:uFill>
                  <a:solidFill>
                    <a:srgbClr val="ffffff"/>
                  </a:solidFill>
                </a:uFill>
                <a:latin typeface="Century Gothic"/>
              </a:rPr>
              <a:t>Oferta Complementaria:</a:t>
            </a:r>
            <a:endParaRPr b="0" lang="es-ES" sz="1800" spc="-1" strike="noStrike">
              <a:solidFill>
                <a:srgbClr val="000000"/>
              </a:solidFill>
              <a:uFill>
                <a:solidFill>
                  <a:srgbClr val="ffffff"/>
                </a:solidFill>
              </a:uFill>
              <a:latin typeface="Arial"/>
            </a:endParaRPr>
          </a:p>
          <a:p>
            <a:pPr>
              <a:lnSpc>
                <a:spcPct val="100000"/>
              </a:lnSpc>
            </a:pPr>
            <a:r>
              <a:rPr b="0" lang="es-ES" sz="1200" spc="-1" strike="noStrike">
                <a:solidFill>
                  <a:srgbClr val="000000"/>
                </a:solidFill>
                <a:uFill>
                  <a:solidFill>
                    <a:srgbClr val="ffffff"/>
                  </a:solidFill>
                </a:uFill>
                <a:latin typeface="Century Gothic"/>
              </a:rPr>
              <a:t>6 charcuterías, 3 panaderías, 3 frutos secos, 1 herboristería, 1 farmacia. 1 bar</a:t>
            </a:r>
            <a:endParaRPr b="0" lang="es-ES" sz="1200" spc="-1" strike="noStrike">
              <a:solidFill>
                <a:srgbClr val="000000"/>
              </a:solidFill>
              <a:uFill>
                <a:solidFill>
                  <a:srgbClr val="ffffff"/>
                </a:solidFill>
              </a:uFill>
              <a:latin typeface="Arial"/>
            </a:endParaRPr>
          </a:p>
        </p:txBody>
      </p:sp>
      <p:pic>
        <p:nvPicPr>
          <p:cNvPr id="629" name="Imagen 17" descr=""/>
          <p:cNvPicPr/>
          <p:nvPr/>
        </p:nvPicPr>
        <p:blipFill>
          <a:blip r:embed="rId8"/>
          <a:stretch/>
        </p:blipFill>
        <p:spPr>
          <a:xfrm>
            <a:off x="7668360" y="958320"/>
            <a:ext cx="461520" cy="515880"/>
          </a:xfrm>
          <a:prstGeom prst="rect">
            <a:avLst/>
          </a:prstGeom>
          <a:ln>
            <a:noFill/>
          </a:ln>
        </p:spPr>
      </p:pic>
      <p:sp>
        <p:nvSpPr>
          <p:cNvPr id="630" name="CustomShape 10"/>
          <p:cNvSpPr/>
          <p:nvPr/>
        </p:nvSpPr>
        <p:spPr>
          <a:xfrm>
            <a:off x="7551000" y="1439640"/>
            <a:ext cx="630720" cy="303480"/>
          </a:xfrm>
          <a:prstGeom prst="rect">
            <a:avLst/>
          </a:prstGeom>
          <a:noFill/>
          <a:ln>
            <a:noFill/>
          </a:ln>
        </p:spPr>
        <p:style>
          <a:lnRef idx="0"/>
          <a:fillRef idx="0"/>
          <a:effectRef idx="0"/>
          <a:fontRef idx="minor"/>
        </p:style>
        <p:txBody>
          <a:bodyPr wrap="none" lIns="90000" rIns="90000" tIns="45000" bIns="45000"/>
          <a:p>
            <a:pPr>
              <a:lnSpc>
                <a:spcPct val="100000"/>
              </a:lnSpc>
            </a:pPr>
            <a:r>
              <a:rPr b="0" lang="es-ES" sz="1400" spc="-1" strike="noStrike">
                <a:solidFill>
                  <a:srgbClr val="000000"/>
                </a:solidFill>
                <a:uFill>
                  <a:solidFill>
                    <a:srgbClr val="ffffff"/>
                  </a:solidFill>
                </a:uFill>
                <a:latin typeface="Century Gothic"/>
              </a:rPr>
              <a:t>1984</a:t>
            </a:r>
            <a:endParaRPr b="0" lang="es-ES" sz="1400" spc="-1" strike="noStrike">
              <a:solidFill>
                <a:srgbClr val="000000"/>
              </a:solidFill>
              <a:uFill>
                <a:solidFill>
                  <a:srgbClr val="ffffff"/>
                </a:solidFill>
              </a:uFill>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632" name="TextShape 2"/>
          <p:cNvSpPr txBox="1"/>
          <p:nvPr/>
        </p:nvSpPr>
        <p:spPr>
          <a:xfrm>
            <a:off x="6553080" y="6245280"/>
            <a:ext cx="2133360" cy="475920"/>
          </a:xfrm>
          <a:prstGeom prst="rect">
            <a:avLst/>
          </a:prstGeom>
          <a:noFill/>
          <a:ln w="9360">
            <a:noFill/>
          </a:ln>
        </p:spPr>
        <p:txBody>
          <a:bodyPr/>
          <a:p>
            <a:pPr algn="r">
              <a:lnSpc>
                <a:spcPct val="100000"/>
              </a:lnSpc>
            </a:pPr>
            <a:fld id="{DC57019B-911D-4282-BD05-8C3C7277DC36}"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633" name="Picture 2" descr=""/>
          <p:cNvPicPr/>
          <p:nvPr/>
        </p:nvPicPr>
        <p:blipFill>
          <a:blip r:embed="rId1"/>
          <a:stretch/>
        </p:blipFill>
        <p:spPr>
          <a:xfrm>
            <a:off x="-9360" y="0"/>
            <a:ext cx="8471160" cy="600120"/>
          </a:xfrm>
          <a:prstGeom prst="rect">
            <a:avLst/>
          </a:prstGeom>
          <a:ln>
            <a:noFill/>
          </a:ln>
        </p:spPr>
      </p:pic>
      <p:pic>
        <p:nvPicPr>
          <p:cNvPr id="634" name="Picture 26" descr=""/>
          <p:cNvPicPr/>
          <p:nvPr/>
        </p:nvPicPr>
        <p:blipFill>
          <a:blip r:embed="rId2"/>
          <a:stretch/>
        </p:blipFill>
        <p:spPr>
          <a:xfrm>
            <a:off x="8525520" y="35280"/>
            <a:ext cx="561960" cy="555840"/>
          </a:xfrm>
          <a:prstGeom prst="rect">
            <a:avLst/>
          </a:prstGeom>
          <a:ln>
            <a:noFill/>
          </a:ln>
        </p:spPr>
      </p:pic>
      <p:sp>
        <p:nvSpPr>
          <p:cNvPr id="635"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636" name="CustomShape 4"/>
          <p:cNvSpPr/>
          <p:nvPr/>
        </p:nvSpPr>
        <p:spPr>
          <a:xfrm>
            <a:off x="179640" y="764640"/>
            <a:ext cx="8640720" cy="5480280"/>
          </a:xfrm>
          <a:prstGeom prst="roundRect">
            <a:avLst>
              <a:gd name="adj" fmla="val 16667"/>
            </a:avLst>
          </a:prstGeom>
          <a:noFill/>
          <a:ln w="38160">
            <a:solidFill>
              <a:schemeClr val="accent6">
                <a:lumMod val="60000"/>
                <a:lumOff val="40000"/>
              </a:schemeClr>
            </a:solidFill>
            <a:round/>
            <a:tailEnd len="med" type="triangle" w="med"/>
          </a:ln>
        </p:spPr>
        <p:style>
          <a:lnRef idx="0"/>
          <a:fillRef idx="0"/>
          <a:effectRef idx="0"/>
          <a:fontRef idx="minor"/>
        </p:style>
      </p:sp>
      <p:sp>
        <p:nvSpPr>
          <p:cNvPr id="637" name="CustomShape 5"/>
          <p:cNvSpPr/>
          <p:nvPr/>
        </p:nvSpPr>
        <p:spPr>
          <a:xfrm>
            <a:off x="715680" y="956880"/>
            <a:ext cx="466560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u="sng">
                <a:solidFill>
                  <a:srgbClr val="333399"/>
                </a:solidFill>
                <a:uFill>
                  <a:solidFill>
                    <a:srgbClr val="ffffff"/>
                  </a:solidFill>
                </a:uFill>
                <a:latin typeface="Century Gothic"/>
              </a:rPr>
              <a:t>MONTCADA, VALENCIA</a:t>
            </a:r>
            <a:endParaRPr b="0" lang="es-ES" sz="2000" spc="-1" strike="noStrike">
              <a:solidFill>
                <a:srgbClr val="000000"/>
              </a:solidFill>
              <a:uFill>
                <a:solidFill>
                  <a:srgbClr val="ffffff"/>
                </a:solidFill>
              </a:uFill>
              <a:latin typeface="Arial"/>
            </a:endParaRPr>
          </a:p>
        </p:txBody>
      </p:sp>
      <p:sp>
        <p:nvSpPr>
          <p:cNvPr id="638" name="CustomShape 6"/>
          <p:cNvSpPr/>
          <p:nvPr/>
        </p:nvSpPr>
        <p:spPr>
          <a:xfrm>
            <a:off x="4012200" y="975600"/>
            <a:ext cx="3884400" cy="91260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333399"/>
                </a:solidFill>
                <a:uFill>
                  <a:solidFill>
                    <a:srgbClr val="ffffff"/>
                  </a:solidFill>
                </a:uFill>
                <a:latin typeface="Century Gothic"/>
              </a:rPr>
              <a:t>Población área de influencia: </a:t>
            </a:r>
            <a:endParaRPr b="0" lang="es-ES" sz="1800" spc="-1" strike="noStrike">
              <a:solidFill>
                <a:srgbClr val="000000"/>
              </a:solidFill>
              <a:uFill>
                <a:solidFill>
                  <a:srgbClr val="ffffff"/>
                </a:solidFill>
              </a:uFill>
              <a:latin typeface="Arial"/>
            </a:endParaRPr>
          </a:p>
          <a:p>
            <a:pPr algn="ctr">
              <a:lnSpc>
                <a:spcPct val="100000"/>
              </a:lnSpc>
            </a:pPr>
            <a:r>
              <a:rPr b="0" lang="es-ES" sz="1800" spc="-1" strike="noStrike">
                <a:solidFill>
                  <a:srgbClr val="000000"/>
                </a:solidFill>
                <a:uFill>
                  <a:solidFill>
                    <a:srgbClr val="ffffff"/>
                  </a:solidFill>
                </a:uFill>
                <a:latin typeface="Century Gothic"/>
              </a:rPr>
              <a:t>21.935 personas</a:t>
            </a:r>
            <a:endParaRPr b="0" lang="es-ES" sz="1800" spc="-1" strike="noStrike">
              <a:solidFill>
                <a:srgbClr val="000000"/>
              </a:solidFill>
              <a:uFill>
                <a:solidFill>
                  <a:srgbClr val="ffffff"/>
                </a:solidFill>
              </a:uFill>
              <a:latin typeface="Arial"/>
            </a:endParaRPr>
          </a:p>
        </p:txBody>
      </p:sp>
      <p:sp>
        <p:nvSpPr>
          <p:cNvPr id="639" name="CustomShape 7"/>
          <p:cNvSpPr/>
          <p:nvPr/>
        </p:nvSpPr>
        <p:spPr>
          <a:xfrm>
            <a:off x="395640" y="1556640"/>
            <a:ext cx="3377160" cy="48142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u="sng">
                <a:solidFill>
                  <a:srgbClr val="333399"/>
                </a:solidFill>
                <a:uFill>
                  <a:solidFill>
                    <a:srgbClr val="ffffff"/>
                  </a:solidFill>
                </a:uFill>
                <a:latin typeface="Century Gothic"/>
              </a:rPr>
              <a:t>Operadores</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333399"/>
                </a:solidFill>
                <a:uFill>
                  <a:solidFill>
                    <a:srgbClr val="ffffff"/>
                  </a:solidFill>
                </a:uFill>
                <a:latin typeface="Century Gothic"/>
              </a:rPr>
              <a:t>Nº de paradas: 30</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6</a:t>
            </a:r>
            <a:endParaRPr b="0" lang="es-ES" sz="2400" spc="-1" strike="noStrike">
              <a:solidFill>
                <a:srgbClr val="000000"/>
              </a:solidFill>
              <a:uFill>
                <a:solidFill>
                  <a:srgbClr val="ffffff"/>
                </a:solidFill>
              </a:uFill>
              <a:latin typeface="Arial"/>
            </a:endParaRPr>
          </a:p>
          <a:p>
            <a:pPr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r>
              <a:rPr b="0" lang="es-ES" sz="2400" spc="-1" strike="noStrike">
                <a:solidFill>
                  <a:srgbClr val="000000"/>
                </a:solidFill>
                <a:uFill>
                  <a:solidFill>
                    <a:srgbClr val="ffffff"/>
                  </a:solidFill>
                </a:uFill>
                <a:latin typeface="Century Gothic"/>
              </a:rPr>
              <a:t>10 </a:t>
            </a:r>
            <a:r>
              <a:rPr b="0" lang="es-ES" sz="1100" spc="-1" strike="noStrike">
                <a:solidFill>
                  <a:srgbClr val="000000"/>
                </a:solidFill>
                <a:uFill>
                  <a:solidFill>
                    <a:srgbClr val="ffffff"/>
                  </a:solidFill>
                </a:uFill>
                <a:latin typeface="Century Gothic"/>
              </a:rPr>
              <a:t>(incluye carnicerías, charcuterías y pollerías)</a:t>
            </a:r>
            <a:endParaRPr b="0" lang="es-ES" sz="1100" spc="-1" strike="noStrike">
              <a:solidFill>
                <a:srgbClr val="000000"/>
              </a:solidFill>
              <a:uFill>
                <a:solidFill>
                  <a:srgbClr val="ffffff"/>
                </a:solidFill>
              </a:uFill>
              <a:latin typeface="Arial"/>
            </a:endParaRPr>
          </a:p>
          <a:p>
            <a:pPr marL="1371600" algn="ctr">
              <a:lnSpc>
                <a:spcPct val="100000"/>
              </a:lnSpc>
            </a:pPr>
            <a:endParaRPr b="0" lang="es-ES" sz="1100" spc="-1" strike="noStrike">
              <a:solidFill>
                <a:srgbClr val="000000"/>
              </a:solidFill>
              <a:uFill>
                <a:solidFill>
                  <a:srgbClr val="ffffff"/>
                </a:solidFill>
              </a:uFill>
              <a:latin typeface="Arial"/>
            </a:endParaRPr>
          </a:p>
          <a:p>
            <a:pPr marL="1371600" algn="ctr">
              <a:lnSpc>
                <a:spcPct val="100000"/>
              </a:lnSpc>
            </a:pPr>
            <a:r>
              <a:rPr b="0" lang="es-ES" sz="2400" spc="-1" strike="noStrike">
                <a:solidFill>
                  <a:srgbClr val="000000"/>
                </a:solidFill>
                <a:uFill>
                  <a:solidFill>
                    <a:srgbClr val="ffffff"/>
                  </a:solidFill>
                </a:uFill>
                <a:latin typeface="Century Gothic"/>
              </a:rPr>
              <a:t>1</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p:txBody>
      </p:sp>
      <p:pic>
        <p:nvPicPr>
          <p:cNvPr id="640" name="Picture 2" descr=""/>
          <p:cNvPicPr/>
          <p:nvPr/>
        </p:nvPicPr>
        <p:blipFill>
          <a:blip r:embed="rId3"/>
          <a:stretch/>
        </p:blipFill>
        <p:spPr>
          <a:xfrm>
            <a:off x="991440" y="2472480"/>
            <a:ext cx="855000" cy="855000"/>
          </a:xfrm>
          <a:prstGeom prst="rect">
            <a:avLst/>
          </a:prstGeom>
          <a:ln>
            <a:noFill/>
          </a:ln>
        </p:spPr>
      </p:pic>
      <p:pic>
        <p:nvPicPr>
          <p:cNvPr id="641" name="Imagen 23" descr=""/>
          <p:cNvPicPr/>
          <p:nvPr/>
        </p:nvPicPr>
        <p:blipFill>
          <a:blip r:embed="rId4"/>
          <a:stretch/>
        </p:blipFill>
        <p:spPr>
          <a:xfrm rot="2452800">
            <a:off x="1037520" y="3963240"/>
            <a:ext cx="870840" cy="861120"/>
          </a:xfrm>
          <a:prstGeom prst="rect">
            <a:avLst/>
          </a:prstGeom>
          <a:ln>
            <a:noFill/>
          </a:ln>
        </p:spPr>
      </p:pic>
      <p:sp>
        <p:nvSpPr>
          <p:cNvPr id="642" name="CustomShape 8"/>
          <p:cNvSpPr/>
          <p:nvPr/>
        </p:nvSpPr>
        <p:spPr>
          <a:xfrm>
            <a:off x="1038240" y="3284280"/>
            <a:ext cx="748440" cy="678600"/>
          </a:xfrm>
          <a:prstGeom prst="ellipse">
            <a:avLst/>
          </a:prstGeom>
          <a:solidFill>
            <a:schemeClr val="accent6">
              <a:lumMod val="20000"/>
              <a:lumOff val="80000"/>
            </a:schemeClr>
          </a:solidFill>
          <a:ln w="9360">
            <a:noFill/>
          </a:ln>
        </p:spPr>
        <p:style>
          <a:lnRef idx="0"/>
          <a:fillRef idx="0"/>
          <a:effectRef idx="0"/>
          <a:fontRef idx="minor"/>
        </p:style>
      </p:sp>
      <p:pic>
        <p:nvPicPr>
          <p:cNvPr id="643" name="Imagen 25" descr=""/>
          <p:cNvPicPr/>
          <p:nvPr/>
        </p:nvPicPr>
        <p:blipFill>
          <a:blip r:embed="rId5"/>
          <a:stretch/>
        </p:blipFill>
        <p:spPr>
          <a:xfrm>
            <a:off x="1147320" y="3397320"/>
            <a:ext cx="544320" cy="452520"/>
          </a:xfrm>
          <a:prstGeom prst="rect">
            <a:avLst/>
          </a:prstGeom>
          <a:ln>
            <a:noFill/>
          </a:ln>
        </p:spPr>
      </p:pic>
      <p:pic>
        <p:nvPicPr>
          <p:cNvPr id="644" name="Picture 2" descr=""/>
          <p:cNvPicPr/>
          <p:nvPr/>
        </p:nvPicPr>
        <p:blipFill>
          <a:blip r:embed="rId6"/>
          <a:stretch/>
        </p:blipFill>
        <p:spPr>
          <a:xfrm>
            <a:off x="5697000" y="5109480"/>
            <a:ext cx="1712160" cy="1032480"/>
          </a:xfrm>
          <a:prstGeom prst="rect">
            <a:avLst/>
          </a:prstGeom>
          <a:ln>
            <a:noFill/>
          </a:ln>
        </p:spPr>
      </p:pic>
      <p:sp>
        <p:nvSpPr>
          <p:cNvPr id="645" name="CustomShape 9"/>
          <p:cNvSpPr/>
          <p:nvPr/>
        </p:nvSpPr>
        <p:spPr>
          <a:xfrm>
            <a:off x="522000" y="4906800"/>
            <a:ext cx="4790520" cy="109476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333399"/>
                </a:solidFill>
                <a:uFill>
                  <a:solidFill>
                    <a:srgbClr val="ffffff"/>
                  </a:solidFill>
                </a:uFill>
                <a:latin typeface="Century Gothic"/>
              </a:rPr>
              <a:t>Oferta Complementaria:</a:t>
            </a:r>
            <a:endParaRPr b="0" lang="es-ES" sz="1800" spc="-1" strike="noStrike">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b="0" lang="es-ES" sz="1200" spc="-1" strike="noStrike">
                <a:solidFill>
                  <a:srgbClr val="000000"/>
                </a:solidFill>
                <a:uFill>
                  <a:solidFill>
                    <a:srgbClr val="ffffff"/>
                  </a:solidFill>
                </a:uFill>
                <a:latin typeface="Century Gothic"/>
              </a:rPr>
              <a:t>24 operadores que ofrecen productos frescos en las especialidades de carnes, encurtidos, frutas y verduras, pescados y salazones</a:t>
            </a:r>
            <a:endParaRPr b="0" lang="es-ES" sz="1200" spc="-1" strike="noStrike">
              <a:solidFill>
                <a:srgbClr val="000000"/>
              </a:solidFill>
              <a:uFill>
                <a:solidFill>
                  <a:srgbClr val="ffffff"/>
                </a:solidFill>
              </a:uFill>
              <a:latin typeface="Arial"/>
            </a:endParaRPr>
          </a:p>
          <a:p>
            <a:pPr marL="171360" indent="-171000" algn="just">
              <a:lnSpc>
                <a:spcPct val="100000"/>
              </a:lnSpc>
              <a:buClr>
                <a:srgbClr val="000000"/>
              </a:buClr>
              <a:buFont typeface="Arial"/>
              <a:buChar char="•"/>
            </a:pPr>
            <a:r>
              <a:rPr b="0" lang="es-ES" sz="1200" spc="-1" strike="noStrike">
                <a:solidFill>
                  <a:srgbClr val="000000"/>
                </a:solidFill>
                <a:uFill>
                  <a:solidFill>
                    <a:srgbClr val="ffffff"/>
                  </a:solidFill>
                </a:uFill>
                <a:latin typeface="Century Gothic"/>
              </a:rPr>
              <a:t>Supermercado Mercadona en el entresuelo.</a:t>
            </a:r>
            <a:endParaRPr b="0" lang="es-ES" sz="1200" spc="-1" strike="noStrike">
              <a:solidFill>
                <a:srgbClr val="000000"/>
              </a:solidFill>
              <a:uFill>
                <a:solidFill>
                  <a:srgbClr val="ffffff"/>
                </a:solidFill>
              </a:uFill>
              <a:latin typeface="Arial"/>
            </a:endParaRPr>
          </a:p>
        </p:txBody>
      </p:sp>
      <p:pic>
        <p:nvPicPr>
          <p:cNvPr id="646" name="Picture 2" descr=""/>
          <p:cNvPicPr/>
          <p:nvPr/>
        </p:nvPicPr>
        <p:blipFill>
          <a:blip r:embed="rId7"/>
          <a:stretch/>
        </p:blipFill>
        <p:spPr>
          <a:xfrm>
            <a:off x="4368600" y="1842840"/>
            <a:ext cx="3809520" cy="2857320"/>
          </a:xfrm>
          <a:prstGeom prst="rect">
            <a:avLst/>
          </a:prstGeom>
          <a:ln>
            <a:noFill/>
          </a:ln>
        </p:spPr>
      </p:pic>
      <p:pic>
        <p:nvPicPr>
          <p:cNvPr id="647" name="Imagen 17" descr=""/>
          <p:cNvPicPr/>
          <p:nvPr/>
        </p:nvPicPr>
        <p:blipFill>
          <a:blip r:embed="rId8"/>
          <a:stretch/>
        </p:blipFill>
        <p:spPr>
          <a:xfrm>
            <a:off x="7716600" y="953280"/>
            <a:ext cx="461520" cy="515880"/>
          </a:xfrm>
          <a:prstGeom prst="rect">
            <a:avLst/>
          </a:prstGeom>
          <a:ln>
            <a:noFill/>
          </a:ln>
        </p:spPr>
      </p:pic>
      <p:sp>
        <p:nvSpPr>
          <p:cNvPr id="648" name="CustomShape 10"/>
          <p:cNvSpPr/>
          <p:nvPr/>
        </p:nvSpPr>
        <p:spPr>
          <a:xfrm>
            <a:off x="7632000" y="1411560"/>
            <a:ext cx="630720" cy="303480"/>
          </a:xfrm>
          <a:prstGeom prst="rect">
            <a:avLst/>
          </a:prstGeom>
          <a:noFill/>
          <a:ln>
            <a:noFill/>
          </a:ln>
        </p:spPr>
        <p:style>
          <a:lnRef idx="0"/>
          <a:fillRef idx="0"/>
          <a:effectRef idx="0"/>
          <a:fontRef idx="minor"/>
        </p:style>
        <p:txBody>
          <a:bodyPr wrap="none" lIns="90000" rIns="90000" tIns="45000" bIns="45000"/>
          <a:p>
            <a:pPr>
              <a:lnSpc>
                <a:spcPct val="100000"/>
              </a:lnSpc>
            </a:pPr>
            <a:r>
              <a:rPr b="0" lang="es-ES" sz="1400" spc="-1" strike="noStrike">
                <a:solidFill>
                  <a:srgbClr val="000000"/>
                </a:solidFill>
                <a:uFill>
                  <a:solidFill>
                    <a:srgbClr val="ffffff"/>
                  </a:solidFill>
                </a:uFill>
                <a:latin typeface="Century Gothic"/>
              </a:rPr>
              <a:t>1908</a:t>
            </a:r>
            <a:endParaRPr b="0" lang="es-ES" sz="1400" spc="-1" strike="noStrike">
              <a:solidFill>
                <a:srgbClr val="000000"/>
              </a:solidFill>
              <a:uFill>
                <a:solidFill>
                  <a:srgbClr val="ffffff"/>
                </a:solidFill>
              </a:uFill>
              <a:latin typeface="Arial"/>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650" name="TextShape 2"/>
          <p:cNvSpPr txBox="1"/>
          <p:nvPr/>
        </p:nvSpPr>
        <p:spPr>
          <a:xfrm>
            <a:off x="6553080" y="6245280"/>
            <a:ext cx="2133360" cy="475920"/>
          </a:xfrm>
          <a:prstGeom prst="rect">
            <a:avLst/>
          </a:prstGeom>
          <a:noFill/>
          <a:ln w="9360">
            <a:noFill/>
          </a:ln>
        </p:spPr>
        <p:txBody>
          <a:bodyPr/>
          <a:p>
            <a:pPr algn="r">
              <a:lnSpc>
                <a:spcPct val="100000"/>
              </a:lnSpc>
            </a:pPr>
            <a:fld id="{046FA74D-36E3-423C-9568-136230DC9892}"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651" name="Picture 2" descr=""/>
          <p:cNvPicPr/>
          <p:nvPr/>
        </p:nvPicPr>
        <p:blipFill>
          <a:blip r:embed="rId1"/>
          <a:stretch/>
        </p:blipFill>
        <p:spPr>
          <a:xfrm>
            <a:off x="-9360" y="0"/>
            <a:ext cx="8471160" cy="600120"/>
          </a:xfrm>
          <a:prstGeom prst="rect">
            <a:avLst/>
          </a:prstGeom>
          <a:ln>
            <a:noFill/>
          </a:ln>
        </p:spPr>
      </p:pic>
      <p:pic>
        <p:nvPicPr>
          <p:cNvPr id="652" name="Picture 26" descr=""/>
          <p:cNvPicPr/>
          <p:nvPr/>
        </p:nvPicPr>
        <p:blipFill>
          <a:blip r:embed="rId2"/>
          <a:stretch/>
        </p:blipFill>
        <p:spPr>
          <a:xfrm>
            <a:off x="8525520" y="35280"/>
            <a:ext cx="561960" cy="555840"/>
          </a:xfrm>
          <a:prstGeom prst="rect">
            <a:avLst/>
          </a:prstGeom>
          <a:ln>
            <a:noFill/>
          </a:ln>
        </p:spPr>
      </p:pic>
      <p:sp>
        <p:nvSpPr>
          <p:cNvPr id="653"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654" name="CustomShape 4"/>
          <p:cNvSpPr/>
          <p:nvPr/>
        </p:nvSpPr>
        <p:spPr>
          <a:xfrm>
            <a:off x="179640" y="764640"/>
            <a:ext cx="8640720" cy="5480280"/>
          </a:xfrm>
          <a:prstGeom prst="roundRect">
            <a:avLst>
              <a:gd name="adj" fmla="val 16667"/>
            </a:avLst>
          </a:prstGeom>
          <a:noFill/>
          <a:ln w="38160">
            <a:solidFill>
              <a:schemeClr val="accent6">
                <a:lumMod val="60000"/>
                <a:lumOff val="40000"/>
              </a:schemeClr>
            </a:solidFill>
            <a:round/>
            <a:tailEnd len="med" type="triangle" w="med"/>
          </a:ln>
        </p:spPr>
        <p:style>
          <a:lnRef idx="0"/>
          <a:fillRef idx="0"/>
          <a:effectRef idx="0"/>
          <a:fontRef idx="minor"/>
        </p:style>
      </p:sp>
      <p:sp>
        <p:nvSpPr>
          <p:cNvPr id="655" name="CustomShape 5"/>
          <p:cNvSpPr/>
          <p:nvPr/>
        </p:nvSpPr>
        <p:spPr>
          <a:xfrm>
            <a:off x="698040" y="950400"/>
            <a:ext cx="466560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u="sng">
                <a:solidFill>
                  <a:srgbClr val="333399"/>
                </a:solidFill>
                <a:uFill>
                  <a:solidFill>
                    <a:srgbClr val="ffffff"/>
                  </a:solidFill>
                </a:uFill>
                <a:latin typeface="Century Gothic"/>
              </a:rPr>
              <a:t>CARCAIXENT,VALENCIA</a:t>
            </a:r>
            <a:endParaRPr b="0" lang="es-ES" sz="2000" spc="-1" strike="noStrike">
              <a:solidFill>
                <a:srgbClr val="000000"/>
              </a:solidFill>
              <a:uFill>
                <a:solidFill>
                  <a:srgbClr val="ffffff"/>
                </a:solidFill>
              </a:uFill>
              <a:latin typeface="Arial"/>
            </a:endParaRPr>
          </a:p>
        </p:txBody>
      </p:sp>
      <p:sp>
        <p:nvSpPr>
          <p:cNvPr id="656" name="CustomShape 6"/>
          <p:cNvSpPr/>
          <p:nvPr/>
        </p:nvSpPr>
        <p:spPr>
          <a:xfrm>
            <a:off x="3924000" y="1070280"/>
            <a:ext cx="3956400" cy="63900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333399"/>
                </a:solidFill>
                <a:uFill>
                  <a:solidFill>
                    <a:srgbClr val="ffffff"/>
                  </a:solidFill>
                </a:uFill>
                <a:latin typeface="Century Gothic"/>
              </a:rPr>
              <a:t>Población área de influencia: </a:t>
            </a:r>
            <a:endParaRPr b="0" lang="es-ES" sz="1800" spc="-1" strike="noStrike">
              <a:solidFill>
                <a:srgbClr val="000000"/>
              </a:solidFill>
              <a:uFill>
                <a:solidFill>
                  <a:srgbClr val="ffffff"/>
                </a:solidFill>
              </a:uFill>
              <a:latin typeface="Arial"/>
            </a:endParaRPr>
          </a:p>
          <a:p>
            <a:pPr algn="ctr">
              <a:lnSpc>
                <a:spcPct val="100000"/>
              </a:lnSpc>
            </a:pPr>
            <a:r>
              <a:rPr b="0" lang="es-ES" sz="1800" spc="-1" strike="noStrike">
                <a:solidFill>
                  <a:srgbClr val="000000"/>
                </a:solidFill>
                <a:uFill>
                  <a:solidFill>
                    <a:srgbClr val="ffffff"/>
                  </a:solidFill>
                </a:uFill>
                <a:latin typeface="Century Gothic"/>
              </a:rPr>
              <a:t>20.424 personas</a:t>
            </a:r>
            <a:endParaRPr b="0" lang="es-ES" sz="1800" spc="-1" strike="noStrike">
              <a:solidFill>
                <a:srgbClr val="000000"/>
              </a:solidFill>
              <a:uFill>
                <a:solidFill>
                  <a:srgbClr val="ffffff"/>
                </a:solidFill>
              </a:uFill>
              <a:latin typeface="Arial"/>
            </a:endParaRPr>
          </a:p>
        </p:txBody>
      </p:sp>
      <p:sp>
        <p:nvSpPr>
          <p:cNvPr id="657" name="CustomShape 7"/>
          <p:cNvSpPr/>
          <p:nvPr/>
        </p:nvSpPr>
        <p:spPr>
          <a:xfrm>
            <a:off x="395640" y="1556640"/>
            <a:ext cx="3377160" cy="685692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u="sng">
                <a:solidFill>
                  <a:srgbClr val="333399"/>
                </a:solidFill>
                <a:uFill>
                  <a:solidFill>
                    <a:srgbClr val="ffffff"/>
                  </a:solidFill>
                </a:uFill>
                <a:latin typeface="Century Gothic"/>
              </a:rPr>
              <a:t>Operadores</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333399"/>
                </a:solidFill>
                <a:uFill>
                  <a:solidFill>
                    <a:srgbClr val="ffffff"/>
                  </a:solidFill>
                </a:uFill>
                <a:latin typeface="Century Gothic"/>
              </a:rPr>
              <a:t>Nº de paradas: 25</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6</a:t>
            </a:r>
            <a:endParaRPr b="0" lang="es-ES" sz="2400" spc="-1" strike="noStrike">
              <a:solidFill>
                <a:srgbClr val="000000"/>
              </a:solidFill>
              <a:uFill>
                <a:solidFill>
                  <a:srgbClr val="ffffff"/>
                </a:solidFill>
              </a:uFill>
              <a:latin typeface="Arial"/>
            </a:endParaRPr>
          </a:p>
          <a:p>
            <a:pPr marL="1371600">
              <a:lnSpc>
                <a:spcPct val="100000"/>
              </a:lnSpc>
            </a:pPr>
            <a:r>
              <a:rPr b="0" lang="es-ES" sz="2400" spc="-1" strike="noStrike">
                <a:solidFill>
                  <a:srgbClr val="000000"/>
                </a:solidFill>
                <a:uFill>
                  <a:solidFill>
                    <a:srgbClr val="ffffff"/>
                  </a:solidFill>
                </a:uFill>
                <a:latin typeface="Century Gothic"/>
              </a:rPr>
              <a:t>  </a:t>
            </a:r>
            <a:endParaRPr b="0" lang="es-ES" sz="2400" spc="-1" strike="noStrike">
              <a:solidFill>
                <a:srgbClr val="000000"/>
              </a:solidFill>
              <a:uFill>
                <a:solidFill>
                  <a:srgbClr val="ffffff"/>
                </a:solidFill>
              </a:uFill>
              <a:latin typeface="Arial"/>
            </a:endParaRPr>
          </a:p>
          <a:p>
            <a:pPr marL="1371600">
              <a:lnSpc>
                <a:spcPct val="100000"/>
              </a:lnSpc>
            </a:pPr>
            <a:r>
              <a:rPr b="0" lang="es-ES" sz="2400" spc="-1" strike="noStrike">
                <a:solidFill>
                  <a:srgbClr val="000000"/>
                </a:solidFill>
                <a:uFill>
                  <a:solidFill>
                    <a:srgbClr val="ffffff"/>
                  </a:solidFill>
                </a:uFill>
                <a:latin typeface="Century Gothic"/>
              </a:rPr>
              <a:t>  </a:t>
            </a:r>
            <a:r>
              <a:rPr b="0" lang="es-ES" sz="2400" spc="-1" strike="noStrike">
                <a:solidFill>
                  <a:srgbClr val="000000"/>
                </a:solidFill>
                <a:uFill>
                  <a:solidFill>
                    <a:srgbClr val="ffffff"/>
                  </a:solidFill>
                </a:uFill>
                <a:latin typeface="Century Gothic"/>
              </a:rPr>
              <a:t>5</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r>
              <a:rPr b="0" lang="es-ES" sz="2400" spc="-1" strike="noStrike">
                <a:solidFill>
                  <a:srgbClr val="000000"/>
                </a:solidFill>
                <a:uFill>
                  <a:solidFill>
                    <a:srgbClr val="ffffff"/>
                  </a:solidFill>
                </a:uFill>
                <a:latin typeface="Century Gothic"/>
              </a:rPr>
              <a:t>3</a:t>
            </a:r>
            <a:endParaRPr b="0" lang="es-ES" sz="2400" spc="-1" strike="noStrike">
              <a:solidFill>
                <a:srgbClr val="000000"/>
              </a:solidFill>
              <a:uFill>
                <a:solidFill>
                  <a:srgbClr val="ffffff"/>
                </a:solidFill>
              </a:uFill>
              <a:latin typeface="Arial"/>
            </a:endParaRPr>
          </a:p>
          <a:p>
            <a:pPr marL="1371600" algn="ctr">
              <a:lnSpc>
                <a:spcPct val="100000"/>
              </a:lnSpc>
            </a:pPr>
            <a:r>
              <a:rPr b="1" lang="es-ES" sz="1800" spc="-1" strike="noStrike">
                <a:solidFill>
                  <a:srgbClr val="333399"/>
                </a:solidFill>
                <a:uFill>
                  <a:solidFill>
                    <a:srgbClr val="ffffff"/>
                  </a:solidFill>
                </a:uFill>
                <a:latin typeface="Century Gothic"/>
              </a:rPr>
              <a:t> </a:t>
            </a:r>
            <a:endParaRPr b="0" lang="es-ES" sz="1800" spc="-1" strike="noStrike">
              <a:solidFill>
                <a:srgbClr val="000000"/>
              </a:solidFill>
              <a:uFill>
                <a:solidFill>
                  <a:srgbClr val="ffffff"/>
                </a:solidFill>
              </a:uFill>
              <a:latin typeface="Arial"/>
            </a:endParaRPr>
          </a:p>
          <a:p>
            <a:pPr marL="1371600" algn="ctr">
              <a:lnSpc>
                <a:spcPct val="100000"/>
              </a:lnSpc>
            </a:pPr>
            <a:endParaRPr b="0" lang="es-ES" sz="1800" spc="-1" strike="noStrike">
              <a:solidFill>
                <a:srgbClr val="000000"/>
              </a:solidFill>
              <a:uFill>
                <a:solidFill>
                  <a:srgbClr val="ffffff"/>
                </a:solidFill>
              </a:uFill>
              <a:latin typeface="Arial"/>
            </a:endParaRPr>
          </a:p>
          <a:p>
            <a:pPr marL="1371600" algn="ctr">
              <a:lnSpc>
                <a:spcPct val="100000"/>
              </a:lnSpc>
            </a:pPr>
            <a:endParaRPr b="0" lang="es-ES" sz="1800" spc="-1" strike="noStrike">
              <a:solidFill>
                <a:srgbClr val="000000"/>
              </a:solidFill>
              <a:uFill>
                <a:solidFill>
                  <a:srgbClr val="ffffff"/>
                </a:solidFill>
              </a:uFill>
              <a:latin typeface="Arial"/>
            </a:endParaRPr>
          </a:p>
          <a:p>
            <a:pPr marL="1371600" algn="ctr">
              <a:lnSpc>
                <a:spcPct val="100000"/>
              </a:lnSpc>
            </a:pPr>
            <a:endParaRPr b="0" lang="es-ES" sz="1800" spc="-1" strike="noStrike">
              <a:solidFill>
                <a:srgbClr val="000000"/>
              </a:solidFill>
              <a:uFill>
                <a:solidFill>
                  <a:srgbClr val="ffffff"/>
                </a:solidFill>
              </a:uFill>
              <a:latin typeface="Arial"/>
            </a:endParaRPr>
          </a:p>
          <a:p>
            <a:pPr marL="1371600" algn="ctr">
              <a:lnSpc>
                <a:spcPct val="100000"/>
              </a:lnSpc>
            </a:pPr>
            <a:endParaRPr b="0" lang="es-ES" sz="1800" spc="-1" strike="noStrike">
              <a:solidFill>
                <a:srgbClr val="000000"/>
              </a:solidFill>
              <a:uFill>
                <a:solidFill>
                  <a:srgbClr val="ffffff"/>
                </a:solidFill>
              </a:uFill>
              <a:latin typeface="Arial"/>
            </a:endParaRPr>
          </a:p>
          <a:p>
            <a:pPr marL="1371600" algn="ctr">
              <a:lnSpc>
                <a:spcPct val="100000"/>
              </a:lnSpc>
            </a:pPr>
            <a:endParaRPr b="0" lang="es-ES" sz="1800" spc="-1" strike="noStrike">
              <a:solidFill>
                <a:srgbClr val="000000"/>
              </a:solidFill>
              <a:uFill>
                <a:solidFill>
                  <a:srgbClr val="ffffff"/>
                </a:solidFill>
              </a:uFill>
              <a:latin typeface="Arial"/>
            </a:endParaRPr>
          </a:p>
          <a:p>
            <a:pPr marL="1371600" algn="ctr">
              <a:lnSpc>
                <a:spcPct val="100000"/>
              </a:lnSpc>
            </a:pPr>
            <a:endParaRPr b="0" lang="es-ES" sz="1800" spc="-1" strike="noStrike">
              <a:solidFill>
                <a:srgbClr val="000000"/>
              </a:solidFill>
              <a:uFill>
                <a:solidFill>
                  <a:srgbClr val="ffffff"/>
                </a:solidFill>
              </a:uFill>
              <a:latin typeface="Arial"/>
            </a:endParaRPr>
          </a:p>
          <a:p>
            <a:pPr marL="1371600" algn="ctr">
              <a:lnSpc>
                <a:spcPct val="100000"/>
              </a:lnSpc>
            </a:pPr>
            <a:endParaRPr b="0" lang="es-ES" sz="1800" spc="-1" strike="noStrike">
              <a:solidFill>
                <a:srgbClr val="000000"/>
              </a:solidFill>
              <a:uFill>
                <a:solidFill>
                  <a:srgbClr val="ffffff"/>
                </a:solidFill>
              </a:uFill>
              <a:latin typeface="Arial"/>
            </a:endParaRPr>
          </a:p>
          <a:p>
            <a:pPr marL="1371600" algn="ctr">
              <a:lnSpc>
                <a:spcPct val="100000"/>
              </a:lnSpc>
            </a:pPr>
            <a:endParaRPr b="0" lang="es-ES" sz="1800" spc="-1" strike="noStrike">
              <a:solidFill>
                <a:srgbClr val="000000"/>
              </a:solidFill>
              <a:uFill>
                <a:solidFill>
                  <a:srgbClr val="ffffff"/>
                </a:solidFill>
              </a:uFill>
              <a:latin typeface="Arial"/>
            </a:endParaRPr>
          </a:p>
          <a:p>
            <a:pPr marL="1371600" algn="ctr">
              <a:lnSpc>
                <a:spcPct val="100000"/>
              </a:lnSpc>
            </a:pPr>
            <a:endParaRPr b="0" lang="es-ES" sz="1800" spc="-1" strike="noStrike">
              <a:solidFill>
                <a:srgbClr val="000000"/>
              </a:solidFill>
              <a:uFill>
                <a:solidFill>
                  <a:srgbClr val="ffffff"/>
                </a:solidFill>
              </a:uFill>
              <a:latin typeface="Arial"/>
            </a:endParaRPr>
          </a:p>
          <a:p>
            <a:pPr marL="1371600" algn="ctr">
              <a:lnSpc>
                <a:spcPct val="100000"/>
              </a:lnSpc>
            </a:pPr>
            <a:endParaRPr b="0" lang="es-ES" sz="1800" spc="-1" strike="noStrike">
              <a:solidFill>
                <a:srgbClr val="000000"/>
              </a:solidFill>
              <a:uFill>
                <a:solidFill>
                  <a:srgbClr val="ffffff"/>
                </a:solidFill>
              </a:uFill>
              <a:latin typeface="Arial"/>
            </a:endParaRPr>
          </a:p>
          <a:p>
            <a:pPr marL="1371600" algn="ctr">
              <a:lnSpc>
                <a:spcPct val="100000"/>
              </a:lnSpc>
            </a:pPr>
            <a:endParaRPr b="0" lang="es-ES" sz="1800" spc="-1" strike="noStrike">
              <a:solidFill>
                <a:srgbClr val="000000"/>
              </a:solidFill>
              <a:uFill>
                <a:solidFill>
                  <a:srgbClr val="ffffff"/>
                </a:solidFill>
              </a:uFill>
              <a:latin typeface="Arial"/>
            </a:endParaRPr>
          </a:p>
        </p:txBody>
      </p:sp>
      <p:pic>
        <p:nvPicPr>
          <p:cNvPr id="658" name="Picture 2" descr=""/>
          <p:cNvPicPr/>
          <p:nvPr/>
        </p:nvPicPr>
        <p:blipFill>
          <a:blip r:embed="rId3"/>
          <a:stretch/>
        </p:blipFill>
        <p:spPr>
          <a:xfrm>
            <a:off x="991440" y="2472480"/>
            <a:ext cx="855000" cy="855000"/>
          </a:xfrm>
          <a:prstGeom prst="rect">
            <a:avLst/>
          </a:prstGeom>
          <a:ln>
            <a:noFill/>
          </a:ln>
        </p:spPr>
      </p:pic>
      <p:pic>
        <p:nvPicPr>
          <p:cNvPr id="659" name="Imagen 23" descr=""/>
          <p:cNvPicPr/>
          <p:nvPr/>
        </p:nvPicPr>
        <p:blipFill>
          <a:blip r:embed="rId4"/>
          <a:stretch/>
        </p:blipFill>
        <p:spPr>
          <a:xfrm rot="2452800">
            <a:off x="1037520" y="3963240"/>
            <a:ext cx="870840" cy="861120"/>
          </a:xfrm>
          <a:prstGeom prst="rect">
            <a:avLst/>
          </a:prstGeom>
          <a:ln>
            <a:noFill/>
          </a:ln>
        </p:spPr>
      </p:pic>
      <p:sp>
        <p:nvSpPr>
          <p:cNvPr id="660" name="CustomShape 8"/>
          <p:cNvSpPr/>
          <p:nvPr/>
        </p:nvSpPr>
        <p:spPr>
          <a:xfrm>
            <a:off x="1038240" y="3284280"/>
            <a:ext cx="748440" cy="678600"/>
          </a:xfrm>
          <a:prstGeom prst="ellipse">
            <a:avLst/>
          </a:prstGeom>
          <a:solidFill>
            <a:schemeClr val="accent6">
              <a:lumMod val="20000"/>
              <a:lumOff val="80000"/>
            </a:schemeClr>
          </a:solidFill>
          <a:ln w="9360">
            <a:noFill/>
          </a:ln>
        </p:spPr>
        <p:style>
          <a:lnRef idx="0"/>
          <a:fillRef idx="0"/>
          <a:effectRef idx="0"/>
          <a:fontRef idx="minor"/>
        </p:style>
      </p:sp>
      <p:pic>
        <p:nvPicPr>
          <p:cNvPr id="661" name="Imagen 25" descr=""/>
          <p:cNvPicPr/>
          <p:nvPr/>
        </p:nvPicPr>
        <p:blipFill>
          <a:blip r:embed="rId5"/>
          <a:stretch/>
        </p:blipFill>
        <p:spPr>
          <a:xfrm>
            <a:off x="1147320" y="3397320"/>
            <a:ext cx="544320" cy="452520"/>
          </a:xfrm>
          <a:prstGeom prst="rect">
            <a:avLst/>
          </a:prstGeom>
          <a:ln>
            <a:noFill/>
          </a:ln>
        </p:spPr>
      </p:pic>
      <p:pic>
        <p:nvPicPr>
          <p:cNvPr id="662" name="Picture 2" descr=""/>
          <p:cNvPicPr/>
          <p:nvPr/>
        </p:nvPicPr>
        <p:blipFill>
          <a:blip r:embed="rId6"/>
          <a:stretch/>
        </p:blipFill>
        <p:spPr>
          <a:xfrm>
            <a:off x="6959160" y="4458600"/>
            <a:ext cx="1712160" cy="1032480"/>
          </a:xfrm>
          <a:prstGeom prst="rect">
            <a:avLst/>
          </a:prstGeom>
          <a:ln>
            <a:noFill/>
          </a:ln>
        </p:spPr>
      </p:pic>
      <p:sp>
        <p:nvSpPr>
          <p:cNvPr id="663" name="CustomShape 9"/>
          <p:cNvSpPr/>
          <p:nvPr/>
        </p:nvSpPr>
        <p:spPr>
          <a:xfrm>
            <a:off x="396720" y="5289480"/>
            <a:ext cx="4790520" cy="54720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333399"/>
                </a:solidFill>
                <a:uFill>
                  <a:solidFill>
                    <a:srgbClr val="ffffff"/>
                  </a:solidFill>
                </a:uFill>
                <a:latin typeface="Century Gothic"/>
              </a:rPr>
              <a:t>Oferta Complementaria:</a:t>
            </a:r>
            <a:endParaRPr b="0" lang="es-ES" sz="1800" spc="-1" strike="noStrike">
              <a:solidFill>
                <a:srgbClr val="000000"/>
              </a:solidFill>
              <a:uFill>
                <a:solidFill>
                  <a:srgbClr val="ffffff"/>
                </a:solidFill>
              </a:uFill>
              <a:latin typeface="Arial"/>
            </a:endParaRPr>
          </a:p>
          <a:p>
            <a:pPr>
              <a:lnSpc>
                <a:spcPct val="100000"/>
              </a:lnSpc>
            </a:pPr>
            <a:r>
              <a:rPr b="0" lang="es-ES" sz="1200" spc="-1" strike="noStrike">
                <a:solidFill>
                  <a:srgbClr val="000000"/>
                </a:solidFill>
                <a:uFill>
                  <a:solidFill>
                    <a:srgbClr val="ffffff"/>
                  </a:solidFill>
                </a:uFill>
                <a:latin typeface="Century Gothic"/>
              </a:rPr>
              <a:t>Panadería, herboristería, aves-huevos, frutos secos</a:t>
            </a:r>
            <a:endParaRPr b="0" lang="es-ES" sz="1200" spc="-1" strike="noStrike">
              <a:solidFill>
                <a:srgbClr val="000000"/>
              </a:solidFill>
              <a:uFill>
                <a:solidFill>
                  <a:srgbClr val="ffffff"/>
                </a:solidFill>
              </a:uFill>
              <a:latin typeface="Arial"/>
            </a:endParaRPr>
          </a:p>
        </p:txBody>
      </p:sp>
      <p:pic>
        <p:nvPicPr>
          <p:cNvPr id="664" name="Imagen 2" descr=""/>
          <p:cNvPicPr/>
          <p:nvPr/>
        </p:nvPicPr>
        <p:blipFill>
          <a:blip r:embed="rId7"/>
          <a:stretch/>
        </p:blipFill>
        <p:spPr>
          <a:xfrm>
            <a:off x="4403160" y="2000880"/>
            <a:ext cx="3586320" cy="1985760"/>
          </a:xfrm>
          <a:prstGeom prst="rect">
            <a:avLst/>
          </a:prstGeom>
          <a:ln>
            <a:noFill/>
          </a:ln>
        </p:spPr>
      </p:pic>
      <p:pic>
        <p:nvPicPr>
          <p:cNvPr id="665" name="Imagen 18" descr=""/>
          <p:cNvPicPr/>
          <p:nvPr/>
        </p:nvPicPr>
        <p:blipFill>
          <a:blip r:embed="rId8"/>
          <a:stretch/>
        </p:blipFill>
        <p:spPr>
          <a:xfrm rot="16200000">
            <a:off x="4570920" y="3440520"/>
            <a:ext cx="1398240" cy="2899440"/>
          </a:xfrm>
          <a:prstGeom prst="rect">
            <a:avLst/>
          </a:prstGeom>
          <a:ln>
            <a:noFill/>
          </a:ln>
        </p:spPr>
      </p:pic>
      <p:pic>
        <p:nvPicPr>
          <p:cNvPr id="666" name="Imagen 26" descr=""/>
          <p:cNvPicPr/>
          <p:nvPr/>
        </p:nvPicPr>
        <p:blipFill>
          <a:blip r:embed="rId9"/>
          <a:stretch/>
        </p:blipFill>
        <p:spPr>
          <a:xfrm>
            <a:off x="7773840" y="961560"/>
            <a:ext cx="461520" cy="515880"/>
          </a:xfrm>
          <a:prstGeom prst="rect">
            <a:avLst/>
          </a:prstGeom>
          <a:ln>
            <a:noFill/>
          </a:ln>
        </p:spPr>
      </p:pic>
      <p:sp>
        <p:nvSpPr>
          <p:cNvPr id="667" name="CustomShape 10"/>
          <p:cNvSpPr/>
          <p:nvPr/>
        </p:nvSpPr>
        <p:spPr>
          <a:xfrm>
            <a:off x="7689240" y="1419840"/>
            <a:ext cx="630720" cy="303480"/>
          </a:xfrm>
          <a:prstGeom prst="rect">
            <a:avLst/>
          </a:prstGeom>
          <a:noFill/>
          <a:ln>
            <a:noFill/>
          </a:ln>
        </p:spPr>
        <p:style>
          <a:lnRef idx="0"/>
          <a:fillRef idx="0"/>
          <a:effectRef idx="0"/>
          <a:fontRef idx="minor"/>
        </p:style>
        <p:txBody>
          <a:bodyPr wrap="none" lIns="90000" rIns="90000" tIns="45000" bIns="45000"/>
          <a:p>
            <a:pPr>
              <a:lnSpc>
                <a:spcPct val="100000"/>
              </a:lnSpc>
            </a:pPr>
            <a:r>
              <a:rPr b="0" lang="es-ES" sz="1400" spc="-1" strike="noStrike">
                <a:solidFill>
                  <a:srgbClr val="000000"/>
                </a:solidFill>
                <a:uFill>
                  <a:solidFill>
                    <a:srgbClr val="ffffff"/>
                  </a:solidFill>
                </a:uFill>
                <a:latin typeface="Century Gothic"/>
              </a:rPr>
              <a:t>1934</a:t>
            </a:r>
            <a:endParaRPr b="0" lang="es-ES" sz="1400" spc="-1" strike="noStrike">
              <a:solidFill>
                <a:srgbClr val="000000"/>
              </a:solidFill>
              <a:uFill>
                <a:solidFill>
                  <a:srgbClr val="ffffff"/>
                </a:solidFill>
              </a:uFill>
              <a:latin typeface="Arial"/>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8"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669" name="TextShape 2"/>
          <p:cNvSpPr txBox="1"/>
          <p:nvPr/>
        </p:nvSpPr>
        <p:spPr>
          <a:xfrm>
            <a:off x="6553080" y="6245280"/>
            <a:ext cx="2133360" cy="475920"/>
          </a:xfrm>
          <a:prstGeom prst="rect">
            <a:avLst/>
          </a:prstGeom>
          <a:noFill/>
          <a:ln w="9360">
            <a:noFill/>
          </a:ln>
        </p:spPr>
        <p:txBody>
          <a:bodyPr/>
          <a:p>
            <a:pPr algn="r">
              <a:lnSpc>
                <a:spcPct val="100000"/>
              </a:lnSpc>
            </a:pPr>
            <a:fld id="{570D4E50-7D99-402D-BBA0-4B8C34D28951}"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670" name="Picture 2" descr=""/>
          <p:cNvPicPr/>
          <p:nvPr/>
        </p:nvPicPr>
        <p:blipFill>
          <a:blip r:embed="rId1"/>
          <a:stretch/>
        </p:blipFill>
        <p:spPr>
          <a:xfrm>
            <a:off x="-9360" y="0"/>
            <a:ext cx="8471160" cy="600120"/>
          </a:xfrm>
          <a:prstGeom prst="rect">
            <a:avLst/>
          </a:prstGeom>
          <a:ln>
            <a:noFill/>
          </a:ln>
        </p:spPr>
      </p:pic>
      <p:pic>
        <p:nvPicPr>
          <p:cNvPr id="671" name="Picture 26" descr=""/>
          <p:cNvPicPr/>
          <p:nvPr/>
        </p:nvPicPr>
        <p:blipFill>
          <a:blip r:embed="rId2"/>
          <a:stretch/>
        </p:blipFill>
        <p:spPr>
          <a:xfrm>
            <a:off x="8525520" y="35280"/>
            <a:ext cx="561960" cy="555840"/>
          </a:xfrm>
          <a:prstGeom prst="rect">
            <a:avLst/>
          </a:prstGeom>
          <a:ln>
            <a:noFill/>
          </a:ln>
        </p:spPr>
      </p:pic>
      <p:sp>
        <p:nvSpPr>
          <p:cNvPr id="672"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673" name="CustomShape 4"/>
          <p:cNvSpPr/>
          <p:nvPr/>
        </p:nvSpPr>
        <p:spPr>
          <a:xfrm>
            <a:off x="179640" y="764640"/>
            <a:ext cx="8640720" cy="5480280"/>
          </a:xfrm>
          <a:prstGeom prst="roundRect">
            <a:avLst>
              <a:gd name="adj" fmla="val 16667"/>
            </a:avLst>
          </a:prstGeom>
          <a:noFill/>
          <a:ln w="38160">
            <a:solidFill>
              <a:schemeClr val="accent6">
                <a:lumMod val="60000"/>
                <a:lumOff val="40000"/>
              </a:schemeClr>
            </a:solidFill>
            <a:round/>
            <a:tailEnd len="med" type="triangle" w="med"/>
          </a:ln>
        </p:spPr>
        <p:style>
          <a:lnRef idx="0"/>
          <a:fillRef idx="0"/>
          <a:effectRef idx="0"/>
          <a:fontRef idx="minor"/>
        </p:style>
      </p:sp>
      <p:sp>
        <p:nvSpPr>
          <p:cNvPr id="674" name="CustomShape 5"/>
          <p:cNvSpPr/>
          <p:nvPr/>
        </p:nvSpPr>
        <p:spPr>
          <a:xfrm>
            <a:off x="698040" y="950400"/>
            <a:ext cx="466560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u="sng">
                <a:solidFill>
                  <a:srgbClr val="333399"/>
                </a:solidFill>
                <a:uFill>
                  <a:solidFill>
                    <a:srgbClr val="ffffff"/>
                  </a:solidFill>
                </a:uFill>
                <a:latin typeface="Century Gothic"/>
              </a:rPr>
              <a:t>ALDAIA, VALENCIA</a:t>
            </a:r>
            <a:endParaRPr b="0" lang="es-ES" sz="2000" spc="-1" strike="noStrike">
              <a:solidFill>
                <a:srgbClr val="000000"/>
              </a:solidFill>
              <a:uFill>
                <a:solidFill>
                  <a:srgbClr val="ffffff"/>
                </a:solidFill>
              </a:uFill>
              <a:latin typeface="Arial"/>
            </a:endParaRPr>
          </a:p>
        </p:txBody>
      </p:sp>
      <p:sp>
        <p:nvSpPr>
          <p:cNvPr id="675" name="CustomShape 6"/>
          <p:cNvSpPr/>
          <p:nvPr/>
        </p:nvSpPr>
        <p:spPr>
          <a:xfrm>
            <a:off x="3852000" y="992520"/>
            <a:ext cx="3917880" cy="91260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333399"/>
                </a:solidFill>
                <a:uFill>
                  <a:solidFill>
                    <a:srgbClr val="ffffff"/>
                  </a:solidFill>
                </a:uFill>
                <a:latin typeface="Century Gothic"/>
              </a:rPr>
              <a:t>Población área de influencia: </a:t>
            </a:r>
            <a:endParaRPr b="0" lang="es-ES" sz="1800" spc="-1" strike="noStrike">
              <a:solidFill>
                <a:srgbClr val="000000"/>
              </a:solidFill>
              <a:uFill>
                <a:solidFill>
                  <a:srgbClr val="ffffff"/>
                </a:solidFill>
              </a:uFill>
              <a:latin typeface="Arial"/>
            </a:endParaRPr>
          </a:p>
          <a:p>
            <a:pPr algn="ctr">
              <a:lnSpc>
                <a:spcPct val="100000"/>
              </a:lnSpc>
            </a:pPr>
            <a:r>
              <a:rPr b="0" lang="es-ES" sz="1800" spc="-1" strike="noStrike">
                <a:solidFill>
                  <a:srgbClr val="000000"/>
                </a:solidFill>
                <a:uFill>
                  <a:solidFill>
                    <a:srgbClr val="ffffff"/>
                  </a:solidFill>
                </a:uFill>
                <a:latin typeface="Century Gothic"/>
              </a:rPr>
              <a:t>31.864 personas</a:t>
            </a:r>
            <a:endParaRPr b="0" lang="es-ES" sz="1800" spc="-1" strike="noStrike">
              <a:solidFill>
                <a:srgbClr val="000000"/>
              </a:solidFill>
              <a:uFill>
                <a:solidFill>
                  <a:srgbClr val="ffffff"/>
                </a:solidFill>
              </a:uFill>
              <a:latin typeface="Arial"/>
            </a:endParaRPr>
          </a:p>
        </p:txBody>
      </p:sp>
      <p:sp>
        <p:nvSpPr>
          <p:cNvPr id="676" name="CustomShape 7"/>
          <p:cNvSpPr/>
          <p:nvPr/>
        </p:nvSpPr>
        <p:spPr>
          <a:xfrm>
            <a:off x="395640" y="1556640"/>
            <a:ext cx="3377160" cy="46468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u="sng">
                <a:solidFill>
                  <a:srgbClr val="333399"/>
                </a:solidFill>
                <a:uFill>
                  <a:solidFill>
                    <a:srgbClr val="ffffff"/>
                  </a:solidFill>
                </a:uFill>
                <a:latin typeface="Century Gothic"/>
              </a:rPr>
              <a:t>Operadores</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333399"/>
                </a:solidFill>
                <a:uFill>
                  <a:solidFill>
                    <a:srgbClr val="ffffff"/>
                  </a:solidFill>
                </a:uFill>
                <a:latin typeface="Century Gothic"/>
              </a:rPr>
              <a:t>Nº de paradas: 25</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2</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nSpc>
                <a:spcPct val="100000"/>
              </a:lnSpc>
            </a:pPr>
            <a:r>
              <a:rPr b="0" lang="es-ES" sz="2400" spc="-1" strike="noStrike">
                <a:solidFill>
                  <a:srgbClr val="000000"/>
                </a:solidFill>
                <a:uFill>
                  <a:solidFill>
                    <a:srgbClr val="ffffff"/>
                  </a:solidFill>
                </a:uFill>
                <a:latin typeface="Century Gothic"/>
              </a:rPr>
              <a:t>  </a:t>
            </a:r>
            <a:r>
              <a:rPr b="0" lang="es-ES" sz="2400" spc="-1" strike="noStrike">
                <a:solidFill>
                  <a:srgbClr val="000000"/>
                </a:solidFill>
                <a:uFill>
                  <a:solidFill>
                    <a:srgbClr val="ffffff"/>
                  </a:solidFill>
                </a:uFill>
                <a:latin typeface="Century Gothic"/>
              </a:rPr>
              <a:t>3</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r>
              <a:rPr b="0" lang="es-ES" sz="2400" spc="-1" strike="noStrike">
                <a:solidFill>
                  <a:srgbClr val="000000"/>
                </a:solidFill>
                <a:uFill>
                  <a:solidFill>
                    <a:srgbClr val="ffffff"/>
                  </a:solidFill>
                </a:uFill>
                <a:latin typeface="Century Gothic"/>
              </a:rPr>
              <a:t>2</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p:txBody>
      </p:sp>
      <p:pic>
        <p:nvPicPr>
          <p:cNvPr id="677" name="Picture 2" descr=""/>
          <p:cNvPicPr/>
          <p:nvPr/>
        </p:nvPicPr>
        <p:blipFill>
          <a:blip r:embed="rId3"/>
          <a:stretch/>
        </p:blipFill>
        <p:spPr>
          <a:xfrm>
            <a:off x="991440" y="2472480"/>
            <a:ext cx="855000" cy="855000"/>
          </a:xfrm>
          <a:prstGeom prst="rect">
            <a:avLst/>
          </a:prstGeom>
          <a:ln>
            <a:noFill/>
          </a:ln>
        </p:spPr>
      </p:pic>
      <p:pic>
        <p:nvPicPr>
          <p:cNvPr id="678" name="Imagen 23" descr=""/>
          <p:cNvPicPr/>
          <p:nvPr/>
        </p:nvPicPr>
        <p:blipFill>
          <a:blip r:embed="rId4"/>
          <a:stretch/>
        </p:blipFill>
        <p:spPr>
          <a:xfrm rot="2452800">
            <a:off x="1037520" y="3963240"/>
            <a:ext cx="870840" cy="861120"/>
          </a:xfrm>
          <a:prstGeom prst="rect">
            <a:avLst/>
          </a:prstGeom>
          <a:ln>
            <a:noFill/>
          </a:ln>
        </p:spPr>
      </p:pic>
      <p:sp>
        <p:nvSpPr>
          <p:cNvPr id="679" name="CustomShape 8"/>
          <p:cNvSpPr/>
          <p:nvPr/>
        </p:nvSpPr>
        <p:spPr>
          <a:xfrm>
            <a:off x="1038240" y="3284280"/>
            <a:ext cx="748440" cy="678600"/>
          </a:xfrm>
          <a:prstGeom prst="ellipse">
            <a:avLst/>
          </a:prstGeom>
          <a:solidFill>
            <a:schemeClr val="accent6">
              <a:lumMod val="20000"/>
              <a:lumOff val="80000"/>
            </a:schemeClr>
          </a:solidFill>
          <a:ln w="9360">
            <a:noFill/>
          </a:ln>
        </p:spPr>
        <p:style>
          <a:lnRef idx="0"/>
          <a:fillRef idx="0"/>
          <a:effectRef idx="0"/>
          <a:fontRef idx="minor"/>
        </p:style>
      </p:sp>
      <p:pic>
        <p:nvPicPr>
          <p:cNvPr id="680" name="Imagen 25" descr=""/>
          <p:cNvPicPr/>
          <p:nvPr/>
        </p:nvPicPr>
        <p:blipFill>
          <a:blip r:embed="rId5"/>
          <a:stretch/>
        </p:blipFill>
        <p:spPr>
          <a:xfrm>
            <a:off x="1147320" y="3397320"/>
            <a:ext cx="544320" cy="452520"/>
          </a:xfrm>
          <a:prstGeom prst="rect">
            <a:avLst/>
          </a:prstGeom>
          <a:ln>
            <a:noFill/>
          </a:ln>
        </p:spPr>
      </p:pic>
      <p:pic>
        <p:nvPicPr>
          <p:cNvPr id="681" name="Picture 2" descr=""/>
          <p:cNvPicPr/>
          <p:nvPr/>
        </p:nvPicPr>
        <p:blipFill>
          <a:blip r:embed="rId6"/>
          <a:stretch/>
        </p:blipFill>
        <p:spPr>
          <a:xfrm>
            <a:off x="5438880" y="4964400"/>
            <a:ext cx="1712160" cy="1032480"/>
          </a:xfrm>
          <a:prstGeom prst="rect">
            <a:avLst/>
          </a:prstGeom>
          <a:ln>
            <a:noFill/>
          </a:ln>
        </p:spPr>
      </p:pic>
      <p:sp>
        <p:nvSpPr>
          <p:cNvPr id="682" name="CustomShape 9"/>
          <p:cNvSpPr/>
          <p:nvPr/>
        </p:nvSpPr>
        <p:spPr>
          <a:xfrm>
            <a:off x="522000" y="4906800"/>
            <a:ext cx="4790520" cy="72972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333399"/>
                </a:solidFill>
                <a:uFill>
                  <a:solidFill>
                    <a:srgbClr val="ffffff"/>
                  </a:solidFill>
                </a:uFill>
                <a:latin typeface="Century Gothic"/>
              </a:rPr>
              <a:t>Oferta Complementaria:</a:t>
            </a:r>
            <a:endParaRPr b="0" lang="es-ES" sz="1800" spc="-1" strike="noStrike">
              <a:solidFill>
                <a:srgbClr val="000000"/>
              </a:solidFill>
              <a:uFill>
                <a:solidFill>
                  <a:srgbClr val="ffffff"/>
                </a:solidFill>
              </a:uFill>
              <a:latin typeface="Arial"/>
            </a:endParaRPr>
          </a:p>
          <a:p>
            <a:pPr algn="just">
              <a:lnSpc>
                <a:spcPct val="100000"/>
              </a:lnSpc>
            </a:pPr>
            <a:r>
              <a:rPr b="0" lang="es-ES" sz="1200" spc="-1" strike="noStrike">
                <a:solidFill>
                  <a:srgbClr val="000000"/>
                </a:solidFill>
                <a:uFill>
                  <a:solidFill>
                    <a:srgbClr val="ffffff"/>
                  </a:solidFill>
                </a:uFill>
                <a:latin typeface="Century Gothic"/>
              </a:rPr>
              <a:t>Dos cafeterías, mercería, pollería, olivas y salazones, panadería, frutos secos, huevos, droguería.</a:t>
            </a:r>
            <a:endParaRPr b="0" lang="es-ES" sz="1200" spc="-1" strike="noStrike">
              <a:solidFill>
                <a:srgbClr val="000000"/>
              </a:solidFill>
              <a:uFill>
                <a:solidFill>
                  <a:srgbClr val="ffffff"/>
                </a:solidFill>
              </a:uFill>
              <a:latin typeface="Arial"/>
            </a:endParaRPr>
          </a:p>
        </p:txBody>
      </p:sp>
      <p:pic>
        <p:nvPicPr>
          <p:cNvPr id="683" name="Picture 2" descr=""/>
          <p:cNvPicPr/>
          <p:nvPr/>
        </p:nvPicPr>
        <p:blipFill>
          <a:blip r:embed="rId7"/>
          <a:stretch/>
        </p:blipFill>
        <p:spPr>
          <a:xfrm>
            <a:off x="7169040" y="4928400"/>
            <a:ext cx="1431000" cy="780480"/>
          </a:xfrm>
          <a:prstGeom prst="rect">
            <a:avLst/>
          </a:prstGeom>
          <a:ln>
            <a:noFill/>
          </a:ln>
        </p:spPr>
      </p:pic>
      <p:pic>
        <p:nvPicPr>
          <p:cNvPr id="684" name="Picture 4" descr=""/>
          <p:cNvPicPr/>
          <p:nvPr/>
        </p:nvPicPr>
        <p:blipFill>
          <a:blip r:embed="rId8"/>
          <a:stretch/>
        </p:blipFill>
        <p:spPr>
          <a:xfrm>
            <a:off x="4150440" y="1845360"/>
            <a:ext cx="4155840" cy="2682720"/>
          </a:xfrm>
          <a:prstGeom prst="rect">
            <a:avLst/>
          </a:prstGeom>
          <a:ln>
            <a:noFill/>
          </a:ln>
        </p:spPr>
      </p:pic>
      <p:pic>
        <p:nvPicPr>
          <p:cNvPr id="685" name="Imagen 18" descr=""/>
          <p:cNvPicPr/>
          <p:nvPr/>
        </p:nvPicPr>
        <p:blipFill>
          <a:blip r:embed="rId9"/>
          <a:stretch/>
        </p:blipFill>
        <p:spPr>
          <a:xfrm>
            <a:off x="7769880" y="956520"/>
            <a:ext cx="461520" cy="515880"/>
          </a:xfrm>
          <a:prstGeom prst="rect">
            <a:avLst/>
          </a:prstGeom>
          <a:ln>
            <a:noFill/>
          </a:ln>
        </p:spPr>
      </p:pic>
      <p:sp>
        <p:nvSpPr>
          <p:cNvPr id="686" name="CustomShape 10"/>
          <p:cNvSpPr/>
          <p:nvPr/>
        </p:nvSpPr>
        <p:spPr>
          <a:xfrm>
            <a:off x="7685280" y="1414800"/>
            <a:ext cx="630720" cy="303480"/>
          </a:xfrm>
          <a:prstGeom prst="rect">
            <a:avLst/>
          </a:prstGeom>
          <a:noFill/>
          <a:ln>
            <a:noFill/>
          </a:ln>
        </p:spPr>
        <p:style>
          <a:lnRef idx="0"/>
          <a:fillRef idx="0"/>
          <a:effectRef idx="0"/>
          <a:fontRef idx="minor"/>
        </p:style>
        <p:txBody>
          <a:bodyPr wrap="none" lIns="90000" rIns="90000" tIns="45000" bIns="45000"/>
          <a:p>
            <a:pPr>
              <a:lnSpc>
                <a:spcPct val="100000"/>
              </a:lnSpc>
            </a:pPr>
            <a:r>
              <a:rPr b="0" lang="es-ES" sz="1400" spc="-1" strike="noStrike">
                <a:solidFill>
                  <a:srgbClr val="000000"/>
                </a:solidFill>
                <a:uFill>
                  <a:solidFill>
                    <a:srgbClr val="ffffff"/>
                  </a:solidFill>
                </a:uFill>
                <a:latin typeface="Century Gothic"/>
              </a:rPr>
              <a:t>1987</a:t>
            </a:r>
            <a:endParaRPr b="0" lang="es-ES" sz="1400" spc="-1" strike="noStrike">
              <a:solidFill>
                <a:srgbClr val="000000"/>
              </a:solidFill>
              <a:uFill>
                <a:solidFill>
                  <a:srgbClr val="ffffff"/>
                </a:solidFill>
              </a:uFill>
              <a:latin typeface="Arial"/>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7" name="Imagen 4" descr=""/>
          <p:cNvPicPr/>
          <p:nvPr/>
        </p:nvPicPr>
        <p:blipFill>
          <a:blip r:embed="rId1"/>
          <a:stretch/>
        </p:blipFill>
        <p:spPr>
          <a:xfrm>
            <a:off x="4982760" y="1821600"/>
            <a:ext cx="3449520" cy="2985480"/>
          </a:xfrm>
          <a:prstGeom prst="rect">
            <a:avLst/>
          </a:prstGeom>
          <a:ln>
            <a:noFill/>
          </a:ln>
        </p:spPr>
      </p:pic>
      <p:sp>
        <p:nvSpPr>
          <p:cNvPr id="688"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689" name="TextShape 2"/>
          <p:cNvSpPr txBox="1"/>
          <p:nvPr/>
        </p:nvSpPr>
        <p:spPr>
          <a:xfrm>
            <a:off x="6553080" y="6245280"/>
            <a:ext cx="2133360" cy="475920"/>
          </a:xfrm>
          <a:prstGeom prst="rect">
            <a:avLst/>
          </a:prstGeom>
          <a:noFill/>
          <a:ln w="9360">
            <a:noFill/>
          </a:ln>
        </p:spPr>
        <p:txBody>
          <a:bodyPr/>
          <a:p>
            <a:pPr algn="r">
              <a:lnSpc>
                <a:spcPct val="100000"/>
              </a:lnSpc>
            </a:pPr>
            <a:fld id="{C302B6B9-C32C-4109-9595-9610189C4330}"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690" name="Picture 2" descr=""/>
          <p:cNvPicPr/>
          <p:nvPr/>
        </p:nvPicPr>
        <p:blipFill>
          <a:blip r:embed="rId2"/>
          <a:stretch/>
        </p:blipFill>
        <p:spPr>
          <a:xfrm>
            <a:off x="-9360" y="0"/>
            <a:ext cx="8471160" cy="600120"/>
          </a:xfrm>
          <a:prstGeom prst="rect">
            <a:avLst/>
          </a:prstGeom>
          <a:ln>
            <a:noFill/>
          </a:ln>
        </p:spPr>
      </p:pic>
      <p:pic>
        <p:nvPicPr>
          <p:cNvPr id="691" name="Picture 26" descr=""/>
          <p:cNvPicPr/>
          <p:nvPr/>
        </p:nvPicPr>
        <p:blipFill>
          <a:blip r:embed="rId3"/>
          <a:stretch/>
        </p:blipFill>
        <p:spPr>
          <a:xfrm>
            <a:off x="8525520" y="35280"/>
            <a:ext cx="561960" cy="555840"/>
          </a:xfrm>
          <a:prstGeom prst="rect">
            <a:avLst/>
          </a:prstGeom>
          <a:ln>
            <a:noFill/>
          </a:ln>
        </p:spPr>
      </p:pic>
      <p:sp>
        <p:nvSpPr>
          <p:cNvPr id="692"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693" name="CustomShape 4"/>
          <p:cNvSpPr/>
          <p:nvPr/>
        </p:nvSpPr>
        <p:spPr>
          <a:xfrm>
            <a:off x="179640" y="764640"/>
            <a:ext cx="8640720" cy="5480280"/>
          </a:xfrm>
          <a:prstGeom prst="roundRect">
            <a:avLst>
              <a:gd name="adj" fmla="val 16667"/>
            </a:avLst>
          </a:prstGeom>
          <a:noFill/>
          <a:ln w="38160">
            <a:solidFill>
              <a:schemeClr val="accent6">
                <a:lumMod val="60000"/>
                <a:lumOff val="40000"/>
              </a:schemeClr>
            </a:solidFill>
            <a:round/>
            <a:tailEnd len="med" type="triangle" w="med"/>
          </a:ln>
        </p:spPr>
        <p:style>
          <a:lnRef idx="0"/>
          <a:fillRef idx="0"/>
          <a:effectRef idx="0"/>
          <a:fontRef idx="minor"/>
        </p:style>
      </p:sp>
      <p:sp>
        <p:nvSpPr>
          <p:cNvPr id="694" name="CustomShape 5"/>
          <p:cNvSpPr/>
          <p:nvPr/>
        </p:nvSpPr>
        <p:spPr>
          <a:xfrm>
            <a:off x="516600" y="1044360"/>
            <a:ext cx="466560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u="sng">
                <a:solidFill>
                  <a:srgbClr val="333399"/>
                </a:solidFill>
                <a:uFill>
                  <a:solidFill>
                    <a:srgbClr val="ffffff"/>
                  </a:solidFill>
                </a:uFill>
                <a:latin typeface="Century Gothic"/>
              </a:rPr>
              <a:t>SAN ROC DE ALCOI, ALICANTE</a:t>
            </a:r>
            <a:endParaRPr b="0" lang="es-ES" sz="2000" spc="-1" strike="noStrike">
              <a:solidFill>
                <a:srgbClr val="000000"/>
              </a:solidFill>
              <a:uFill>
                <a:solidFill>
                  <a:srgbClr val="ffffff"/>
                </a:solidFill>
              </a:uFill>
              <a:latin typeface="Arial"/>
            </a:endParaRPr>
          </a:p>
        </p:txBody>
      </p:sp>
      <p:sp>
        <p:nvSpPr>
          <p:cNvPr id="695" name="CustomShape 6"/>
          <p:cNvSpPr/>
          <p:nvPr/>
        </p:nvSpPr>
        <p:spPr>
          <a:xfrm>
            <a:off x="4493880" y="979560"/>
            <a:ext cx="3731760" cy="91260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333399"/>
                </a:solidFill>
                <a:uFill>
                  <a:solidFill>
                    <a:srgbClr val="ffffff"/>
                  </a:solidFill>
                </a:uFill>
                <a:latin typeface="Century Gothic"/>
              </a:rPr>
              <a:t>Población área de influencia: </a:t>
            </a:r>
            <a:endParaRPr b="0" lang="es-ES" sz="1800" spc="-1" strike="noStrike">
              <a:solidFill>
                <a:srgbClr val="000000"/>
              </a:solidFill>
              <a:uFill>
                <a:solidFill>
                  <a:srgbClr val="ffffff"/>
                </a:solidFill>
              </a:uFill>
              <a:latin typeface="Arial"/>
            </a:endParaRPr>
          </a:p>
          <a:p>
            <a:pPr algn="ctr">
              <a:lnSpc>
                <a:spcPct val="100000"/>
              </a:lnSpc>
            </a:pPr>
            <a:r>
              <a:rPr b="0" lang="es-ES" sz="1800" spc="-1" strike="noStrike">
                <a:solidFill>
                  <a:srgbClr val="000000"/>
                </a:solidFill>
                <a:uFill>
                  <a:solidFill>
                    <a:srgbClr val="ffffff"/>
                  </a:solidFill>
                </a:uFill>
                <a:latin typeface="Century Gothic"/>
              </a:rPr>
              <a:t>58.994 personas</a:t>
            </a:r>
            <a:endParaRPr b="0" lang="es-ES" sz="1800" spc="-1" strike="noStrike">
              <a:solidFill>
                <a:srgbClr val="000000"/>
              </a:solidFill>
              <a:uFill>
                <a:solidFill>
                  <a:srgbClr val="ffffff"/>
                </a:solidFill>
              </a:uFill>
              <a:latin typeface="Arial"/>
            </a:endParaRPr>
          </a:p>
        </p:txBody>
      </p:sp>
      <p:sp>
        <p:nvSpPr>
          <p:cNvPr id="696" name="CustomShape 7"/>
          <p:cNvSpPr/>
          <p:nvPr/>
        </p:nvSpPr>
        <p:spPr>
          <a:xfrm>
            <a:off x="395640" y="1556640"/>
            <a:ext cx="3377160" cy="46468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u="sng">
                <a:solidFill>
                  <a:srgbClr val="333399"/>
                </a:solidFill>
                <a:uFill>
                  <a:solidFill>
                    <a:srgbClr val="ffffff"/>
                  </a:solidFill>
                </a:uFill>
                <a:latin typeface="Century Gothic"/>
              </a:rPr>
              <a:t>Operadores</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333399"/>
                </a:solidFill>
                <a:uFill>
                  <a:solidFill>
                    <a:srgbClr val="ffffff"/>
                  </a:solidFill>
                </a:uFill>
                <a:latin typeface="Century Gothic"/>
              </a:rPr>
              <a:t>Nº de paradas: 34</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7</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nSpc>
                <a:spcPct val="100000"/>
              </a:lnSpc>
            </a:pPr>
            <a:r>
              <a:rPr b="0" lang="es-ES" sz="2400" spc="-1" strike="noStrike">
                <a:solidFill>
                  <a:srgbClr val="000000"/>
                </a:solidFill>
                <a:uFill>
                  <a:solidFill>
                    <a:srgbClr val="ffffff"/>
                  </a:solidFill>
                </a:uFill>
                <a:latin typeface="Century Gothic"/>
              </a:rPr>
              <a:t>  </a:t>
            </a:r>
            <a:r>
              <a:rPr b="0" lang="es-ES" sz="2400" spc="-1" strike="noStrike">
                <a:solidFill>
                  <a:srgbClr val="000000"/>
                </a:solidFill>
                <a:uFill>
                  <a:solidFill>
                    <a:srgbClr val="ffffff"/>
                  </a:solidFill>
                </a:uFill>
                <a:latin typeface="Century Gothic"/>
              </a:rPr>
              <a:t>5</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r>
              <a:rPr b="0" lang="es-ES" sz="2400" spc="-1" strike="noStrike">
                <a:solidFill>
                  <a:srgbClr val="000000"/>
                </a:solidFill>
                <a:uFill>
                  <a:solidFill>
                    <a:srgbClr val="ffffff"/>
                  </a:solidFill>
                </a:uFill>
                <a:latin typeface="Century Gothic"/>
              </a:rPr>
              <a:t>2</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p:txBody>
      </p:sp>
      <p:pic>
        <p:nvPicPr>
          <p:cNvPr id="697" name="Picture 2" descr=""/>
          <p:cNvPicPr/>
          <p:nvPr/>
        </p:nvPicPr>
        <p:blipFill>
          <a:blip r:embed="rId4"/>
          <a:stretch/>
        </p:blipFill>
        <p:spPr>
          <a:xfrm>
            <a:off x="991440" y="2472480"/>
            <a:ext cx="855000" cy="855000"/>
          </a:xfrm>
          <a:prstGeom prst="rect">
            <a:avLst/>
          </a:prstGeom>
          <a:ln>
            <a:noFill/>
          </a:ln>
        </p:spPr>
      </p:pic>
      <p:pic>
        <p:nvPicPr>
          <p:cNvPr id="698" name="Imagen 23" descr=""/>
          <p:cNvPicPr/>
          <p:nvPr/>
        </p:nvPicPr>
        <p:blipFill>
          <a:blip r:embed="rId5"/>
          <a:stretch/>
        </p:blipFill>
        <p:spPr>
          <a:xfrm rot="2452800">
            <a:off x="1037520" y="3963240"/>
            <a:ext cx="870840" cy="861120"/>
          </a:xfrm>
          <a:prstGeom prst="rect">
            <a:avLst/>
          </a:prstGeom>
          <a:ln>
            <a:noFill/>
          </a:ln>
        </p:spPr>
      </p:pic>
      <p:sp>
        <p:nvSpPr>
          <p:cNvPr id="699" name="CustomShape 8"/>
          <p:cNvSpPr/>
          <p:nvPr/>
        </p:nvSpPr>
        <p:spPr>
          <a:xfrm>
            <a:off x="1038240" y="3284280"/>
            <a:ext cx="748440" cy="678600"/>
          </a:xfrm>
          <a:prstGeom prst="ellipse">
            <a:avLst/>
          </a:prstGeom>
          <a:solidFill>
            <a:schemeClr val="accent6">
              <a:lumMod val="20000"/>
              <a:lumOff val="80000"/>
            </a:schemeClr>
          </a:solidFill>
          <a:ln w="9360">
            <a:noFill/>
          </a:ln>
        </p:spPr>
        <p:style>
          <a:lnRef idx="0"/>
          <a:fillRef idx="0"/>
          <a:effectRef idx="0"/>
          <a:fontRef idx="minor"/>
        </p:style>
      </p:sp>
      <p:pic>
        <p:nvPicPr>
          <p:cNvPr id="700" name="Imagen 25" descr=""/>
          <p:cNvPicPr/>
          <p:nvPr/>
        </p:nvPicPr>
        <p:blipFill>
          <a:blip r:embed="rId6"/>
          <a:stretch/>
        </p:blipFill>
        <p:spPr>
          <a:xfrm>
            <a:off x="1147320" y="3397320"/>
            <a:ext cx="544320" cy="452520"/>
          </a:xfrm>
          <a:prstGeom prst="rect">
            <a:avLst/>
          </a:prstGeom>
          <a:ln>
            <a:noFill/>
          </a:ln>
        </p:spPr>
      </p:pic>
      <p:pic>
        <p:nvPicPr>
          <p:cNvPr id="701" name="Picture 2" descr=""/>
          <p:cNvPicPr/>
          <p:nvPr/>
        </p:nvPicPr>
        <p:blipFill>
          <a:blip r:embed="rId7"/>
          <a:stretch/>
        </p:blipFill>
        <p:spPr>
          <a:xfrm>
            <a:off x="5172480" y="4988880"/>
            <a:ext cx="1712160" cy="1032480"/>
          </a:xfrm>
          <a:prstGeom prst="rect">
            <a:avLst/>
          </a:prstGeom>
          <a:ln>
            <a:noFill/>
          </a:ln>
        </p:spPr>
      </p:pic>
      <p:sp>
        <p:nvSpPr>
          <p:cNvPr id="702" name="CustomShape 9"/>
          <p:cNvSpPr/>
          <p:nvPr/>
        </p:nvSpPr>
        <p:spPr>
          <a:xfrm>
            <a:off x="516600" y="5015880"/>
            <a:ext cx="4790520" cy="91224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333399"/>
                </a:solidFill>
                <a:uFill>
                  <a:solidFill>
                    <a:srgbClr val="ffffff"/>
                  </a:solidFill>
                </a:uFill>
                <a:latin typeface="Century Gothic"/>
              </a:rPr>
              <a:t>Oferta Complementaria:</a:t>
            </a:r>
            <a:endParaRPr b="0" lang="es-ES" sz="1800" spc="-1" strike="noStrike">
              <a:solidFill>
                <a:srgbClr val="000000"/>
              </a:solidFill>
              <a:uFill>
                <a:solidFill>
                  <a:srgbClr val="ffffff"/>
                </a:solidFill>
              </a:uFill>
              <a:latin typeface="Arial"/>
            </a:endParaRPr>
          </a:p>
          <a:p>
            <a:pPr algn="just">
              <a:lnSpc>
                <a:spcPct val="100000"/>
              </a:lnSpc>
            </a:pPr>
            <a:r>
              <a:rPr b="0" lang="es-ES" sz="1200" spc="-1" strike="noStrike">
                <a:solidFill>
                  <a:srgbClr val="000000"/>
                </a:solidFill>
                <a:uFill>
                  <a:solidFill>
                    <a:srgbClr val="ffffff"/>
                  </a:solidFill>
                </a:uFill>
                <a:latin typeface="Century Gothic"/>
              </a:rPr>
              <a:t>Aceitunas, aves huevos y precocinados (5), comida para llevar, productos ecológicos, panadería.</a:t>
            </a:r>
            <a:endParaRPr b="0" lang="es-ES" sz="1200" spc="-1" strike="noStrike">
              <a:solidFill>
                <a:srgbClr val="000000"/>
              </a:solidFill>
              <a:uFill>
                <a:solidFill>
                  <a:srgbClr val="ffffff"/>
                </a:solidFill>
              </a:uFill>
              <a:latin typeface="Arial"/>
            </a:endParaRPr>
          </a:p>
          <a:p>
            <a:pPr algn="just">
              <a:lnSpc>
                <a:spcPct val="100000"/>
              </a:lnSpc>
            </a:pPr>
            <a:r>
              <a:rPr b="0" lang="es-ES" sz="1200" spc="-1" strike="noStrike">
                <a:solidFill>
                  <a:srgbClr val="000000"/>
                </a:solidFill>
                <a:uFill>
                  <a:solidFill>
                    <a:srgbClr val="ffffff"/>
                  </a:solidFill>
                </a:uFill>
                <a:latin typeface="Century Gothic"/>
              </a:rPr>
              <a:t>Supermercado.</a:t>
            </a:r>
            <a:endParaRPr b="0" lang="es-ES" sz="1200" spc="-1" strike="noStrike">
              <a:solidFill>
                <a:srgbClr val="000000"/>
              </a:solidFill>
              <a:uFill>
                <a:solidFill>
                  <a:srgbClr val="ffffff"/>
                </a:solidFill>
              </a:uFill>
              <a:latin typeface="Arial"/>
            </a:endParaRPr>
          </a:p>
        </p:txBody>
      </p:sp>
      <p:pic>
        <p:nvPicPr>
          <p:cNvPr id="703" name="Imagen 2" descr=""/>
          <p:cNvPicPr/>
          <p:nvPr/>
        </p:nvPicPr>
        <p:blipFill>
          <a:blip r:embed="rId8"/>
          <a:stretch/>
        </p:blipFill>
        <p:spPr>
          <a:xfrm>
            <a:off x="3007800" y="3138480"/>
            <a:ext cx="1962360" cy="1588680"/>
          </a:xfrm>
          <a:prstGeom prst="rect">
            <a:avLst/>
          </a:prstGeom>
          <a:ln>
            <a:noFill/>
          </a:ln>
        </p:spPr>
      </p:pic>
      <p:pic>
        <p:nvPicPr>
          <p:cNvPr id="704" name="Picture 4" descr=""/>
          <p:cNvPicPr/>
          <p:nvPr/>
        </p:nvPicPr>
        <p:blipFill>
          <a:blip r:embed="rId9"/>
          <a:stretch/>
        </p:blipFill>
        <p:spPr>
          <a:xfrm>
            <a:off x="6872760" y="5211720"/>
            <a:ext cx="559440" cy="475920"/>
          </a:xfrm>
          <a:prstGeom prst="rect">
            <a:avLst/>
          </a:prstGeom>
          <a:ln>
            <a:noFill/>
          </a:ln>
        </p:spPr>
      </p:pic>
      <p:sp>
        <p:nvSpPr>
          <p:cNvPr id="705" name="CustomShape 10"/>
          <p:cNvSpPr/>
          <p:nvPr/>
        </p:nvSpPr>
        <p:spPr>
          <a:xfrm>
            <a:off x="6969600" y="5164200"/>
            <a:ext cx="2021760" cy="82044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333399"/>
                </a:solidFill>
                <a:uFill>
                  <a:solidFill>
                    <a:srgbClr val="ffffff"/>
                  </a:solidFill>
                </a:uFill>
                <a:latin typeface="Century Gothic"/>
              </a:rPr>
              <a:t>Servicio a domicilio</a:t>
            </a:r>
            <a:endParaRPr b="0" lang="es-ES" sz="1600" spc="-1" strike="noStrike">
              <a:solidFill>
                <a:srgbClr val="000000"/>
              </a:solidFill>
              <a:uFill>
                <a:solidFill>
                  <a:srgbClr val="ffffff"/>
                </a:solidFill>
              </a:uFill>
              <a:latin typeface="Arial"/>
            </a:endParaRPr>
          </a:p>
          <a:p>
            <a:pPr algn="ctr">
              <a:lnSpc>
                <a:spcPct val="100000"/>
              </a:lnSpc>
            </a:pPr>
            <a:r>
              <a:rPr b="0" lang="es-ES" sz="1600" spc="-1" strike="noStrike">
                <a:solidFill>
                  <a:srgbClr val="000000"/>
                </a:solidFill>
                <a:uFill>
                  <a:solidFill>
                    <a:srgbClr val="ffffff"/>
                  </a:solidFill>
                </a:uFill>
                <a:latin typeface="Century Gothic"/>
              </a:rPr>
              <a:t>.</a:t>
            </a:r>
            <a:endParaRPr b="0" lang="es-ES" sz="1600" spc="-1" strike="noStrike">
              <a:solidFill>
                <a:srgbClr val="000000"/>
              </a:solidFill>
              <a:uFill>
                <a:solidFill>
                  <a:srgbClr val="ffffff"/>
                </a:solidFill>
              </a:uFill>
              <a:latin typeface="Arial"/>
            </a:endParaRPr>
          </a:p>
        </p:txBody>
      </p:sp>
      <p:pic>
        <p:nvPicPr>
          <p:cNvPr id="706" name="Imagen 28" descr=""/>
          <p:cNvPicPr/>
          <p:nvPr/>
        </p:nvPicPr>
        <p:blipFill>
          <a:blip r:embed="rId10"/>
          <a:stretch/>
        </p:blipFill>
        <p:spPr>
          <a:xfrm>
            <a:off x="8007480" y="1181880"/>
            <a:ext cx="461520" cy="515880"/>
          </a:xfrm>
          <a:prstGeom prst="rect">
            <a:avLst/>
          </a:prstGeom>
          <a:ln>
            <a:noFill/>
          </a:ln>
        </p:spPr>
      </p:pic>
      <p:sp>
        <p:nvSpPr>
          <p:cNvPr id="707" name="CustomShape 11"/>
          <p:cNvSpPr/>
          <p:nvPr/>
        </p:nvSpPr>
        <p:spPr>
          <a:xfrm>
            <a:off x="7922880" y="1640160"/>
            <a:ext cx="630720" cy="303480"/>
          </a:xfrm>
          <a:prstGeom prst="rect">
            <a:avLst/>
          </a:prstGeom>
          <a:noFill/>
          <a:ln>
            <a:noFill/>
          </a:ln>
        </p:spPr>
        <p:style>
          <a:lnRef idx="0"/>
          <a:fillRef idx="0"/>
          <a:effectRef idx="0"/>
          <a:fontRef idx="minor"/>
        </p:style>
        <p:txBody>
          <a:bodyPr wrap="none" lIns="90000" rIns="90000" tIns="45000" bIns="45000"/>
          <a:p>
            <a:pPr>
              <a:lnSpc>
                <a:spcPct val="100000"/>
              </a:lnSpc>
            </a:pPr>
            <a:r>
              <a:rPr b="0" lang="es-ES" sz="1400" spc="-1" strike="noStrike">
                <a:solidFill>
                  <a:srgbClr val="000000"/>
                </a:solidFill>
                <a:uFill>
                  <a:solidFill>
                    <a:srgbClr val="ffffff"/>
                  </a:solidFill>
                </a:uFill>
                <a:latin typeface="Century Gothic"/>
              </a:rPr>
              <a:t>1954</a:t>
            </a:r>
            <a:endParaRPr b="0" lang="es-ES" sz="1400" spc="-1" strike="noStrike">
              <a:solidFill>
                <a:srgbClr val="000000"/>
              </a:solidFill>
              <a:uFill>
                <a:solidFill>
                  <a:srgbClr val="ffffff"/>
                </a:solidFill>
              </a:uFill>
              <a:latin typeface="Arial"/>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8"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709" name="TextShape 2"/>
          <p:cNvSpPr txBox="1"/>
          <p:nvPr/>
        </p:nvSpPr>
        <p:spPr>
          <a:xfrm>
            <a:off x="6553080" y="6245280"/>
            <a:ext cx="2133360" cy="475920"/>
          </a:xfrm>
          <a:prstGeom prst="rect">
            <a:avLst/>
          </a:prstGeom>
          <a:noFill/>
          <a:ln w="9360">
            <a:noFill/>
          </a:ln>
        </p:spPr>
        <p:txBody>
          <a:bodyPr/>
          <a:p>
            <a:pPr algn="r">
              <a:lnSpc>
                <a:spcPct val="100000"/>
              </a:lnSpc>
            </a:pPr>
            <a:fld id="{81574FC3-5435-4490-B136-868589FCD797}"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710" name="Picture 2" descr=""/>
          <p:cNvPicPr/>
          <p:nvPr/>
        </p:nvPicPr>
        <p:blipFill>
          <a:blip r:embed="rId1"/>
          <a:stretch/>
        </p:blipFill>
        <p:spPr>
          <a:xfrm>
            <a:off x="-9360" y="0"/>
            <a:ext cx="8471160" cy="600120"/>
          </a:xfrm>
          <a:prstGeom prst="rect">
            <a:avLst/>
          </a:prstGeom>
          <a:ln>
            <a:noFill/>
          </a:ln>
        </p:spPr>
      </p:pic>
      <p:pic>
        <p:nvPicPr>
          <p:cNvPr id="711" name="Picture 26" descr=""/>
          <p:cNvPicPr/>
          <p:nvPr/>
        </p:nvPicPr>
        <p:blipFill>
          <a:blip r:embed="rId2"/>
          <a:stretch/>
        </p:blipFill>
        <p:spPr>
          <a:xfrm>
            <a:off x="8525520" y="35280"/>
            <a:ext cx="561960" cy="555840"/>
          </a:xfrm>
          <a:prstGeom prst="rect">
            <a:avLst/>
          </a:prstGeom>
          <a:ln>
            <a:noFill/>
          </a:ln>
        </p:spPr>
      </p:pic>
      <p:sp>
        <p:nvSpPr>
          <p:cNvPr id="712"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713" name="CustomShape 4"/>
          <p:cNvSpPr/>
          <p:nvPr/>
        </p:nvSpPr>
        <p:spPr>
          <a:xfrm>
            <a:off x="179640" y="764640"/>
            <a:ext cx="8640720" cy="5480280"/>
          </a:xfrm>
          <a:prstGeom prst="roundRect">
            <a:avLst>
              <a:gd name="adj" fmla="val 16667"/>
            </a:avLst>
          </a:prstGeom>
          <a:noFill/>
          <a:ln w="38160">
            <a:solidFill>
              <a:schemeClr val="accent6">
                <a:lumMod val="60000"/>
                <a:lumOff val="40000"/>
              </a:schemeClr>
            </a:solidFill>
            <a:round/>
            <a:tailEnd len="med" type="triangle" w="med"/>
          </a:ln>
        </p:spPr>
        <p:style>
          <a:lnRef idx="0"/>
          <a:fillRef idx="0"/>
          <a:effectRef idx="0"/>
          <a:fontRef idx="minor"/>
        </p:style>
      </p:sp>
      <p:sp>
        <p:nvSpPr>
          <p:cNvPr id="714" name="CustomShape 5"/>
          <p:cNvSpPr/>
          <p:nvPr/>
        </p:nvSpPr>
        <p:spPr>
          <a:xfrm>
            <a:off x="698040" y="950400"/>
            <a:ext cx="466560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u="sng">
                <a:solidFill>
                  <a:srgbClr val="333399"/>
                </a:solidFill>
                <a:uFill>
                  <a:solidFill>
                    <a:srgbClr val="ffffff"/>
                  </a:solidFill>
                </a:uFill>
                <a:latin typeface="Century Gothic"/>
              </a:rPr>
              <a:t>IBI, ALICANTE</a:t>
            </a:r>
            <a:endParaRPr b="0" lang="es-ES" sz="2000" spc="-1" strike="noStrike">
              <a:solidFill>
                <a:srgbClr val="000000"/>
              </a:solidFill>
              <a:uFill>
                <a:solidFill>
                  <a:srgbClr val="ffffff"/>
                </a:solidFill>
              </a:uFill>
              <a:latin typeface="Arial"/>
            </a:endParaRPr>
          </a:p>
        </p:txBody>
      </p:sp>
      <p:sp>
        <p:nvSpPr>
          <p:cNvPr id="715" name="CustomShape 6"/>
          <p:cNvSpPr/>
          <p:nvPr/>
        </p:nvSpPr>
        <p:spPr>
          <a:xfrm>
            <a:off x="3773160" y="1057680"/>
            <a:ext cx="3884400" cy="91260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333399"/>
                </a:solidFill>
                <a:uFill>
                  <a:solidFill>
                    <a:srgbClr val="ffffff"/>
                  </a:solidFill>
                </a:uFill>
                <a:latin typeface="Century Gothic"/>
              </a:rPr>
              <a:t>Población área de influencia: </a:t>
            </a:r>
            <a:endParaRPr b="0" lang="es-ES" sz="1800" spc="-1" strike="noStrike">
              <a:solidFill>
                <a:srgbClr val="000000"/>
              </a:solidFill>
              <a:uFill>
                <a:solidFill>
                  <a:srgbClr val="ffffff"/>
                </a:solidFill>
              </a:uFill>
              <a:latin typeface="Arial"/>
            </a:endParaRPr>
          </a:p>
          <a:p>
            <a:pPr algn="ctr">
              <a:lnSpc>
                <a:spcPct val="100000"/>
              </a:lnSpc>
            </a:pPr>
            <a:r>
              <a:rPr b="0" lang="es-ES" sz="1800" spc="-1" strike="noStrike">
                <a:solidFill>
                  <a:srgbClr val="000000"/>
                </a:solidFill>
                <a:uFill>
                  <a:solidFill>
                    <a:srgbClr val="ffffff"/>
                  </a:solidFill>
                </a:uFill>
                <a:latin typeface="Century Gothic"/>
              </a:rPr>
              <a:t>23.403 personas</a:t>
            </a:r>
            <a:endParaRPr b="0" lang="es-ES" sz="1800" spc="-1" strike="noStrike">
              <a:solidFill>
                <a:srgbClr val="000000"/>
              </a:solidFill>
              <a:uFill>
                <a:solidFill>
                  <a:srgbClr val="ffffff"/>
                </a:solidFill>
              </a:uFill>
              <a:latin typeface="Arial"/>
            </a:endParaRPr>
          </a:p>
        </p:txBody>
      </p:sp>
      <p:sp>
        <p:nvSpPr>
          <p:cNvPr id="716" name="CustomShape 7"/>
          <p:cNvSpPr/>
          <p:nvPr/>
        </p:nvSpPr>
        <p:spPr>
          <a:xfrm>
            <a:off x="395640" y="1556640"/>
            <a:ext cx="3377160" cy="46468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u="sng">
                <a:solidFill>
                  <a:srgbClr val="333399"/>
                </a:solidFill>
                <a:uFill>
                  <a:solidFill>
                    <a:srgbClr val="ffffff"/>
                  </a:solidFill>
                </a:uFill>
                <a:latin typeface="Century Gothic"/>
              </a:rPr>
              <a:t>Operadores</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333399"/>
                </a:solidFill>
                <a:uFill>
                  <a:solidFill>
                    <a:srgbClr val="ffffff"/>
                  </a:solidFill>
                </a:uFill>
                <a:latin typeface="Century Gothic"/>
              </a:rPr>
              <a:t>Nº de paradas: 35</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9</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nSpc>
                <a:spcPct val="100000"/>
              </a:lnSpc>
            </a:pPr>
            <a:r>
              <a:rPr b="0" lang="es-ES" sz="2400" spc="-1" strike="noStrike">
                <a:solidFill>
                  <a:srgbClr val="000000"/>
                </a:solidFill>
                <a:uFill>
                  <a:solidFill>
                    <a:srgbClr val="ffffff"/>
                  </a:solidFill>
                </a:uFill>
                <a:latin typeface="Century Gothic"/>
              </a:rPr>
              <a:t>  </a:t>
            </a:r>
            <a:r>
              <a:rPr b="0" lang="es-ES" sz="2400" spc="-1" strike="noStrike">
                <a:solidFill>
                  <a:srgbClr val="000000"/>
                </a:solidFill>
                <a:uFill>
                  <a:solidFill>
                    <a:srgbClr val="ffffff"/>
                  </a:solidFill>
                </a:uFill>
                <a:latin typeface="Century Gothic"/>
              </a:rPr>
              <a:t>6</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r>
              <a:rPr b="0" lang="es-ES" sz="2400" spc="-1" strike="noStrike">
                <a:solidFill>
                  <a:srgbClr val="000000"/>
                </a:solidFill>
                <a:uFill>
                  <a:solidFill>
                    <a:srgbClr val="ffffff"/>
                  </a:solidFill>
                </a:uFill>
                <a:latin typeface="Century Gothic"/>
              </a:rPr>
              <a:t>3</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p:txBody>
      </p:sp>
      <p:pic>
        <p:nvPicPr>
          <p:cNvPr id="717" name="Picture 2" descr=""/>
          <p:cNvPicPr/>
          <p:nvPr/>
        </p:nvPicPr>
        <p:blipFill>
          <a:blip r:embed="rId3"/>
          <a:stretch/>
        </p:blipFill>
        <p:spPr>
          <a:xfrm>
            <a:off x="991440" y="2472480"/>
            <a:ext cx="855000" cy="855000"/>
          </a:xfrm>
          <a:prstGeom prst="rect">
            <a:avLst/>
          </a:prstGeom>
          <a:ln>
            <a:noFill/>
          </a:ln>
        </p:spPr>
      </p:pic>
      <p:pic>
        <p:nvPicPr>
          <p:cNvPr id="718" name="Imagen 23" descr=""/>
          <p:cNvPicPr/>
          <p:nvPr/>
        </p:nvPicPr>
        <p:blipFill>
          <a:blip r:embed="rId4"/>
          <a:stretch/>
        </p:blipFill>
        <p:spPr>
          <a:xfrm rot="2452800">
            <a:off x="1037520" y="3963240"/>
            <a:ext cx="870840" cy="861120"/>
          </a:xfrm>
          <a:prstGeom prst="rect">
            <a:avLst/>
          </a:prstGeom>
          <a:ln>
            <a:noFill/>
          </a:ln>
        </p:spPr>
      </p:pic>
      <p:sp>
        <p:nvSpPr>
          <p:cNvPr id="719" name="CustomShape 8"/>
          <p:cNvSpPr/>
          <p:nvPr/>
        </p:nvSpPr>
        <p:spPr>
          <a:xfrm>
            <a:off x="1038240" y="3284280"/>
            <a:ext cx="748440" cy="678600"/>
          </a:xfrm>
          <a:prstGeom prst="ellipse">
            <a:avLst/>
          </a:prstGeom>
          <a:solidFill>
            <a:schemeClr val="accent6">
              <a:lumMod val="20000"/>
              <a:lumOff val="80000"/>
            </a:schemeClr>
          </a:solidFill>
          <a:ln w="9360">
            <a:noFill/>
          </a:ln>
        </p:spPr>
        <p:style>
          <a:lnRef idx="0"/>
          <a:fillRef idx="0"/>
          <a:effectRef idx="0"/>
          <a:fontRef idx="minor"/>
        </p:style>
      </p:sp>
      <p:pic>
        <p:nvPicPr>
          <p:cNvPr id="720" name="Imagen 25" descr=""/>
          <p:cNvPicPr/>
          <p:nvPr/>
        </p:nvPicPr>
        <p:blipFill>
          <a:blip r:embed="rId5"/>
          <a:stretch/>
        </p:blipFill>
        <p:spPr>
          <a:xfrm>
            <a:off x="1147320" y="3397320"/>
            <a:ext cx="544320" cy="452520"/>
          </a:xfrm>
          <a:prstGeom prst="rect">
            <a:avLst/>
          </a:prstGeom>
          <a:ln>
            <a:noFill/>
          </a:ln>
        </p:spPr>
      </p:pic>
      <p:pic>
        <p:nvPicPr>
          <p:cNvPr id="721" name="Picture 2" descr=""/>
          <p:cNvPicPr/>
          <p:nvPr/>
        </p:nvPicPr>
        <p:blipFill>
          <a:blip r:embed="rId6"/>
          <a:stretch/>
        </p:blipFill>
        <p:spPr>
          <a:xfrm>
            <a:off x="5438880" y="4964400"/>
            <a:ext cx="1712160" cy="1032480"/>
          </a:xfrm>
          <a:prstGeom prst="rect">
            <a:avLst/>
          </a:prstGeom>
          <a:ln>
            <a:noFill/>
          </a:ln>
        </p:spPr>
      </p:pic>
      <p:sp>
        <p:nvSpPr>
          <p:cNvPr id="722" name="CustomShape 9"/>
          <p:cNvSpPr/>
          <p:nvPr/>
        </p:nvSpPr>
        <p:spPr>
          <a:xfrm>
            <a:off x="467640" y="5022000"/>
            <a:ext cx="4790520" cy="72972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333399"/>
                </a:solidFill>
                <a:uFill>
                  <a:solidFill>
                    <a:srgbClr val="ffffff"/>
                  </a:solidFill>
                </a:uFill>
                <a:latin typeface="Century Gothic"/>
              </a:rPr>
              <a:t>Oferta Complementaria:</a:t>
            </a:r>
            <a:endParaRPr b="0" lang="es-ES" sz="1800" spc="-1" strike="noStrike">
              <a:solidFill>
                <a:srgbClr val="000000"/>
              </a:solidFill>
              <a:uFill>
                <a:solidFill>
                  <a:srgbClr val="ffffff"/>
                </a:solidFill>
              </a:uFill>
              <a:latin typeface="Arial"/>
            </a:endParaRPr>
          </a:p>
          <a:p>
            <a:pPr algn="just">
              <a:lnSpc>
                <a:spcPct val="100000"/>
              </a:lnSpc>
            </a:pPr>
            <a:r>
              <a:rPr b="0" lang="es-ES" sz="1200" spc="-1" strike="noStrike">
                <a:solidFill>
                  <a:srgbClr val="000000"/>
                </a:solidFill>
                <a:uFill>
                  <a:solidFill>
                    <a:srgbClr val="ffffff"/>
                  </a:solidFill>
                </a:uFill>
                <a:latin typeface="Century Gothic"/>
              </a:rPr>
              <a:t>Tres cafeterías, aceitunas, frutos secos, droguería, charcuterías, floristería, herboristería, panaderías.</a:t>
            </a:r>
            <a:endParaRPr b="0" lang="es-ES" sz="1200" spc="-1" strike="noStrike">
              <a:solidFill>
                <a:srgbClr val="000000"/>
              </a:solidFill>
              <a:uFill>
                <a:solidFill>
                  <a:srgbClr val="ffffff"/>
                </a:solidFill>
              </a:uFill>
              <a:latin typeface="Arial"/>
            </a:endParaRPr>
          </a:p>
        </p:txBody>
      </p:sp>
      <p:pic>
        <p:nvPicPr>
          <p:cNvPr id="723" name="Picture 2" descr=""/>
          <p:cNvPicPr/>
          <p:nvPr/>
        </p:nvPicPr>
        <p:blipFill>
          <a:blip r:embed="rId7"/>
          <a:stretch/>
        </p:blipFill>
        <p:spPr>
          <a:xfrm>
            <a:off x="7169040" y="4928400"/>
            <a:ext cx="1431000" cy="780480"/>
          </a:xfrm>
          <a:prstGeom prst="rect">
            <a:avLst/>
          </a:prstGeom>
          <a:ln>
            <a:noFill/>
          </a:ln>
        </p:spPr>
      </p:pic>
      <p:pic>
        <p:nvPicPr>
          <p:cNvPr id="724" name="Imagen 2" descr=""/>
          <p:cNvPicPr/>
          <p:nvPr/>
        </p:nvPicPr>
        <p:blipFill>
          <a:blip r:embed="rId8"/>
          <a:stretch/>
        </p:blipFill>
        <p:spPr>
          <a:xfrm>
            <a:off x="3872160" y="2145240"/>
            <a:ext cx="3960360" cy="2318760"/>
          </a:xfrm>
          <a:prstGeom prst="rect">
            <a:avLst/>
          </a:prstGeom>
          <a:ln>
            <a:noFill/>
          </a:ln>
        </p:spPr>
      </p:pic>
      <p:pic>
        <p:nvPicPr>
          <p:cNvPr id="725" name="Imagen 18" descr=""/>
          <p:cNvPicPr/>
          <p:nvPr/>
        </p:nvPicPr>
        <p:blipFill>
          <a:blip r:embed="rId9"/>
          <a:stretch/>
        </p:blipFill>
        <p:spPr>
          <a:xfrm>
            <a:off x="7706160" y="986400"/>
            <a:ext cx="461520" cy="515880"/>
          </a:xfrm>
          <a:prstGeom prst="rect">
            <a:avLst/>
          </a:prstGeom>
          <a:ln>
            <a:noFill/>
          </a:ln>
        </p:spPr>
      </p:pic>
      <p:sp>
        <p:nvSpPr>
          <p:cNvPr id="726" name="CustomShape 10"/>
          <p:cNvSpPr/>
          <p:nvPr/>
        </p:nvSpPr>
        <p:spPr>
          <a:xfrm>
            <a:off x="7376040" y="1429560"/>
            <a:ext cx="1164600" cy="516600"/>
          </a:xfrm>
          <a:prstGeom prst="rect">
            <a:avLst/>
          </a:prstGeom>
          <a:noFill/>
          <a:ln>
            <a:noFill/>
          </a:ln>
        </p:spPr>
        <p:style>
          <a:lnRef idx="0"/>
          <a:fillRef idx="0"/>
          <a:effectRef idx="0"/>
          <a:fontRef idx="minor"/>
        </p:style>
        <p:txBody>
          <a:bodyPr lIns="90000" rIns="90000" tIns="45000" bIns="45000"/>
          <a:p>
            <a:pPr algn="ctr">
              <a:lnSpc>
                <a:spcPct val="100000"/>
              </a:lnSpc>
            </a:pPr>
            <a:r>
              <a:rPr b="0" lang="es-ES" sz="1400" spc="-1" strike="noStrike">
                <a:solidFill>
                  <a:srgbClr val="000000"/>
                </a:solidFill>
                <a:uFill>
                  <a:solidFill>
                    <a:srgbClr val="ffffff"/>
                  </a:solidFill>
                </a:uFill>
                <a:latin typeface="Century Gothic"/>
              </a:rPr>
              <a:t>No disponible</a:t>
            </a:r>
            <a:endParaRPr b="0" lang="es-ES" sz="1400" spc="-1" strike="noStrike">
              <a:solidFill>
                <a:srgbClr val="000000"/>
              </a:solidFill>
              <a:uFill>
                <a:solidFill>
                  <a:srgbClr val="ffffff"/>
                </a:solidFill>
              </a:uFill>
              <a:latin typeface="Arial"/>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7"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728" name="TextShape 2"/>
          <p:cNvSpPr txBox="1"/>
          <p:nvPr/>
        </p:nvSpPr>
        <p:spPr>
          <a:xfrm>
            <a:off x="6553080" y="6245280"/>
            <a:ext cx="2133360" cy="475920"/>
          </a:xfrm>
          <a:prstGeom prst="rect">
            <a:avLst/>
          </a:prstGeom>
          <a:noFill/>
          <a:ln w="9360">
            <a:noFill/>
          </a:ln>
        </p:spPr>
        <p:txBody>
          <a:bodyPr/>
          <a:p>
            <a:pPr algn="r">
              <a:lnSpc>
                <a:spcPct val="100000"/>
              </a:lnSpc>
            </a:pPr>
            <a:fld id="{827C950B-0F14-4457-9A19-38ED4DE64F2F}"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729" name="Picture 2" descr=""/>
          <p:cNvPicPr/>
          <p:nvPr/>
        </p:nvPicPr>
        <p:blipFill>
          <a:blip r:embed="rId1"/>
          <a:stretch/>
        </p:blipFill>
        <p:spPr>
          <a:xfrm>
            <a:off x="-9360" y="0"/>
            <a:ext cx="8471160" cy="600120"/>
          </a:xfrm>
          <a:prstGeom prst="rect">
            <a:avLst/>
          </a:prstGeom>
          <a:ln>
            <a:noFill/>
          </a:ln>
        </p:spPr>
      </p:pic>
      <p:pic>
        <p:nvPicPr>
          <p:cNvPr id="730" name="Picture 26" descr=""/>
          <p:cNvPicPr/>
          <p:nvPr/>
        </p:nvPicPr>
        <p:blipFill>
          <a:blip r:embed="rId2"/>
          <a:stretch/>
        </p:blipFill>
        <p:spPr>
          <a:xfrm>
            <a:off x="8525520" y="35280"/>
            <a:ext cx="561960" cy="555840"/>
          </a:xfrm>
          <a:prstGeom prst="rect">
            <a:avLst/>
          </a:prstGeom>
          <a:ln>
            <a:noFill/>
          </a:ln>
        </p:spPr>
      </p:pic>
      <p:sp>
        <p:nvSpPr>
          <p:cNvPr id="731"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732" name="CustomShape 4"/>
          <p:cNvSpPr/>
          <p:nvPr/>
        </p:nvSpPr>
        <p:spPr>
          <a:xfrm>
            <a:off x="179640" y="764640"/>
            <a:ext cx="8640720" cy="5480280"/>
          </a:xfrm>
          <a:prstGeom prst="roundRect">
            <a:avLst>
              <a:gd name="adj" fmla="val 16667"/>
            </a:avLst>
          </a:prstGeom>
          <a:noFill/>
          <a:ln w="38160">
            <a:solidFill>
              <a:schemeClr val="accent6">
                <a:lumMod val="60000"/>
                <a:lumOff val="40000"/>
              </a:schemeClr>
            </a:solidFill>
            <a:round/>
            <a:tailEnd len="med" type="triangle" w="med"/>
          </a:ln>
        </p:spPr>
        <p:style>
          <a:lnRef idx="0"/>
          <a:fillRef idx="0"/>
          <a:effectRef idx="0"/>
          <a:fontRef idx="minor"/>
        </p:style>
      </p:sp>
      <p:sp>
        <p:nvSpPr>
          <p:cNvPr id="733" name="CustomShape 5"/>
          <p:cNvSpPr/>
          <p:nvPr/>
        </p:nvSpPr>
        <p:spPr>
          <a:xfrm>
            <a:off x="518760" y="1043640"/>
            <a:ext cx="502560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u="sng">
                <a:solidFill>
                  <a:srgbClr val="333399"/>
                </a:solidFill>
                <a:uFill>
                  <a:solidFill>
                    <a:srgbClr val="ffffff"/>
                  </a:solidFill>
                </a:uFill>
                <a:latin typeface="Century Gothic"/>
              </a:rPr>
              <a:t> </a:t>
            </a:r>
            <a:r>
              <a:rPr b="1" lang="es-ES" sz="2000" spc="-1" strike="noStrike" u="sng">
                <a:solidFill>
                  <a:srgbClr val="333399"/>
                </a:solidFill>
                <a:uFill>
                  <a:solidFill>
                    <a:srgbClr val="ffffff"/>
                  </a:solidFill>
                </a:uFill>
                <a:latin typeface="Century Gothic"/>
              </a:rPr>
              <a:t>SAN VICENTE DE RASPEIG, ALICANTE</a:t>
            </a:r>
            <a:endParaRPr b="0" lang="es-ES" sz="2000" spc="-1" strike="noStrike">
              <a:solidFill>
                <a:srgbClr val="000000"/>
              </a:solidFill>
              <a:uFill>
                <a:solidFill>
                  <a:srgbClr val="ffffff"/>
                </a:solidFill>
              </a:uFill>
              <a:latin typeface="Arial"/>
            </a:endParaRPr>
          </a:p>
        </p:txBody>
      </p:sp>
      <p:sp>
        <p:nvSpPr>
          <p:cNvPr id="734" name="CustomShape 6"/>
          <p:cNvSpPr/>
          <p:nvPr/>
        </p:nvSpPr>
        <p:spPr>
          <a:xfrm>
            <a:off x="5093640" y="953640"/>
            <a:ext cx="3377160" cy="91332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333399"/>
                </a:solidFill>
                <a:uFill>
                  <a:solidFill>
                    <a:srgbClr val="ffffff"/>
                  </a:solidFill>
                </a:uFill>
                <a:latin typeface="Century Gothic"/>
              </a:rPr>
              <a:t>Población área de influencia: </a:t>
            </a:r>
            <a:endParaRPr b="0" lang="es-ES" sz="1800" spc="-1" strike="noStrike">
              <a:solidFill>
                <a:srgbClr val="000000"/>
              </a:solidFill>
              <a:uFill>
                <a:solidFill>
                  <a:srgbClr val="ffffff"/>
                </a:solidFill>
              </a:uFill>
              <a:latin typeface="Arial"/>
            </a:endParaRPr>
          </a:p>
          <a:p>
            <a:pPr algn="ctr">
              <a:lnSpc>
                <a:spcPct val="100000"/>
              </a:lnSpc>
            </a:pPr>
            <a:r>
              <a:rPr b="0" lang="es-ES" sz="1800" spc="-1" strike="noStrike">
                <a:solidFill>
                  <a:srgbClr val="000000"/>
                </a:solidFill>
                <a:uFill>
                  <a:solidFill>
                    <a:srgbClr val="ffffff"/>
                  </a:solidFill>
                </a:uFill>
                <a:latin typeface="Century Gothic"/>
              </a:rPr>
              <a:t>57.785 personas</a:t>
            </a:r>
            <a:endParaRPr b="0" lang="es-ES" sz="1800" spc="-1" strike="noStrike">
              <a:solidFill>
                <a:srgbClr val="000000"/>
              </a:solidFill>
              <a:uFill>
                <a:solidFill>
                  <a:srgbClr val="ffffff"/>
                </a:solidFill>
              </a:uFill>
              <a:latin typeface="Arial"/>
            </a:endParaRPr>
          </a:p>
        </p:txBody>
      </p:sp>
      <p:sp>
        <p:nvSpPr>
          <p:cNvPr id="735" name="CustomShape 7"/>
          <p:cNvSpPr/>
          <p:nvPr/>
        </p:nvSpPr>
        <p:spPr>
          <a:xfrm>
            <a:off x="395640" y="1556640"/>
            <a:ext cx="3377160" cy="46468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u="sng">
                <a:solidFill>
                  <a:srgbClr val="333399"/>
                </a:solidFill>
                <a:uFill>
                  <a:solidFill>
                    <a:srgbClr val="ffffff"/>
                  </a:solidFill>
                </a:uFill>
                <a:latin typeface="Century Gothic"/>
              </a:rPr>
              <a:t>Operadores</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333399"/>
                </a:solidFill>
                <a:uFill>
                  <a:solidFill>
                    <a:srgbClr val="ffffff"/>
                  </a:solidFill>
                </a:uFill>
                <a:latin typeface="Century Gothic"/>
              </a:rPr>
              <a:t>Nº de paradas: 27</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3</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nSpc>
                <a:spcPct val="100000"/>
              </a:lnSpc>
            </a:pPr>
            <a:r>
              <a:rPr b="0" lang="es-ES" sz="2400" spc="-1" strike="noStrike">
                <a:solidFill>
                  <a:srgbClr val="000000"/>
                </a:solidFill>
                <a:uFill>
                  <a:solidFill>
                    <a:srgbClr val="ffffff"/>
                  </a:solidFill>
                </a:uFill>
                <a:latin typeface="Century Gothic"/>
              </a:rPr>
              <a:t>  </a:t>
            </a:r>
            <a:r>
              <a:rPr b="0" lang="es-ES" sz="2400" spc="-1" strike="noStrike">
                <a:solidFill>
                  <a:srgbClr val="000000"/>
                </a:solidFill>
                <a:uFill>
                  <a:solidFill>
                    <a:srgbClr val="ffffff"/>
                  </a:solidFill>
                </a:uFill>
                <a:latin typeface="Century Gothic"/>
              </a:rPr>
              <a:t>4</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r>
              <a:rPr b="0" lang="es-ES" sz="2400" spc="-1" strike="noStrike">
                <a:solidFill>
                  <a:srgbClr val="000000"/>
                </a:solidFill>
                <a:uFill>
                  <a:solidFill>
                    <a:srgbClr val="ffffff"/>
                  </a:solidFill>
                </a:uFill>
                <a:latin typeface="Century Gothic"/>
              </a:rPr>
              <a:t>3</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p:txBody>
      </p:sp>
      <p:pic>
        <p:nvPicPr>
          <p:cNvPr id="736" name="Picture 2" descr=""/>
          <p:cNvPicPr/>
          <p:nvPr/>
        </p:nvPicPr>
        <p:blipFill>
          <a:blip r:embed="rId3"/>
          <a:stretch/>
        </p:blipFill>
        <p:spPr>
          <a:xfrm>
            <a:off x="991440" y="2472480"/>
            <a:ext cx="855000" cy="855000"/>
          </a:xfrm>
          <a:prstGeom prst="rect">
            <a:avLst/>
          </a:prstGeom>
          <a:ln>
            <a:noFill/>
          </a:ln>
        </p:spPr>
      </p:pic>
      <p:pic>
        <p:nvPicPr>
          <p:cNvPr id="737" name="Imagen 23" descr=""/>
          <p:cNvPicPr/>
          <p:nvPr/>
        </p:nvPicPr>
        <p:blipFill>
          <a:blip r:embed="rId4"/>
          <a:stretch/>
        </p:blipFill>
        <p:spPr>
          <a:xfrm rot="2452800">
            <a:off x="1037520" y="3963240"/>
            <a:ext cx="870840" cy="861120"/>
          </a:xfrm>
          <a:prstGeom prst="rect">
            <a:avLst/>
          </a:prstGeom>
          <a:ln>
            <a:noFill/>
          </a:ln>
        </p:spPr>
      </p:pic>
      <p:sp>
        <p:nvSpPr>
          <p:cNvPr id="738" name="CustomShape 8"/>
          <p:cNvSpPr/>
          <p:nvPr/>
        </p:nvSpPr>
        <p:spPr>
          <a:xfrm>
            <a:off x="1038240" y="3284280"/>
            <a:ext cx="748440" cy="678600"/>
          </a:xfrm>
          <a:prstGeom prst="ellipse">
            <a:avLst/>
          </a:prstGeom>
          <a:solidFill>
            <a:schemeClr val="accent6">
              <a:lumMod val="20000"/>
              <a:lumOff val="80000"/>
            </a:schemeClr>
          </a:solidFill>
          <a:ln w="9360">
            <a:noFill/>
          </a:ln>
        </p:spPr>
        <p:style>
          <a:lnRef idx="0"/>
          <a:fillRef idx="0"/>
          <a:effectRef idx="0"/>
          <a:fontRef idx="minor"/>
        </p:style>
      </p:sp>
      <p:pic>
        <p:nvPicPr>
          <p:cNvPr id="739" name="Imagen 25" descr=""/>
          <p:cNvPicPr/>
          <p:nvPr/>
        </p:nvPicPr>
        <p:blipFill>
          <a:blip r:embed="rId5"/>
          <a:stretch/>
        </p:blipFill>
        <p:spPr>
          <a:xfrm>
            <a:off x="1147320" y="3397320"/>
            <a:ext cx="544320" cy="452520"/>
          </a:xfrm>
          <a:prstGeom prst="rect">
            <a:avLst/>
          </a:prstGeom>
          <a:ln>
            <a:noFill/>
          </a:ln>
        </p:spPr>
      </p:pic>
      <p:pic>
        <p:nvPicPr>
          <p:cNvPr id="740" name="Picture 2" descr=""/>
          <p:cNvPicPr/>
          <p:nvPr/>
        </p:nvPicPr>
        <p:blipFill>
          <a:blip r:embed="rId6"/>
          <a:stretch/>
        </p:blipFill>
        <p:spPr>
          <a:xfrm>
            <a:off x="6210360" y="4736160"/>
            <a:ext cx="1712160" cy="1032480"/>
          </a:xfrm>
          <a:prstGeom prst="rect">
            <a:avLst/>
          </a:prstGeom>
          <a:ln>
            <a:noFill/>
          </a:ln>
        </p:spPr>
      </p:pic>
      <p:sp>
        <p:nvSpPr>
          <p:cNvPr id="741" name="CustomShape 9"/>
          <p:cNvSpPr/>
          <p:nvPr/>
        </p:nvSpPr>
        <p:spPr>
          <a:xfrm>
            <a:off x="522000" y="4906800"/>
            <a:ext cx="4790520" cy="91224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333399"/>
                </a:solidFill>
                <a:uFill>
                  <a:solidFill>
                    <a:srgbClr val="ffffff"/>
                  </a:solidFill>
                </a:uFill>
                <a:latin typeface="Century Gothic"/>
              </a:rPr>
              <a:t>Oferta Complementaria:</a:t>
            </a:r>
            <a:endParaRPr b="0" lang="es-ES" sz="1800" spc="-1" strike="noStrike">
              <a:solidFill>
                <a:srgbClr val="000000"/>
              </a:solidFill>
              <a:uFill>
                <a:solidFill>
                  <a:srgbClr val="ffffff"/>
                </a:solidFill>
              </a:uFill>
              <a:latin typeface="Arial"/>
            </a:endParaRPr>
          </a:p>
          <a:p>
            <a:pPr algn="just">
              <a:lnSpc>
                <a:spcPct val="100000"/>
              </a:lnSpc>
            </a:pPr>
            <a:r>
              <a:rPr b="0" lang="es-ES" sz="1200" spc="-1" strike="noStrike">
                <a:solidFill>
                  <a:srgbClr val="000000"/>
                </a:solidFill>
                <a:uFill>
                  <a:solidFill>
                    <a:srgbClr val="ffffff"/>
                  </a:solidFill>
                </a:uFill>
                <a:latin typeface="Century Gothic"/>
              </a:rPr>
              <a:t>Huevos, panadería, droguería, aceitunas.</a:t>
            </a:r>
            <a:endParaRPr b="0" lang="es-ES" sz="1200" spc="-1" strike="noStrike">
              <a:solidFill>
                <a:srgbClr val="000000"/>
              </a:solidFill>
              <a:uFill>
                <a:solidFill>
                  <a:srgbClr val="ffffff"/>
                </a:solidFill>
              </a:uFill>
              <a:latin typeface="Arial"/>
            </a:endParaRPr>
          </a:p>
          <a:p>
            <a:pPr algn="just">
              <a:lnSpc>
                <a:spcPct val="100000"/>
              </a:lnSpc>
            </a:pPr>
            <a:r>
              <a:rPr b="0" lang="es-ES" sz="1200" spc="-1" strike="noStrike">
                <a:solidFill>
                  <a:srgbClr val="000000"/>
                </a:solidFill>
                <a:uFill>
                  <a:solidFill>
                    <a:srgbClr val="ffffff"/>
                  </a:solidFill>
                </a:uFill>
                <a:latin typeface="Century Gothic"/>
              </a:rPr>
              <a:t>Parking público subterráneo de 3 plantas con 306 plazas de aparcamiento</a:t>
            </a:r>
            <a:endParaRPr b="0" lang="es-ES" sz="1200" spc="-1" strike="noStrike">
              <a:solidFill>
                <a:srgbClr val="000000"/>
              </a:solidFill>
              <a:uFill>
                <a:solidFill>
                  <a:srgbClr val="ffffff"/>
                </a:solidFill>
              </a:uFill>
              <a:latin typeface="Arial"/>
            </a:endParaRPr>
          </a:p>
        </p:txBody>
      </p:sp>
      <p:pic>
        <p:nvPicPr>
          <p:cNvPr id="742" name="Imagen 5" descr=""/>
          <p:cNvPicPr/>
          <p:nvPr/>
        </p:nvPicPr>
        <p:blipFill>
          <a:blip r:embed="rId7"/>
          <a:stretch/>
        </p:blipFill>
        <p:spPr>
          <a:xfrm>
            <a:off x="3475800" y="2616840"/>
            <a:ext cx="5030640" cy="1744200"/>
          </a:xfrm>
          <a:prstGeom prst="rect">
            <a:avLst/>
          </a:prstGeom>
          <a:ln>
            <a:noFill/>
          </a:ln>
        </p:spPr>
      </p:pic>
      <p:pic>
        <p:nvPicPr>
          <p:cNvPr id="743" name="Imagen 17" descr=""/>
          <p:cNvPicPr/>
          <p:nvPr/>
        </p:nvPicPr>
        <p:blipFill>
          <a:blip r:embed="rId8"/>
          <a:stretch/>
        </p:blipFill>
        <p:spPr>
          <a:xfrm>
            <a:off x="8031240" y="1215720"/>
            <a:ext cx="461520" cy="515880"/>
          </a:xfrm>
          <a:prstGeom prst="rect">
            <a:avLst/>
          </a:prstGeom>
          <a:ln>
            <a:noFill/>
          </a:ln>
        </p:spPr>
      </p:pic>
      <p:sp>
        <p:nvSpPr>
          <p:cNvPr id="744" name="CustomShape 10"/>
          <p:cNvSpPr/>
          <p:nvPr/>
        </p:nvSpPr>
        <p:spPr>
          <a:xfrm>
            <a:off x="7946280" y="1674360"/>
            <a:ext cx="630720" cy="303480"/>
          </a:xfrm>
          <a:prstGeom prst="rect">
            <a:avLst/>
          </a:prstGeom>
          <a:noFill/>
          <a:ln>
            <a:noFill/>
          </a:ln>
        </p:spPr>
        <p:style>
          <a:lnRef idx="0"/>
          <a:fillRef idx="0"/>
          <a:effectRef idx="0"/>
          <a:fontRef idx="minor"/>
        </p:style>
        <p:txBody>
          <a:bodyPr wrap="none" lIns="90000" rIns="90000" tIns="45000" bIns="45000"/>
          <a:p>
            <a:pPr>
              <a:lnSpc>
                <a:spcPct val="100000"/>
              </a:lnSpc>
            </a:pPr>
            <a:r>
              <a:rPr b="0" lang="es-ES" sz="1400" spc="-1" strike="noStrike">
                <a:solidFill>
                  <a:srgbClr val="000000"/>
                </a:solidFill>
                <a:uFill>
                  <a:solidFill>
                    <a:srgbClr val="ffffff"/>
                  </a:solidFill>
                </a:uFill>
                <a:latin typeface="Century Gothic"/>
              </a:rPr>
              <a:t>1969</a:t>
            </a:r>
            <a:endParaRPr b="0" lang="es-ES" sz="1400" spc="-1" strike="noStrike">
              <a:solidFill>
                <a:srgbClr val="000000"/>
              </a:solidFill>
              <a:uFill>
                <a:solidFill>
                  <a:srgbClr val="ffffff"/>
                </a:solidFill>
              </a:uFill>
              <a:latin typeface="Arial"/>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5"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746" name="TextShape 2"/>
          <p:cNvSpPr txBox="1"/>
          <p:nvPr/>
        </p:nvSpPr>
        <p:spPr>
          <a:xfrm>
            <a:off x="6553080" y="6245280"/>
            <a:ext cx="2133360" cy="475920"/>
          </a:xfrm>
          <a:prstGeom prst="rect">
            <a:avLst/>
          </a:prstGeom>
          <a:noFill/>
          <a:ln w="9360">
            <a:noFill/>
          </a:ln>
        </p:spPr>
        <p:txBody>
          <a:bodyPr/>
          <a:p>
            <a:pPr algn="r">
              <a:lnSpc>
                <a:spcPct val="100000"/>
              </a:lnSpc>
            </a:pPr>
            <a:fld id="{AF243AB3-6D38-4D7B-89FF-75DD2FD81013}"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747" name="Picture 2" descr=""/>
          <p:cNvPicPr/>
          <p:nvPr/>
        </p:nvPicPr>
        <p:blipFill>
          <a:blip r:embed="rId1"/>
          <a:stretch/>
        </p:blipFill>
        <p:spPr>
          <a:xfrm>
            <a:off x="-9360" y="0"/>
            <a:ext cx="8471160" cy="600120"/>
          </a:xfrm>
          <a:prstGeom prst="rect">
            <a:avLst/>
          </a:prstGeom>
          <a:ln>
            <a:noFill/>
          </a:ln>
        </p:spPr>
      </p:pic>
      <p:pic>
        <p:nvPicPr>
          <p:cNvPr id="748" name="Picture 26" descr=""/>
          <p:cNvPicPr/>
          <p:nvPr/>
        </p:nvPicPr>
        <p:blipFill>
          <a:blip r:embed="rId2"/>
          <a:stretch/>
        </p:blipFill>
        <p:spPr>
          <a:xfrm>
            <a:off x="8525520" y="35280"/>
            <a:ext cx="561960" cy="555840"/>
          </a:xfrm>
          <a:prstGeom prst="rect">
            <a:avLst/>
          </a:prstGeom>
          <a:ln>
            <a:noFill/>
          </a:ln>
        </p:spPr>
      </p:pic>
      <p:sp>
        <p:nvSpPr>
          <p:cNvPr id="749"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750" name="CustomShape 4"/>
          <p:cNvSpPr/>
          <p:nvPr/>
        </p:nvSpPr>
        <p:spPr>
          <a:xfrm>
            <a:off x="179640" y="764640"/>
            <a:ext cx="8640720" cy="5480280"/>
          </a:xfrm>
          <a:prstGeom prst="roundRect">
            <a:avLst>
              <a:gd name="adj" fmla="val 16667"/>
            </a:avLst>
          </a:prstGeom>
          <a:noFill/>
          <a:ln w="38160">
            <a:solidFill>
              <a:schemeClr val="accent6">
                <a:lumMod val="60000"/>
                <a:lumOff val="40000"/>
              </a:schemeClr>
            </a:solidFill>
            <a:round/>
            <a:tailEnd len="med" type="triangle" w="med"/>
          </a:ln>
        </p:spPr>
        <p:style>
          <a:lnRef idx="0"/>
          <a:fillRef idx="0"/>
          <a:effectRef idx="0"/>
          <a:fontRef idx="minor"/>
        </p:style>
      </p:sp>
      <p:sp>
        <p:nvSpPr>
          <p:cNvPr id="751" name="CustomShape 5"/>
          <p:cNvSpPr/>
          <p:nvPr/>
        </p:nvSpPr>
        <p:spPr>
          <a:xfrm>
            <a:off x="698040" y="950400"/>
            <a:ext cx="502560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u="sng">
                <a:solidFill>
                  <a:srgbClr val="333399"/>
                </a:solidFill>
                <a:uFill>
                  <a:solidFill>
                    <a:srgbClr val="ffffff"/>
                  </a:solidFill>
                </a:uFill>
                <a:latin typeface="Century Gothic"/>
              </a:rPr>
              <a:t> </a:t>
            </a:r>
            <a:r>
              <a:rPr b="1" lang="es-ES" sz="2000" spc="-1" strike="noStrike" u="sng">
                <a:solidFill>
                  <a:srgbClr val="333399"/>
                </a:solidFill>
                <a:uFill>
                  <a:solidFill>
                    <a:srgbClr val="ffffff"/>
                  </a:solidFill>
                </a:uFill>
                <a:latin typeface="Century Gothic"/>
              </a:rPr>
              <a:t>TOMIÑO, PONTEVEDRA</a:t>
            </a:r>
            <a:endParaRPr b="0" lang="es-ES" sz="2000" spc="-1" strike="noStrike">
              <a:solidFill>
                <a:srgbClr val="000000"/>
              </a:solidFill>
              <a:uFill>
                <a:solidFill>
                  <a:srgbClr val="ffffff"/>
                </a:solidFill>
              </a:uFill>
              <a:latin typeface="Arial"/>
            </a:endParaRPr>
          </a:p>
        </p:txBody>
      </p:sp>
      <p:sp>
        <p:nvSpPr>
          <p:cNvPr id="752" name="CustomShape 6"/>
          <p:cNvSpPr/>
          <p:nvPr/>
        </p:nvSpPr>
        <p:spPr>
          <a:xfrm>
            <a:off x="3852000" y="968400"/>
            <a:ext cx="4116240" cy="63900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333399"/>
                </a:solidFill>
                <a:uFill>
                  <a:solidFill>
                    <a:srgbClr val="ffffff"/>
                  </a:solidFill>
                </a:uFill>
                <a:latin typeface="Century Gothic"/>
              </a:rPr>
              <a:t>Población área de influencia: </a:t>
            </a:r>
            <a:endParaRPr b="0" lang="es-ES" sz="1800" spc="-1" strike="noStrike">
              <a:solidFill>
                <a:srgbClr val="000000"/>
              </a:solidFill>
              <a:uFill>
                <a:solidFill>
                  <a:srgbClr val="ffffff"/>
                </a:solidFill>
              </a:uFill>
              <a:latin typeface="Arial"/>
            </a:endParaRPr>
          </a:p>
          <a:p>
            <a:pPr algn="ctr">
              <a:lnSpc>
                <a:spcPct val="100000"/>
              </a:lnSpc>
            </a:pPr>
            <a:r>
              <a:rPr b="0" lang="es-ES" sz="1800" spc="-1" strike="noStrike">
                <a:solidFill>
                  <a:srgbClr val="000000"/>
                </a:solidFill>
                <a:uFill>
                  <a:solidFill>
                    <a:srgbClr val="ffffff"/>
                  </a:solidFill>
                </a:uFill>
                <a:latin typeface="Century Gothic"/>
              </a:rPr>
              <a:t>13.499 personas</a:t>
            </a:r>
            <a:endParaRPr b="0" lang="es-ES" sz="1800" spc="-1" strike="noStrike">
              <a:solidFill>
                <a:srgbClr val="000000"/>
              </a:solidFill>
              <a:uFill>
                <a:solidFill>
                  <a:srgbClr val="ffffff"/>
                </a:solidFill>
              </a:uFill>
              <a:latin typeface="Arial"/>
            </a:endParaRPr>
          </a:p>
        </p:txBody>
      </p:sp>
      <p:sp>
        <p:nvSpPr>
          <p:cNvPr id="753" name="CustomShape 7"/>
          <p:cNvSpPr/>
          <p:nvPr/>
        </p:nvSpPr>
        <p:spPr>
          <a:xfrm>
            <a:off x="395640" y="1556640"/>
            <a:ext cx="3377160" cy="46468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u="sng">
                <a:solidFill>
                  <a:srgbClr val="333399"/>
                </a:solidFill>
                <a:uFill>
                  <a:solidFill>
                    <a:srgbClr val="ffffff"/>
                  </a:solidFill>
                </a:uFill>
                <a:latin typeface="Century Gothic"/>
              </a:rPr>
              <a:t>Operadores</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333399"/>
                </a:solidFill>
                <a:uFill>
                  <a:solidFill>
                    <a:srgbClr val="ffffff"/>
                  </a:solidFill>
                </a:uFill>
                <a:latin typeface="Century Gothic"/>
              </a:rPr>
              <a:t>Nº de paradas: 10</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2</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nSpc>
                <a:spcPct val="100000"/>
              </a:lnSpc>
            </a:pPr>
            <a:r>
              <a:rPr b="0" lang="es-ES" sz="2400" spc="-1" strike="noStrike">
                <a:solidFill>
                  <a:srgbClr val="000000"/>
                </a:solidFill>
                <a:uFill>
                  <a:solidFill>
                    <a:srgbClr val="ffffff"/>
                  </a:solidFill>
                </a:uFill>
                <a:latin typeface="Century Gothic"/>
              </a:rPr>
              <a:t>  </a:t>
            </a:r>
            <a:r>
              <a:rPr b="0" lang="es-ES" sz="2400" spc="-1" strike="noStrike">
                <a:solidFill>
                  <a:srgbClr val="000000"/>
                </a:solidFill>
                <a:uFill>
                  <a:solidFill>
                    <a:srgbClr val="ffffff"/>
                  </a:solidFill>
                </a:uFill>
                <a:latin typeface="Century Gothic"/>
              </a:rPr>
              <a:t>3</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r>
              <a:rPr b="0" lang="es-ES" sz="2400" spc="-1" strike="noStrike">
                <a:solidFill>
                  <a:srgbClr val="000000"/>
                </a:solidFill>
                <a:uFill>
                  <a:solidFill>
                    <a:srgbClr val="ffffff"/>
                  </a:solidFill>
                </a:uFill>
                <a:latin typeface="Century Gothic"/>
              </a:rPr>
              <a:t>3</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p:txBody>
      </p:sp>
      <p:pic>
        <p:nvPicPr>
          <p:cNvPr id="754" name="Picture 2" descr=""/>
          <p:cNvPicPr/>
          <p:nvPr/>
        </p:nvPicPr>
        <p:blipFill>
          <a:blip r:embed="rId3"/>
          <a:stretch/>
        </p:blipFill>
        <p:spPr>
          <a:xfrm>
            <a:off x="991440" y="2472480"/>
            <a:ext cx="855000" cy="855000"/>
          </a:xfrm>
          <a:prstGeom prst="rect">
            <a:avLst/>
          </a:prstGeom>
          <a:ln>
            <a:noFill/>
          </a:ln>
        </p:spPr>
      </p:pic>
      <p:pic>
        <p:nvPicPr>
          <p:cNvPr id="755" name="Imagen 23" descr=""/>
          <p:cNvPicPr/>
          <p:nvPr/>
        </p:nvPicPr>
        <p:blipFill>
          <a:blip r:embed="rId4"/>
          <a:stretch/>
        </p:blipFill>
        <p:spPr>
          <a:xfrm rot="2452800">
            <a:off x="1037520" y="3963240"/>
            <a:ext cx="870840" cy="861120"/>
          </a:xfrm>
          <a:prstGeom prst="rect">
            <a:avLst/>
          </a:prstGeom>
          <a:ln>
            <a:noFill/>
          </a:ln>
        </p:spPr>
      </p:pic>
      <p:sp>
        <p:nvSpPr>
          <p:cNvPr id="756" name="CustomShape 8"/>
          <p:cNvSpPr/>
          <p:nvPr/>
        </p:nvSpPr>
        <p:spPr>
          <a:xfrm>
            <a:off x="1038240" y="3284280"/>
            <a:ext cx="748440" cy="678600"/>
          </a:xfrm>
          <a:prstGeom prst="ellipse">
            <a:avLst/>
          </a:prstGeom>
          <a:solidFill>
            <a:schemeClr val="accent6">
              <a:lumMod val="20000"/>
              <a:lumOff val="80000"/>
            </a:schemeClr>
          </a:solidFill>
          <a:ln w="9360">
            <a:noFill/>
          </a:ln>
        </p:spPr>
        <p:style>
          <a:lnRef idx="0"/>
          <a:fillRef idx="0"/>
          <a:effectRef idx="0"/>
          <a:fontRef idx="minor"/>
        </p:style>
      </p:sp>
      <p:pic>
        <p:nvPicPr>
          <p:cNvPr id="757" name="Imagen 25" descr=""/>
          <p:cNvPicPr/>
          <p:nvPr/>
        </p:nvPicPr>
        <p:blipFill>
          <a:blip r:embed="rId5"/>
          <a:stretch/>
        </p:blipFill>
        <p:spPr>
          <a:xfrm>
            <a:off x="1147320" y="3397320"/>
            <a:ext cx="544320" cy="452520"/>
          </a:xfrm>
          <a:prstGeom prst="rect">
            <a:avLst/>
          </a:prstGeom>
          <a:ln>
            <a:noFill/>
          </a:ln>
        </p:spPr>
      </p:pic>
      <p:sp>
        <p:nvSpPr>
          <p:cNvPr id="758" name="CustomShape 9"/>
          <p:cNvSpPr/>
          <p:nvPr/>
        </p:nvSpPr>
        <p:spPr>
          <a:xfrm>
            <a:off x="522000" y="4906800"/>
            <a:ext cx="4049640" cy="72972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333399"/>
                </a:solidFill>
                <a:uFill>
                  <a:solidFill>
                    <a:srgbClr val="ffffff"/>
                  </a:solidFill>
                </a:uFill>
                <a:latin typeface="Century Gothic"/>
              </a:rPr>
              <a:t>Oferta Complementaria:</a:t>
            </a:r>
            <a:endParaRPr b="0" lang="es-ES" sz="1800" spc="-1" strike="noStrike">
              <a:solidFill>
                <a:srgbClr val="000000"/>
              </a:solidFill>
              <a:uFill>
                <a:solidFill>
                  <a:srgbClr val="ffffff"/>
                </a:solidFill>
              </a:uFill>
              <a:latin typeface="Arial"/>
            </a:endParaRPr>
          </a:p>
          <a:p>
            <a:pPr algn="just">
              <a:lnSpc>
                <a:spcPct val="100000"/>
              </a:lnSpc>
            </a:pPr>
            <a:r>
              <a:rPr b="0" lang="es-ES" sz="1200" spc="-1" strike="noStrike">
                <a:solidFill>
                  <a:srgbClr val="000000"/>
                </a:solidFill>
                <a:uFill>
                  <a:solidFill>
                    <a:srgbClr val="ffffff"/>
                  </a:solidFill>
                </a:uFill>
                <a:latin typeface="Century Gothic"/>
              </a:rPr>
              <a:t>Panadería, floristería.</a:t>
            </a:r>
            <a:endParaRPr b="0" lang="es-ES" sz="1200" spc="-1" strike="noStrike">
              <a:solidFill>
                <a:srgbClr val="000000"/>
              </a:solidFill>
              <a:uFill>
                <a:solidFill>
                  <a:srgbClr val="ffffff"/>
                </a:solidFill>
              </a:uFill>
              <a:latin typeface="Arial"/>
            </a:endParaRPr>
          </a:p>
          <a:p>
            <a:pPr algn="just">
              <a:lnSpc>
                <a:spcPct val="100000"/>
              </a:lnSpc>
            </a:pPr>
            <a:r>
              <a:rPr b="0" lang="es-ES" sz="1200" spc="-1" strike="noStrike">
                <a:solidFill>
                  <a:srgbClr val="000000"/>
                </a:solidFill>
                <a:uFill>
                  <a:solidFill>
                    <a:srgbClr val="ffffff"/>
                  </a:solidFill>
                </a:uFill>
                <a:latin typeface="Century Gothic"/>
              </a:rPr>
              <a:t>Zona de hostelería en planta superior.</a:t>
            </a:r>
            <a:endParaRPr b="0" lang="es-ES" sz="1200" spc="-1" strike="noStrike">
              <a:solidFill>
                <a:srgbClr val="000000"/>
              </a:solidFill>
              <a:uFill>
                <a:solidFill>
                  <a:srgbClr val="ffffff"/>
                </a:solidFill>
              </a:uFill>
              <a:latin typeface="Arial"/>
            </a:endParaRPr>
          </a:p>
        </p:txBody>
      </p:sp>
      <p:pic>
        <p:nvPicPr>
          <p:cNvPr id="759" name="Imagen 2" descr=""/>
          <p:cNvPicPr/>
          <p:nvPr/>
        </p:nvPicPr>
        <p:blipFill>
          <a:blip r:embed="rId6"/>
          <a:stretch/>
        </p:blipFill>
        <p:spPr>
          <a:xfrm>
            <a:off x="3819600" y="2007720"/>
            <a:ext cx="4323960" cy="2390400"/>
          </a:xfrm>
          <a:prstGeom prst="rect">
            <a:avLst/>
          </a:prstGeom>
          <a:ln>
            <a:noFill/>
          </a:ln>
        </p:spPr>
      </p:pic>
      <p:pic>
        <p:nvPicPr>
          <p:cNvPr id="760" name="Imagen 4" descr=""/>
          <p:cNvPicPr/>
          <p:nvPr/>
        </p:nvPicPr>
        <p:blipFill>
          <a:blip r:embed="rId7"/>
          <a:stretch/>
        </p:blipFill>
        <p:spPr>
          <a:xfrm>
            <a:off x="4421520" y="4586400"/>
            <a:ext cx="2120400" cy="1157760"/>
          </a:xfrm>
          <a:prstGeom prst="rect">
            <a:avLst/>
          </a:prstGeom>
          <a:ln>
            <a:noFill/>
          </a:ln>
        </p:spPr>
      </p:pic>
      <p:pic>
        <p:nvPicPr>
          <p:cNvPr id="761" name="Imagen 6" descr=""/>
          <p:cNvPicPr/>
          <p:nvPr/>
        </p:nvPicPr>
        <p:blipFill>
          <a:blip r:embed="rId8"/>
          <a:stretch/>
        </p:blipFill>
        <p:spPr>
          <a:xfrm>
            <a:off x="6711840" y="4562640"/>
            <a:ext cx="1435320" cy="1181160"/>
          </a:xfrm>
          <a:prstGeom prst="rect">
            <a:avLst/>
          </a:prstGeom>
          <a:ln>
            <a:noFill/>
          </a:ln>
        </p:spPr>
      </p:pic>
      <p:pic>
        <p:nvPicPr>
          <p:cNvPr id="762" name="Imagen 18" descr=""/>
          <p:cNvPicPr/>
          <p:nvPr/>
        </p:nvPicPr>
        <p:blipFill>
          <a:blip r:embed="rId9"/>
          <a:stretch/>
        </p:blipFill>
        <p:spPr>
          <a:xfrm>
            <a:off x="7737480" y="912600"/>
            <a:ext cx="461520" cy="515880"/>
          </a:xfrm>
          <a:prstGeom prst="rect">
            <a:avLst/>
          </a:prstGeom>
          <a:ln>
            <a:noFill/>
          </a:ln>
        </p:spPr>
      </p:pic>
      <p:sp>
        <p:nvSpPr>
          <p:cNvPr id="763" name="CustomShape 10"/>
          <p:cNvSpPr/>
          <p:nvPr/>
        </p:nvSpPr>
        <p:spPr>
          <a:xfrm>
            <a:off x="7245360" y="1403640"/>
            <a:ext cx="1450440" cy="516600"/>
          </a:xfrm>
          <a:prstGeom prst="rect">
            <a:avLst/>
          </a:prstGeom>
          <a:noFill/>
          <a:ln>
            <a:noFill/>
          </a:ln>
        </p:spPr>
        <p:style>
          <a:lnRef idx="0"/>
          <a:fillRef idx="0"/>
          <a:effectRef idx="0"/>
          <a:fontRef idx="minor"/>
        </p:style>
        <p:txBody>
          <a:bodyPr lIns="90000" rIns="90000" tIns="45000" bIns="45000"/>
          <a:p>
            <a:pPr algn="ctr">
              <a:lnSpc>
                <a:spcPct val="100000"/>
              </a:lnSpc>
            </a:pPr>
            <a:r>
              <a:rPr b="0" lang="es-ES" sz="1400" spc="-1" strike="noStrike">
                <a:solidFill>
                  <a:srgbClr val="000000"/>
                </a:solidFill>
                <a:uFill>
                  <a:solidFill>
                    <a:srgbClr val="ffffff"/>
                  </a:solidFill>
                </a:uFill>
                <a:latin typeface="Century Gothic"/>
              </a:rPr>
              <a:t>2014</a:t>
            </a:r>
            <a:endParaRPr b="0" lang="es-ES" sz="1400" spc="-1" strike="noStrike">
              <a:solidFill>
                <a:srgbClr val="000000"/>
              </a:solidFill>
              <a:uFill>
                <a:solidFill>
                  <a:srgbClr val="ffffff"/>
                </a:solidFill>
              </a:uFill>
              <a:latin typeface="Arial"/>
            </a:endParaRPr>
          </a:p>
          <a:p>
            <a:pPr algn="ctr">
              <a:lnSpc>
                <a:spcPct val="100000"/>
              </a:lnSpc>
            </a:pPr>
            <a:r>
              <a:rPr b="0" lang="es-ES" sz="1400" spc="-1" strike="noStrike">
                <a:solidFill>
                  <a:srgbClr val="000000"/>
                </a:solidFill>
                <a:uFill>
                  <a:solidFill>
                    <a:srgbClr val="ffffff"/>
                  </a:solidFill>
                </a:uFill>
                <a:latin typeface="Century Gothic"/>
              </a:rPr>
              <a:t>Restauración</a:t>
            </a:r>
            <a:endParaRPr b="0" lang="es-ES" sz="1400" spc="-1" strike="noStrike">
              <a:solidFill>
                <a:srgbClr val="000000"/>
              </a:solidFill>
              <a:uFill>
                <a:solidFill>
                  <a:srgbClr val="ffffff"/>
                </a:solidFill>
              </a:uFill>
              <a:latin typeface="Arial"/>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4"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765" name="TextShape 2"/>
          <p:cNvSpPr txBox="1"/>
          <p:nvPr/>
        </p:nvSpPr>
        <p:spPr>
          <a:xfrm>
            <a:off x="6553080" y="6245280"/>
            <a:ext cx="2133360" cy="475920"/>
          </a:xfrm>
          <a:prstGeom prst="rect">
            <a:avLst/>
          </a:prstGeom>
          <a:noFill/>
          <a:ln w="9360">
            <a:noFill/>
          </a:ln>
        </p:spPr>
        <p:txBody>
          <a:bodyPr/>
          <a:p>
            <a:pPr algn="r">
              <a:lnSpc>
                <a:spcPct val="100000"/>
              </a:lnSpc>
            </a:pPr>
            <a:fld id="{17A8568A-CB67-42A1-A3B7-F9CB30FEB806}"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766" name="Picture 2" descr=""/>
          <p:cNvPicPr/>
          <p:nvPr/>
        </p:nvPicPr>
        <p:blipFill>
          <a:blip r:embed="rId1"/>
          <a:stretch/>
        </p:blipFill>
        <p:spPr>
          <a:xfrm>
            <a:off x="-9360" y="0"/>
            <a:ext cx="8471160" cy="600120"/>
          </a:xfrm>
          <a:prstGeom prst="rect">
            <a:avLst/>
          </a:prstGeom>
          <a:ln>
            <a:noFill/>
          </a:ln>
        </p:spPr>
      </p:pic>
      <p:pic>
        <p:nvPicPr>
          <p:cNvPr id="767" name="Picture 26" descr=""/>
          <p:cNvPicPr/>
          <p:nvPr/>
        </p:nvPicPr>
        <p:blipFill>
          <a:blip r:embed="rId2"/>
          <a:stretch/>
        </p:blipFill>
        <p:spPr>
          <a:xfrm>
            <a:off x="8525520" y="35280"/>
            <a:ext cx="561960" cy="555840"/>
          </a:xfrm>
          <a:prstGeom prst="rect">
            <a:avLst/>
          </a:prstGeom>
          <a:ln>
            <a:noFill/>
          </a:ln>
        </p:spPr>
      </p:pic>
      <p:sp>
        <p:nvSpPr>
          <p:cNvPr id="768"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769" name="CustomShape 4"/>
          <p:cNvSpPr/>
          <p:nvPr/>
        </p:nvSpPr>
        <p:spPr>
          <a:xfrm>
            <a:off x="179640" y="764640"/>
            <a:ext cx="8640720" cy="5480280"/>
          </a:xfrm>
          <a:prstGeom prst="roundRect">
            <a:avLst>
              <a:gd name="adj" fmla="val 16667"/>
            </a:avLst>
          </a:prstGeom>
          <a:noFill/>
          <a:ln w="38160">
            <a:solidFill>
              <a:schemeClr val="accent6">
                <a:lumMod val="60000"/>
                <a:lumOff val="40000"/>
              </a:schemeClr>
            </a:solidFill>
            <a:round/>
            <a:tailEnd len="med" type="triangle" w="med"/>
          </a:ln>
        </p:spPr>
        <p:style>
          <a:lnRef idx="0"/>
          <a:fillRef idx="0"/>
          <a:effectRef idx="0"/>
          <a:fontRef idx="minor"/>
        </p:style>
      </p:sp>
      <p:sp>
        <p:nvSpPr>
          <p:cNvPr id="770" name="CustomShape 5"/>
          <p:cNvSpPr/>
          <p:nvPr/>
        </p:nvSpPr>
        <p:spPr>
          <a:xfrm>
            <a:off x="698040" y="950400"/>
            <a:ext cx="502560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u="sng">
                <a:solidFill>
                  <a:srgbClr val="333399"/>
                </a:solidFill>
                <a:uFill>
                  <a:solidFill>
                    <a:srgbClr val="ffffff"/>
                  </a:solidFill>
                </a:uFill>
                <a:latin typeface="Century Gothic"/>
              </a:rPr>
              <a:t>BARAKALDO, VIZCAYA</a:t>
            </a:r>
            <a:endParaRPr b="0" lang="es-ES" sz="2000" spc="-1" strike="noStrike">
              <a:solidFill>
                <a:srgbClr val="000000"/>
              </a:solidFill>
              <a:uFill>
                <a:solidFill>
                  <a:srgbClr val="ffffff"/>
                </a:solidFill>
              </a:uFill>
              <a:latin typeface="Arial"/>
            </a:endParaRPr>
          </a:p>
        </p:txBody>
      </p:sp>
      <p:sp>
        <p:nvSpPr>
          <p:cNvPr id="771" name="CustomShape 6"/>
          <p:cNvSpPr/>
          <p:nvPr/>
        </p:nvSpPr>
        <p:spPr>
          <a:xfrm>
            <a:off x="397440" y="1449000"/>
            <a:ext cx="3377160" cy="46468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u="sng">
                <a:solidFill>
                  <a:srgbClr val="333399"/>
                </a:solidFill>
                <a:uFill>
                  <a:solidFill>
                    <a:srgbClr val="ffffff"/>
                  </a:solidFill>
                </a:uFill>
                <a:latin typeface="Century Gothic"/>
              </a:rPr>
              <a:t>Operadores</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333399"/>
                </a:solidFill>
                <a:uFill>
                  <a:solidFill>
                    <a:srgbClr val="ffffff"/>
                  </a:solidFill>
                </a:uFill>
                <a:latin typeface="Century Gothic"/>
              </a:rPr>
              <a:t>Nº de paradas: 24</a:t>
            </a:r>
            <a:endParaRPr b="0" lang="es-ES" sz="1800" spc="-1" strike="noStrike">
              <a:solidFill>
                <a:srgbClr val="000000"/>
              </a:solidFill>
              <a:uFill>
                <a:solidFill>
                  <a:srgbClr val="ffffff"/>
                </a:solidFill>
              </a:uFill>
              <a:latin typeface="Arial"/>
            </a:endParaRPr>
          </a:p>
          <a:p>
            <a:pPr algn="ctr">
              <a:lnSpc>
                <a:spcPct val="100000"/>
              </a:lnSpc>
            </a:pPr>
            <a:endParaRPr b="0" lang="es-ES" sz="1800" spc="-1" strike="noStrike">
              <a:solidFill>
                <a:srgbClr val="000000"/>
              </a:solidFill>
              <a:uFill>
                <a:solidFill>
                  <a:srgbClr val="ffffff"/>
                </a:solidFill>
              </a:uFill>
              <a:latin typeface="Arial"/>
            </a:endParaRPr>
          </a:p>
          <a:p>
            <a:pPr algn="ctr">
              <a:lnSpc>
                <a:spcPct val="100000"/>
              </a:lnSpc>
            </a:pPr>
            <a:r>
              <a:rPr b="0" lang="es-ES" sz="2400" spc="-1" strike="noStrike">
                <a:solidFill>
                  <a:srgbClr val="000000"/>
                </a:solidFill>
                <a:uFill>
                  <a:solidFill>
                    <a:srgbClr val="ffffff"/>
                  </a:solidFill>
                </a:uFill>
                <a:latin typeface="Century Gothic"/>
              </a:rPr>
              <a:t>5</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nSpc>
                <a:spcPct val="100000"/>
              </a:lnSpc>
            </a:pPr>
            <a:r>
              <a:rPr b="0" lang="es-ES" sz="2400" spc="-1" strike="noStrike">
                <a:solidFill>
                  <a:srgbClr val="000000"/>
                </a:solidFill>
                <a:uFill>
                  <a:solidFill>
                    <a:srgbClr val="ffffff"/>
                  </a:solidFill>
                </a:uFill>
                <a:latin typeface="Century Gothic"/>
              </a:rPr>
              <a:t>  </a:t>
            </a:r>
            <a:r>
              <a:rPr b="0" lang="es-ES" sz="2400" spc="-1" strike="noStrike">
                <a:solidFill>
                  <a:srgbClr val="000000"/>
                </a:solidFill>
                <a:uFill>
                  <a:solidFill>
                    <a:srgbClr val="ffffff"/>
                  </a:solidFill>
                </a:uFill>
                <a:latin typeface="Century Gothic"/>
              </a:rPr>
              <a:t>3</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r>
              <a:rPr b="0" lang="es-ES" sz="2400" spc="-1" strike="noStrike">
                <a:solidFill>
                  <a:srgbClr val="000000"/>
                </a:solidFill>
                <a:uFill>
                  <a:solidFill>
                    <a:srgbClr val="ffffff"/>
                  </a:solidFill>
                </a:uFill>
                <a:latin typeface="Century Gothic"/>
              </a:rPr>
              <a:t>11</a:t>
            </a: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a:p>
            <a:pPr marL="1371600" algn="ctr">
              <a:lnSpc>
                <a:spcPct val="100000"/>
              </a:lnSpc>
            </a:pPr>
            <a:endParaRPr b="0" lang="es-ES" sz="2400" spc="-1" strike="noStrike">
              <a:solidFill>
                <a:srgbClr val="000000"/>
              </a:solidFill>
              <a:uFill>
                <a:solidFill>
                  <a:srgbClr val="ffffff"/>
                </a:solidFill>
              </a:uFill>
              <a:latin typeface="Arial"/>
            </a:endParaRPr>
          </a:p>
        </p:txBody>
      </p:sp>
      <p:pic>
        <p:nvPicPr>
          <p:cNvPr id="772" name="Picture 2" descr=""/>
          <p:cNvPicPr/>
          <p:nvPr/>
        </p:nvPicPr>
        <p:blipFill>
          <a:blip r:embed="rId3"/>
          <a:stretch/>
        </p:blipFill>
        <p:spPr>
          <a:xfrm>
            <a:off x="991440" y="2472480"/>
            <a:ext cx="855000" cy="855000"/>
          </a:xfrm>
          <a:prstGeom prst="rect">
            <a:avLst/>
          </a:prstGeom>
          <a:ln>
            <a:noFill/>
          </a:ln>
        </p:spPr>
      </p:pic>
      <p:pic>
        <p:nvPicPr>
          <p:cNvPr id="773" name="Imagen 23" descr=""/>
          <p:cNvPicPr/>
          <p:nvPr/>
        </p:nvPicPr>
        <p:blipFill>
          <a:blip r:embed="rId4"/>
          <a:stretch/>
        </p:blipFill>
        <p:spPr>
          <a:xfrm rot="2452800">
            <a:off x="1037520" y="3963240"/>
            <a:ext cx="870840" cy="861120"/>
          </a:xfrm>
          <a:prstGeom prst="rect">
            <a:avLst/>
          </a:prstGeom>
          <a:ln>
            <a:noFill/>
          </a:ln>
        </p:spPr>
      </p:pic>
      <p:sp>
        <p:nvSpPr>
          <p:cNvPr id="774" name="CustomShape 7"/>
          <p:cNvSpPr/>
          <p:nvPr/>
        </p:nvSpPr>
        <p:spPr>
          <a:xfrm>
            <a:off x="1038240" y="3284280"/>
            <a:ext cx="748440" cy="678600"/>
          </a:xfrm>
          <a:prstGeom prst="ellipse">
            <a:avLst/>
          </a:prstGeom>
          <a:solidFill>
            <a:schemeClr val="accent6">
              <a:lumMod val="20000"/>
              <a:lumOff val="80000"/>
            </a:schemeClr>
          </a:solidFill>
          <a:ln w="9360">
            <a:noFill/>
          </a:ln>
        </p:spPr>
        <p:style>
          <a:lnRef idx="0"/>
          <a:fillRef idx="0"/>
          <a:effectRef idx="0"/>
          <a:fontRef idx="minor"/>
        </p:style>
      </p:sp>
      <p:pic>
        <p:nvPicPr>
          <p:cNvPr id="775" name="Imagen 25" descr=""/>
          <p:cNvPicPr/>
          <p:nvPr/>
        </p:nvPicPr>
        <p:blipFill>
          <a:blip r:embed="rId5"/>
          <a:stretch/>
        </p:blipFill>
        <p:spPr>
          <a:xfrm>
            <a:off x="1147320" y="3397320"/>
            <a:ext cx="544320" cy="452520"/>
          </a:xfrm>
          <a:prstGeom prst="rect">
            <a:avLst/>
          </a:prstGeom>
          <a:ln>
            <a:noFill/>
          </a:ln>
        </p:spPr>
      </p:pic>
      <p:sp>
        <p:nvSpPr>
          <p:cNvPr id="776" name="CustomShape 8"/>
          <p:cNvSpPr/>
          <p:nvPr/>
        </p:nvSpPr>
        <p:spPr>
          <a:xfrm>
            <a:off x="522000" y="4906800"/>
            <a:ext cx="4049640" cy="82152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333399"/>
                </a:solidFill>
                <a:uFill>
                  <a:solidFill>
                    <a:srgbClr val="ffffff"/>
                  </a:solidFill>
                </a:uFill>
                <a:latin typeface="Century Gothic"/>
              </a:rPr>
              <a:t>Oferta Complementaria:</a:t>
            </a:r>
            <a:endParaRPr b="0" lang="es-ES" sz="1800" spc="-1" strike="noStrike">
              <a:solidFill>
                <a:srgbClr val="000000"/>
              </a:solidFill>
              <a:uFill>
                <a:solidFill>
                  <a:srgbClr val="ffffff"/>
                </a:solidFill>
              </a:uFill>
              <a:latin typeface="Arial"/>
            </a:endParaRPr>
          </a:p>
          <a:p>
            <a:pPr algn="just">
              <a:lnSpc>
                <a:spcPct val="100000"/>
              </a:lnSpc>
            </a:pPr>
            <a:r>
              <a:rPr b="0" lang="es-ES" sz="1200" spc="-1" strike="noStrike">
                <a:solidFill>
                  <a:srgbClr val="000000"/>
                </a:solidFill>
                <a:uFill>
                  <a:solidFill>
                    <a:srgbClr val="ffffff"/>
                  </a:solidFill>
                </a:uFill>
                <a:latin typeface="Century Gothic"/>
              </a:rPr>
              <a:t>Charcuterías, panadería, floristería. </a:t>
            </a:r>
            <a:endParaRPr b="0" lang="es-ES" sz="1200" spc="-1" strike="noStrike">
              <a:solidFill>
                <a:srgbClr val="000000"/>
              </a:solidFill>
              <a:uFill>
                <a:solidFill>
                  <a:srgbClr val="ffffff"/>
                </a:solidFill>
              </a:uFill>
              <a:latin typeface="Arial"/>
            </a:endParaRPr>
          </a:p>
          <a:p>
            <a:pPr algn="just">
              <a:lnSpc>
                <a:spcPct val="100000"/>
              </a:lnSpc>
            </a:pPr>
            <a:r>
              <a:rPr b="0" lang="es-ES" sz="1800" spc="-1" strike="noStrike">
                <a:solidFill>
                  <a:srgbClr val="333399"/>
                </a:solidFill>
                <a:uFill>
                  <a:solidFill>
                    <a:srgbClr val="ffffff"/>
                  </a:solidFill>
                </a:uFill>
                <a:latin typeface="Century Gothic"/>
              </a:rPr>
              <a:t>Gimnasio Basic Fit en la 2ºplanta</a:t>
            </a:r>
            <a:endParaRPr b="0" lang="es-ES" sz="1800" spc="-1" strike="noStrike">
              <a:solidFill>
                <a:srgbClr val="000000"/>
              </a:solidFill>
              <a:uFill>
                <a:solidFill>
                  <a:srgbClr val="ffffff"/>
                </a:solidFill>
              </a:uFill>
              <a:latin typeface="Arial"/>
            </a:endParaRPr>
          </a:p>
        </p:txBody>
      </p:sp>
      <p:pic>
        <p:nvPicPr>
          <p:cNvPr id="777" name="Imagen 18" descr=""/>
          <p:cNvPicPr/>
          <p:nvPr/>
        </p:nvPicPr>
        <p:blipFill>
          <a:blip r:embed="rId6"/>
          <a:stretch/>
        </p:blipFill>
        <p:spPr>
          <a:xfrm>
            <a:off x="6432480" y="891000"/>
            <a:ext cx="461520" cy="515880"/>
          </a:xfrm>
          <a:prstGeom prst="rect">
            <a:avLst/>
          </a:prstGeom>
          <a:ln>
            <a:noFill/>
          </a:ln>
        </p:spPr>
      </p:pic>
      <p:sp>
        <p:nvSpPr>
          <p:cNvPr id="778" name="CustomShape 9"/>
          <p:cNvSpPr/>
          <p:nvPr/>
        </p:nvSpPr>
        <p:spPr>
          <a:xfrm>
            <a:off x="5940000" y="1382040"/>
            <a:ext cx="1450440" cy="516600"/>
          </a:xfrm>
          <a:prstGeom prst="rect">
            <a:avLst/>
          </a:prstGeom>
          <a:noFill/>
          <a:ln>
            <a:noFill/>
          </a:ln>
        </p:spPr>
        <p:style>
          <a:lnRef idx="0"/>
          <a:fillRef idx="0"/>
          <a:effectRef idx="0"/>
          <a:fontRef idx="minor"/>
        </p:style>
        <p:txBody>
          <a:bodyPr lIns="90000" rIns="90000" tIns="45000" bIns="45000"/>
          <a:p>
            <a:pPr algn="ctr">
              <a:lnSpc>
                <a:spcPct val="100000"/>
              </a:lnSpc>
            </a:pPr>
            <a:r>
              <a:rPr b="0" lang="es-ES" sz="1400" spc="-1" strike="noStrike">
                <a:solidFill>
                  <a:srgbClr val="000000"/>
                </a:solidFill>
                <a:uFill>
                  <a:solidFill>
                    <a:srgbClr val="ffffff"/>
                  </a:solidFill>
                </a:uFill>
                <a:latin typeface="Century Gothic"/>
              </a:rPr>
              <a:t>2005</a:t>
            </a:r>
            <a:endParaRPr b="0" lang="es-ES" sz="1400" spc="-1" strike="noStrike">
              <a:solidFill>
                <a:srgbClr val="000000"/>
              </a:solidFill>
              <a:uFill>
                <a:solidFill>
                  <a:srgbClr val="ffffff"/>
                </a:solidFill>
              </a:uFill>
              <a:latin typeface="Arial"/>
            </a:endParaRPr>
          </a:p>
          <a:p>
            <a:pPr algn="ctr">
              <a:lnSpc>
                <a:spcPct val="100000"/>
              </a:lnSpc>
            </a:pPr>
            <a:r>
              <a:rPr b="0" lang="es-ES" sz="1400" spc="-1" strike="noStrike">
                <a:solidFill>
                  <a:srgbClr val="000000"/>
                </a:solidFill>
                <a:uFill>
                  <a:solidFill>
                    <a:srgbClr val="ffffff"/>
                  </a:solidFill>
                </a:uFill>
                <a:latin typeface="Century Gothic"/>
              </a:rPr>
              <a:t>Restauración</a:t>
            </a:r>
            <a:endParaRPr b="0" lang="es-ES" sz="1400" spc="-1" strike="noStrike">
              <a:solidFill>
                <a:srgbClr val="000000"/>
              </a:solidFill>
              <a:uFill>
                <a:solidFill>
                  <a:srgbClr val="ffffff"/>
                </a:solidFill>
              </a:uFill>
              <a:latin typeface="Arial"/>
            </a:endParaRPr>
          </a:p>
        </p:txBody>
      </p:sp>
      <p:pic>
        <p:nvPicPr>
          <p:cNvPr id="779" name="Imagen 27" descr=""/>
          <p:cNvPicPr/>
          <p:nvPr/>
        </p:nvPicPr>
        <p:blipFill>
          <a:blip r:embed="rId7"/>
          <a:stretch/>
        </p:blipFill>
        <p:spPr>
          <a:xfrm>
            <a:off x="3975120" y="2277000"/>
            <a:ext cx="4236840" cy="2460600"/>
          </a:xfrm>
          <a:prstGeom prst="rect">
            <a:avLst/>
          </a:prstGeom>
          <a:ln>
            <a:noFill/>
          </a:ln>
        </p:spPr>
      </p:pic>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0"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781" name="TextShape 2"/>
          <p:cNvSpPr txBox="1"/>
          <p:nvPr/>
        </p:nvSpPr>
        <p:spPr>
          <a:xfrm>
            <a:off x="6516360" y="6277680"/>
            <a:ext cx="2133360" cy="475920"/>
          </a:xfrm>
          <a:prstGeom prst="rect">
            <a:avLst/>
          </a:prstGeom>
          <a:noFill/>
          <a:ln w="9360">
            <a:noFill/>
          </a:ln>
        </p:spPr>
        <p:txBody>
          <a:bodyPr/>
          <a:p>
            <a:pPr algn="r">
              <a:lnSpc>
                <a:spcPct val="100000"/>
              </a:lnSpc>
            </a:pPr>
            <a:fld id="{AB418586-3DA8-4C58-A7EF-61C11EC4B87B}"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782" name="Picture 2" descr=""/>
          <p:cNvPicPr/>
          <p:nvPr/>
        </p:nvPicPr>
        <p:blipFill>
          <a:blip r:embed="rId1"/>
          <a:stretch/>
        </p:blipFill>
        <p:spPr>
          <a:xfrm>
            <a:off x="-9360" y="0"/>
            <a:ext cx="8471160" cy="600120"/>
          </a:xfrm>
          <a:prstGeom prst="rect">
            <a:avLst/>
          </a:prstGeom>
          <a:ln>
            <a:noFill/>
          </a:ln>
        </p:spPr>
      </p:pic>
      <p:pic>
        <p:nvPicPr>
          <p:cNvPr id="783" name="Picture 26" descr=""/>
          <p:cNvPicPr/>
          <p:nvPr/>
        </p:nvPicPr>
        <p:blipFill>
          <a:blip r:embed="rId2"/>
          <a:stretch/>
        </p:blipFill>
        <p:spPr>
          <a:xfrm>
            <a:off x="8525520" y="35280"/>
            <a:ext cx="561960" cy="555840"/>
          </a:xfrm>
          <a:prstGeom prst="rect">
            <a:avLst/>
          </a:prstGeom>
          <a:ln>
            <a:noFill/>
          </a:ln>
        </p:spPr>
      </p:pic>
      <p:sp>
        <p:nvSpPr>
          <p:cNvPr id="784" name="CustomShape 3"/>
          <p:cNvSpPr/>
          <p:nvPr/>
        </p:nvSpPr>
        <p:spPr>
          <a:xfrm>
            <a:off x="76320" y="50040"/>
            <a:ext cx="8239680" cy="6994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2060"/>
                </a:solidFill>
                <a:uFill>
                  <a:solidFill>
                    <a:srgbClr val="ffffff"/>
                  </a:solidFill>
                </a:uFill>
                <a:latin typeface="Century Gothic"/>
              </a:rPr>
              <a:t>4. Experiencias de mercados tradicionales en zonas urbanas</a:t>
            </a:r>
            <a:r>
              <a:rPr b="1" lang="es-ES" sz="2000" spc="-1" strike="noStrike">
                <a:solidFill>
                  <a:srgbClr val="00304a"/>
                </a:solidFill>
                <a:uFill>
                  <a:solidFill>
                    <a:srgbClr val="ffffff"/>
                  </a:solidFill>
                </a:uFill>
                <a:latin typeface="Century Gothic"/>
              </a:rPr>
              <a:t>_ </a:t>
            </a:r>
            <a:endParaRPr b="0" lang="es-ES" sz="2000" spc="-1" strike="noStrike">
              <a:solidFill>
                <a:srgbClr val="000000"/>
              </a:solidFill>
              <a:uFill>
                <a:solidFill>
                  <a:srgbClr val="ffffff"/>
                </a:solidFill>
              </a:uFill>
              <a:latin typeface="Arial"/>
            </a:endParaRPr>
          </a:p>
        </p:txBody>
      </p:sp>
      <p:sp>
        <p:nvSpPr>
          <p:cNvPr id="785" name="CustomShape 4"/>
          <p:cNvSpPr/>
          <p:nvPr/>
        </p:nvSpPr>
        <p:spPr>
          <a:xfrm>
            <a:off x="683640" y="811800"/>
            <a:ext cx="7704360" cy="505080"/>
          </a:xfrm>
          <a:prstGeom prst="roundRect">
            <a:avLst>
              <a:gd name="adj" fmla="val 16667"/>
            </a:avLst>
          </a:prstGeom>
          <a:solidFill>
            <a:schemeClr val="accent6">
              <a:lumMod val="75000"/>
            </a:schemeClr>
          </a:solidFill>
          <a:ln>
            <a:noFill/>
          </a:ln>
          <a:effectLst>
            <a:outerShdw blurRad="40000" dir="5400000" dist="2000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p>
            <a:pPr algn="ctr">
              <a:lnSpc>
                <a:spcPct val="100000"/>
              </a:lnSpc>
            </a:pPr>
            <a:r>
              <a:rPr b="1" lang="es-ES" sz="2400" spc="-1" strike="noStrike">
                <a:solidFill>
                  <a:srgbClr val="ffffff"/>
                </a:solidFill>
                <a:uFill>
                  <a:solidFill>
                    <a:srgbClr val="ffffff"/>
                  </a:solidFill>
                </a:uFill>
                <a:latin typeface="Arial"/>
              </a:rPr>
              <a:t>CONCLUSIONES</a:t>
            </a:r>
            <a:endParaRPr b="0" lang="es-ES" sz="2400" spc="-1" strike="noStrike">
              <a:solidFill>
                <a:srgbClr val="000000"/>
              </a:solidFill>
              <a:uFill>
                <a:solidFill>
                  <a:srgbClr val="ffffff"/>
                </a:solidFill>
              </a:uFill>
              <a:latin typeface="Arial"/>
            </a:endParaRPr>
          </a:p>
        </p:txBody>
      </p:sp>
      <p:sp>
        <p:nvSpPr>
          <p:cNvPr id="786" name="CustomShape 5"/>
          <p:cNvSpPr/>
          <p:nvPr/>
        </p:nvSpPr>
        <p:spPr>
          <a:xfrm>
            <a:off x="1331640" y="1917000"/>
            <a:ext cx="6192360" cy="30348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ffffff"/>
              </a:buClr>
              <a:buFont typeface="Arial"/>
              <a:buChar char="•"/>
            </a:pPr>
            <a:r>
              <a:rPr b="1" lang="es-ES" sz="1400" spc="-1" strike="noStrike">
                <a:solidFill>
                  <a:srgbClr val="ffffff"/>
                </a:solidFill>
                <a:uFill>
                  <a:solidFill>
                    <a:srgbClr val="ffffff"/>
                  </a:solidFill>
                </a:uFill>
                <a:latin typeface="Century Gothic"/>
              </a:rPr>
              <a:t>a</a:t>
            </a:r>
            <a:endParaRPr b="0" lang="es-ES" sz="1400" spc="-1" strike="noStrike">
              <a:solidFill>
                <a:srgbClr val="000000"/>
              </a:solidFill>
              <a:uFill>
                <a:solidFill>
                  <a:srgbClr val="ffffff"/>
                </a:solidFill>
              </a:uFill>
              <a:latin typeface="Arial"/>
            </a:endParaRPr>
          </a:p>
        </p:txBody>
      </p:sp>
      <p:sp>
        <p:nvSpPr>
          <p:cNvPr id="787" name="CustomShape 6"/>
          <p:cNvSpPr/>
          <p:nvPr/>
        </p:nvSpPr>
        <p:spPr>
          <a:xfrm>
            <a:off x="441000" y="1617840"/>
            <a:ext cx="8021160" cy="4459320"/>
          </a:xfrm>
          <a:prstGeom prst="rect">
            <a:avLst/>
          </a:prstGeom>
          <a:noFill/>
          <a:ln>
            <a:noFill/>
          </a:ln>
        </p:spPr>
        <p:style>
          <a:lnRef idx="0"/>
          <a:fillRef idx="0"/>
          <a:effectRef idx="0"/>
          <a:fontRef idx="minor"/>
        </p:style>
        <p:txBody>
          <a:bodyPr lIns="90000" rIns="90000" tIns="45000" bIns="45000"/>
          <a:p>
            <a:pPr marL="285840" indent="-285480" algn="just">
              <a:lnSpc>
                <a:spcPct val="150000"/>
              </a:lnSpc>
              <a:buClr>
                <a:srgbClr val="72bfc5"/>
              </a:buClr>
              <a:buSzPct val="150000"/>
              <a:buFont typeface="Arial"/>
              <a:buChar char="•"/>
            </a:pPr>
            <a:r>
              <a:rPr b="0" lang="es-ES" sz="1400" spc="-1" strike="noStrike">
                <a:solidFill>
                  <a:srgbClr val="000000"/>
                </a:solidFill>
                <a:uFill>
                  <a:solidFill>
                    <a:srgbClr val="ffffff"/>
                  </a:solidFill>
                </a:uFill>
                <a:latin typeface="Century Gothic"/>
              </a:rPr>
              <a:t>No existe una relación directa entre el número de paradas de los mercados de abastos y la cifra de población, por lo que, </a:t>
            </a:r>
            <a:r>
              <a:rPr b="1" lang="es-ES" sz="1400" spc="-1" strike="noStrike" u="sng">
                <a:solidFill>
                  <a:srgbClr val="000000"/>
                </a:solidFill>
                <a:uFill>
                  <a:solidFill>
                    <a:srgbClr val="ffffff"/>
                  </a:solidFill>
                </a:uFill>
                <a:latin typeface="Century Gothic"/>
              </a:rPr>
              <a:t>en términos de consumidores y competidores,</a:t>
            </a:r>
            <a:r>
              <a:rPr b="0" lang="es-ES" sz="1400" spc="-1" strike="noStrike" u="sng">
                <a:solidFill>
                  <a:srgbClr val="000000"/>
                </a:solidFill>
                <a:uFill>
                  <a:solidFill>
                    <a:srgbClr val="ffffff"/>
                  </a:solidFill>
                </a:uFill>
                <a:latin typeface="Century Gothic"/>
              </a:rPr>
              <a:t> </a:t>
            </a:r>
            <a:r>
              <a:rPr b="1" lang="es-ES" sz="1400" spc="-1" strike="noStrike" u="sng">
                <a:solidFill>
                  <a:srgbClr val="000000"/>
                </a:solidFill>
                <a:uFill>
                  <a:solidFill>
                    <a:srgbClr val="ffffff"/>
                  </a:solidFill>
                </a:uFill>
                <a:latin typeface="Century Gothic"/>
              </a:rPr>
              <a:t>el mix de operadores se ajusta a las situaciones concretas de cada emplazamiento</a:t>
            </a:r>
            <a:r>
              <a:rPr b="1" lang="es-ES" sz="1400" spc="-1" strike="noStrike">
                <a:solidFill>
                  <a:srgbClr val="000000"/>
                </a:solidFill>
                <a:uFill>
                  <a:solidFill>
                    <a:srgbClr val="ffffff"/>
                  </a:solidFill>
                </a:uFill>
                <a:latin typeface="Century Gothic"/>
              </a:rPr>
              <a:t>. </a:t>
            </a:r>
            <a:endParaRPr b="0" lang="es-ES" sz="1400" spc="-1" strike="noStrike">
              <a:solidFill>
                <a:srgbClr val="000000"/>
              </a:solidFill>
              <a:uFill>
                <a:solidFill>
                  <a:srgbClr val="ffffff"/>
                </a:solidFill>
              </a:uFill>
              <a:latin typeface="Arial"/>
            </a:endParaRPr>
          </a:p>
          <a:p>
            <a:pPr marL="285840" indent="-285480" algn="just">
              <a:lnSpc>
                <a:spcPct val="150000"/>
              </a:lnSpc>
              <a:buClr>
                <a:srgbClr val="72bfc5"/>
              </a:buClr>
              <a:buSzPct val="150000"/>
              <a:buFont typeface="Arial"/>
              <a:buChar char="•"/>
            </a:pPr>
            <a:r>
              <a:rPr b="0" lang="es-ES" sz="1400" spc="-1" strike="noStrike">
                <a:solidFill>
                  <a:srgbClr val="000000"/>
                </a:solidFill>
                <a:uFill>
                  <a:solidFill>
                    <a:srgbClr val="ffffff"/>
                  </a:solidFill>
                </a:uFill>
                <a:latin typeface="Century Gothic"/>
              </a:rPr>
              <a:t>Los mercados cuentan con una </a:t>
            </a:r>
            <a:r>
              <a:rPr b="1" lang="es-ES" sz="1400" spc="-1" strike="noStrike" u="sng">
                <a:solidFill>
                  <a:srgbClr val="000000"/>
                </a:solidFill>
                <a:uFill>
                  <a:solidFill>
                    <a:srgbClr val="ffffff"/>
                  </a:solidFill>
                </a:uFill>
                <a:latin typeface="Century Gothic"/>
              </a:rPr>
              <a:t>amplia diversidad de operadores complementarios</a:t>
            </a:r>
            <a:r>
              <a:rPr b="1" lang="es-ES" sz="1400" spc="-1" strike="noStrike">
                <a:solidFill>
                  <a:srgbClr val="000000"/>
                </a:solidFill>
                <a:uFill>
                  <a:solidFill>
                    <a:srgbClr val="ffffff"/>
                  </a:solidFill>
                </a:uFill>
                <a:latin typeface="Century Gothic"/>
              </a:rPr>
              <a:t> </a:t>
            </a:r>
            <a:r>
              <a:rPr b="0" lang="es-ES" sz="1400" spc="-1" strike="noStrike">
                <a:solidFill>
                  <a:srgbClr val="000000"/>
                </a:solidFill>
                <a:uFill>
                  <a:solidFill>
                    <a:srgbClr val="ffffff"/>
                  </a:solidFill>
                </a:uFill>
                <a:latin typeface="Century Gothic"/>
              </a:rPr>
              <a:t>a los principales, tales como panadería, pollería, charcutería, variando según cada emplazamiento.</a:t>
            </a:r>
            <a:endParaRPr b="0" lang="es-ES" sz="1400" spc="-1" strike="noStrike">
              <a:solidFill>
                <a:srgbClr val="000000"/>
              </a:solidFill>
              <a:uFill>
                <a:solidFill>
                  <a:srgbClr val="ffffff"/>
                </a:solidFill>
              </a:uFill>
              <a:latin typeface="Arial"/>
            </a:endParaRPr>
          </a:p>
          <a:p>
            <a:pPr marL="285840" indent="-285480" algn="just">
              <a:lnSpc>
                <a:spcPct val="150000"/>
              </a:lnSpc>
              <a:buClr>
                <a:srgbClr val="72bfc5"/>
              </a:buClr>
              <a:buSzPct val="150000"/>
              <a:buFont typeface="Arial"/>
              <a:buChar char="•"/>
            </a:pPr>
            <a:r>
              <a:rPr b="0" lang="es-ES" sz="1400" spc="-1" strike="noStrike">
                <a:solidFill>
                  <a:srgbClr val="000000"/>
                </a:solidFill>
                <a:uFill>
                  <a:solidFill>
                    <a:srgbClr val="ffffff"/>
                  </a:solidFill>
                </a:uFill>
                <a:latin typeface="Century Gothic"/>
              </a:rPr>
              <a:t>Aunque la mayoría de los operadores complementarios son de alimentación, </a:t>
            </a:r>
            <a:r>
              <a:rPr b="1" lang="es-ES" sz="1400" spc="-1" strike="noStrike" u="sng">
                <a:solidFill>
                  <a:srgbClr val="000000"/>
                </a:solidFill>
                <a:uFill>
                  <a:solidFill>
                    <a:srgbClr val="ffffff"/>
                  </a:solidFill>
                </a:uFill>
                <a:latin typeface="Century Gothic"/>
              </a:rPr>
              <a:t>existen otras actividades</a:t>
            </a:r>
            <a:r>
              <a:rPr b="1" lang="es-ES" sz="1400" spc="-1" strike="noStrike">
                <a:solidFill>
                  <a:srgbClr val="000000"/>
                </a:solidFill>
                <a:uFill>
                  <a:solidFill>
                    <a:srgbClr val="ffffff"/>
                  </a:solidFill>
                </a:uFill>
                <a:latin typeface="Century Gothic"/>
              </a:rPr>
              <a:t> </a:t>
            </a:r>
            <a:r>
              <a:rPr b="0" lang="es-ES" sz="1400" spc="-1" strike="noStrike">
                <a:solidFill>
                  <a:srgbClr val="000000"/>
                </a:solidFill>
                <a:uFill>
                  <a:solidFill>
                    <a:srgbClr val="ffffff"/>
                  </a:solidFill>
                </a:uFill>
                <a:latin typeface="Century Gothic"/>
              </a:rPr>
              <a:t>que también se integran en el mercado (droguerías, mercerías, farmacias, kioskos, moda e incluso gimnasios).</a:t>
            </a:r>
            <a:endParaRPr b="0" lang="es-ES" sz="1400" spc="-1" strike="noStrike">
              <a:solidFill>
                <a:srgbClr val="000000"/>
              </a:solidFill>
              <a:uFill>
                <a:solidFill>
                  <a:srgbClr val="ffffff"/>
                </a:solidFill>
              </a:uFill>
              <a:latin typeface="Arial"/>
            </a:endParaRPr>
          </a:p>
          <a:p>
            <a:pPr marL="285840" indent="-285480" algn="just">
              <a:lnSpc>
                <a:spcPct val="150000"/>
              </a:lnSpc>
              <a:buClr>
                <a:srgbClr val="72bfc5"/>
              </a:buClr>
              <a:buSzPct val="150000"/>
              <a:buFont typeface="Arial"/>
              <a:buChar char="•"/>
            </a:pPr>
            <a:r>
              <a:rPr b="0" lang="es-ES" sz="1400" spc="-1" strike="noStrike">
                <a:solidFill>
                  <a:srgbClr val="000000"/>
                </a:solidFill>
                <a:uFill>
                  <a:solidFill>
                    <a:srgbClr val="ffffff"/>
                  </a:solidFill>
                </a:uFill>
                <a:latin typeface="Century Gothic"/>
              </a:rPr>
              <a:t>Aun siendo mercados ubicados en zonas no turísticas, la mayoría de ellos cuentan con </a:t>
            </a:r>
            <a:r>
              <a:rPr b="1" lang="es-ES" sz="1400" spc="-1" strike="noStrike" u="sng">
                <a:solidFill>
                  <a:srgbClr val="000000"/>
                </a:solidFill>
                <a:uFill>
                  <a:solidFill>
                    <a:srgbClr val="ffffff"/>
                  </a:solidFill>
                </a:uFill>
                <a:latin typeface="Century Gothic"/>
              </a:rPr>
              <a:t>espacios de hostelería</a:t>
            </a:r>
            <a:r>
              <a:rPr b="0" lang="es-ES" sz="1400" spc="-1" strike="noStrike" u="sng">
                <a:solidFill>
                  <a:srgbClr val="000000"/>
                </a:solidFill>
                <a:uFill>
                  <a:solidFill>
                    <a:srgbClr val="ffffff"/>
                  </a:solidFill>
                </a:uFill>
                <a:latin typeface="Century Gothic"/>
              </a:rPr>
              <a:t>.</a:t>
            </a:r>
            <a:endParaRPr b="0" lang="es-ES" sz="1400" spc="-1" strike="noStrike">
              <a:solidFill>
                <a:srgbClr val="000000"/>
              </a:solidFill>
              <a:uFill>
                <a:solidFill>
                  <a:srgbClr val="ffffff"/>
                </a:solidFill>
              </a:uFill>
              <a:latin typeface="Arial"/>
            </a:endParaRPr>
          </a:p>
          <a:p>
            <a:pPr marL="285840" indent="-285480" algn="just">
              <a:lnSpc>
                <a:spcPct val="150000"/>
              </a:lnSpc>
              <a:buClr>
                <a:srgbClr val="72bfc5"/>
              </a:buClr>
              <a:buSzPct val="150000"/>
              <a:buFont typeface="Arial"/>
              <a:buChar char="•"/>
            </a:pPr>
            <a:r>
              <a:rPr b="1" lang="es-ES" sz="1400" spc="-1" strike="noStrike" u="sng">
                <a:solidFill>
                  <a:srgbClr val="000000"/>
                </a:solidFill>
                <a:uFill>
                  <a:solidFill>
                    <a:srgbClr val="ffffff"/>
                  </a:solidFill>
                </a:uFill>
                <a:latin typeface="Century Gothic"/>
              </a:rPr>
              <a:t>Ni la entrega a domicilio ni la compra on line están generalizadas</a:t>
            </a:r>
            <a:r>
              <a:rPr b="1" lang="es-ES" sz="1400" spc="-1" strike="noStrike">
                <a:solidFill>
                  <a:srgbClr val="000000"/>
                </a:solidFill>
                <a:uFill>
                  <a:solidFill>
                    <a:srgbClr val="ffffff"/>
                  </a:solidFill>
                </a:uFill>
                <a:latin typeface="Century Gothic"/>
              </a:rPr>
              <a:t> </a:t>
            </a:r>
            <a:r>
              <a:rPr b="0" lang="es-ES" sz="1400" spc="-1" strike="noStrike">
                <a:solidFill>
                  <a:srgbClr val="000000"/>
                </a:solidFill>
                <a:uFill>
                  <a:solidFill>
                    <a:srgbClr val="ffffff"/>
                  </a:solidFill>
                </a:uFill>
                <a:latin typeface="Century Gothic"/>
              </a:rPr>
              <a:t>en los mercados municipales.</a:t>
            </a:r>
            <a:endParaRPr b="0" lang="es-ES" sz="1400" spc="-1" strike="noStrike">
              <a:solidFill>
                <a:srgbClr val="000000"/>
              </a:solidFill>
              <a:uFill>
                <a:solidFill>
                  <a:srgbClr val="ffffff"/>
                </a:solidFill>
              </a:u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229" name="TextShape 2"/>
          <p:cNvSpPr txBox="1"/>
          <p:nvPr/>
        </p:nvSpPr>
        <p:spPr>
          <a:xfrm>
            <a:off x="6553080" y="6245280"/>
            <a:ext cx="2133360" cy="475920"/>
          </a:xfrm>
          <a:prstGeom prst="rect">
            <a:avLst/>
          </a:prstGeom>
          <a:noFill/>
          <a:ln w="9360">
            <a:noFill/>
          </a:ln>
        </p:spPr>
        <p:txBody>
          <a:bodyPr/>
          <a:p>
            <a:pPr algn="r">
              <a:lnSpc>
                <a:spcPct val="100000"/>
              </a:lnSpc>
            </a:pPr>
            <a:fld id="{678D5AAC-6533-4168-9BD1-C4B39FECD730}"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230" name="Picture 2" descr=""/>
          <p:cNvPicPr/>
          <p:nvPr/>
        </p:nvPicPr>
        <p:blipFill>
          <a:blip r:embed="rId1"/>
          <a:stretch/>
        </p:blipFill>
        <p:spPr>
          <a:xfrm>
            <a:off x="-9360" y="0"/>
            <a:ext cx="8471160" cy="600120"/>
          </a:xfrm>
          <a:prstGeom prst="rect">
            <a:avLst/>
          </a:prstGeom>
          <a:ln>
            <a:noFill/>
          </a:ln>
        </p:spPr>
      </p:pic>
      <p:pic>
        <p:nvPicPr>
          <p:cNvPr id="231" name="Picture 26" descr=""/>
          <p:cNvPicPr/>
          <p:nvPr/>
        </p:nvPicPr>
        <p:blipFill>
          <a:blip r:embed="rId2"/>
          <a:stretch/>
        </p:blipFill>
        <p:spPr>
          <a:xfrm>
            <a:off x="8525520" y="35280"/>
            <a:ext cx="561960" cy="555840"/>
          </a:xfrm>
          <a:prstGeom prst="rect">
            <a:avLst/>
          </a:prstGeom>
          <a:ln>
            <a:noFill/>
          </a:ln>
        </p:spPr>
      </p:pic>
      <p:sp>
        <p:nvSpPr>
          <p:cNvPr id="232" name="CustomShape 3"/>
          <p:cNvSpPr/>
          <p:nvPr/>
        </p:nvSpPr>
        <p:spPr>
          <a:xfrm>
            <a:off x="323640" y="116640"/>
            <a:ext cx="7133400" cy="364680"/>
          </a:xfrm>
          <a:prstGeom prst="rect">
            <a:avLst/>
          </a:prstGeom>
          <a:noFill/>
          <a:ln>
            <a:noFill/>
          </a:ln>
        </p:spPr>
        <p:style>
          <a:lnRef idx="0"/>
          <a:fillRef idx="0"/>
          <a:effectRef idx="0"/>
          <a:fontRef idx="minor"/>
        </p:style>
        <p:txBody>
          <a:bodyPr lIns="90000" rIns="90000" tIns="45000" bIns="45000"/>
          <a:p>
            <a:pPr>
              <a:lnSpc>
                <a:spcPct val="100000"/>
              </a:lnSpc>
            </a:pPr>
            <a:r>
              <a:rPr b="1" lang="es-ES" sz="1800" spc="-1" strike="noStrike">
                <a:solidFill>
                  <a:srgbClr val="00304a"/>
                </a:solidFill>
                <a:uFill>
                  <a:solidFill>
                    <a:srgbClr val="ffffff"/>
                  </a:solidFill>
                </a:uFill>
                <a:latin typeface="Century Gothic"/>
              </a:rPr>
              <a:t>1. Objetivos y metodología</a:t>
            </a:r>
            <a:endParaRPr b="0" lang="es-ES" sz="1800" spc="-1" strike="noStrike">
              <a:solidFill>
                <a:srgbClr val="000000"/>
              </a:solidFill>
              <a:uFill>
                <a:solidFill>
                  <a:srgbClr val="ffffff"/>
                </a:solidFill>
              </a:uFill>
              <a:latin typeface="Arial"/>
            </a:endParaRPr>
          </a:p>
        </p:txBody>
      </p:sp>
      <p:sp>
        <p:nvSpPr>
          <p:cNvPr id="233" name="CustomShape 4"/>
          <p:cNvSpPr/>
          <p:nvPr/>
        </p:nvSpPr>
        <p:spPr>
          <a:xfrm>
            <a:off x="611640" y="908640"/>
            <a:ext cx="7778520" cy="5079240"/>
          </a:xfrm>
          <a:prstGeom prst="rect">
            <a:avLst/>
          </a:prstGeom>
          <a:noFill/>
          <a:ln>
            <a:noFill/>
          </a:ln>
        </p:spPr>
        <p:style>
          <a:lnRef idx="0"/>
          <a:fillRef idx="0"/>
          <a:effectRef idx="0"/>
          <a:fontRef idx="minor"/>
        </p:style>
        <p:txBody>
          <a:bodyPr lIns="90000" rIns="90000" tIns="45000" bIns="45000"/>
          <a:p>
            <a:pPr algn="just">
              <a:lnSpc>
                <a:spcPct val="150000"/>
              </a:lnSpc>
            </a:pPr>
            <a:r>
              <a:rPr b="1" lang="es-ES" sz="1600" spc="-1" strike="noStrike">
                <a:solidFill>
                  <a:srgbClr val="000000"/>
                </a:solidFill>
                <a:uFill>
                  <a:solidFill>
                    <a:srgbClr val="ffffff"/>
                  </a:solidFill>
                </a:uFill>
                <a:latin typeface="Century Gothic"/>
              </a:rPr>
              <a:t>OBJETIVOS </a:t>
            </a:r>
            <a:endParaRPr b="0" lang="es-ES" sz="1600" spc="-1" strike="noStrike">
              <a:solidFill>
                <a:srgbClr val="000000"/>
              </a:solidFill>
              <a:uFill>
                <a:solidFill>
                  <a:srgbClr val="ffffff"/>
                </a:solidFill>
              </a:uFill>
              <a:latin typeface="Arial"/>
            </a:endParaRPr>
          </a:p>
          <a:p>
            <a:pPr algn="just">
              <a:lnSpc>
                <a:spcPct val="150000"/>
              </a:lnSpc>
            </a:pPr>
            <a:r>
              <a:rPr b="0" lang="es-ES" sz="1600" spc="-1" strike="noStrike">
                <a:solidFill>
                  <a:srgbClr val="000000"/>
                </a:solidFill>
                <a:uFill>
                  <a:solidFill>
                    <a:srgbClr val="ffffff"/>
                  </a:solidFill>
                </a:uFill>
                <a:latin typeface="Century Gothic"/>
              </a:rPr>
              <a:t>.- Obtener información sobre los tipos de compra en mercado similar al formato que se quiere trasladar a Parque Venecia.</a:t>
            </a:r>
            <a:endParaRPr b="0" lang="es-ES" sz="1600" spc="-1" strike="noStrike">
              <a:solidFill>
                <a:srgbClr val="000000"/>
              </a:solidFill>
              <a:uFill>
                <a:solidFill>
                  <a:srgbClr val="ffffff"/>
                </a:solidFill>
              </a:uFill>
              <a:latin typeface="Arial"/>
            </a:endParaRPr>
          </a:p>
          <a:p>
            <a:pPr algn="just">
              <a:lnSpc>
                <a:spcPct val="150000"/>
              </a:lnSpc>
            </a:pPr>
            <a:r>
              <a:rPr b="0" lang="es-ES" sz="1600" spc="-1" strike="noStrike">
                <a:solidFill>
                  <a:srgbClr val="000000"/>
                </a:solidFill>
                <a:uFill>
                  <a:solidFill>
                    <a:srgbClr val="ffffff"/>
                  </a:solidFill>
                </a:uFill>
                <a:latin typeface="Century Gothic"/>
              </a:rPr>
              <a:t>.- Obtener información sobre el tipo de operador que se encuentra en estos mercados. Mix de operadores. Mix tradicional Vs mix moderno. </a:t>
            </a:r>
            <a:endParaRPr b="0" lang="es-ES" sz="1600" spc="-1" strike="noStrike">
              <a:solidFill>
                <a:srgbClr val="000000"/>
              </a:solidFill>
              <a:uFill>
                <a:solidFill>
                  <a:srgbClr val="ffffff"/>
                </a:solidFill>
              </a:uFill>
              <a:latin typeface="Arial"/>
            </a:endParaRPr>
          </a:p>
          <a:p>
            <a:pPr algn="just">
              <a:lnSpc>
                <a:spcPct val="150000"/>
              </a:lnSpc>
            </a:pPr>
            <a:r>
              <a:rPr b="0" lang="es-ES" sz="1600" spc="-1" strike="noStrike">
                <a:solidFill>
                  <a:srgbClr val="000000"/>
                </a:solidFill>
                <a:uFill>
                  <a:solidFill>
                    <a:srgbClr val="ffffff"/>
                  </a:solidFill>
                </a:uFill>
                <a:latin typeface="Century Gothic"/>
              </a:rPr>
              <a:t>.- Caracterizar a las personas que compran en este tipo de formato. Detección de variables de interés. (sexo, edad, clase social, frecuencia de compra, tipo de compra y otras variables de interés). </a:t>
            </a:r>
            <a:endParaRPr b="0" lang="es-ES" sz="1600" spc="-1" strike="noStrike">
              <a:solidFill>
                <a:srgbClr val="000000"/>
              </a:solidFill>
              <a:uFill>
                <a:solidFill>
                  <a:srgbClr val="ffffff"/>
                </a:solidFill>
              </a:uFill>
              <a:latin typeface="Arial"/>
            </a:endParaRPr>
          </a:p>
          <a:p>
            <a:pPr algn="just">
              <a:lnSpc>
                <a:spcPct val="150000"/>
              </a:lnSpc>
            </a:pPr>
            <a:endParaRPr b="0" lang="es-ES" sz="1600" spc="-1" strike="noStrike">
              <a:solidFill>
                <a:srgbClr val="000000"/>
              </a:solidFill>
              <a:uFill>
                <a:solidFill>
                  <a:srgbClr val="ffffff"/>
                </a:solidFill>
              </a:uFill>
              <a:latin typeface="Arial"/>
            </a:endParaRPr>
          </a:p>
          <a:p>
            <a:pPr algn="just">
              <a:lnSpc>
                <a:spcPct val="150000"/>
              </a:lnSpc>
            </a:pPr>
            <a:r>
              <a:rPr b="1" lang="es-ES" sz="1600" spc="-1" strike="noStrike">
                <a:solidFill>
                  <a:srgbClr val="000000"/>
                </a:solidFill>
                <a:uFill>
                  <a:solidFill>
                    <a:srgbClr val="ffffff"/>
                  </a:solidFill>
                </a:uFill>
                <a:latin typeface="Century Gothic"/>
              </a:rPr>
              <a:t>METODOLOGÍA</a:t>
            </a:r>
            <a:endParaRPr b="0" lang="es-ES" sz="1600" spc="-1" strike="noStrike">
              <a:solidFill>
                <a:srgbClr val="000000"/>
              </a:solidFill>
              <a:uFill>
                <a:solidFill>
                  <a:srgbClr val="ffffff"/>
                </a:solidFill>
              </a:uFill>
              <a:latin typeface="Arial"/>
            </a:endParaRPr>
          </a:p>
          <a:p>
            <a:pPr marL="285840" indent="-285480" algn="just">
              <a:lnSpc>
                <a:spcPct val="150000"/>
              </a:lnSpc>
              <a:buClr>
                <a:srgbClr val="000000"/>
              </a:buClr>
              <a:buFont typeface="Wingdings" charset="2"/>
              <a:buChar char=""/>
            </a:pPr>
            <a:r>
              <a:rPr b="0" lang="es-ES" sz="1600" spc="-1" strike="noStrike">
                <a:solidFill>
                  <a:srgbClr val="000000"/>
                </a:solidFill>
                <a:uFill>
                  <a:solidFill>
                    <a:srgbClr val="ffffff"/>
                  </a:solidFill>
                </a:uFill>
                <a:latin typeface="Century Gothic"/>
              </a:rPr>
              <a:t>Investigación de gabinete mediante recopilación de datos de fuentes secundarias.</a:t>
            </a:r>
            <a:endParaRPr b="0" lang="es-ES" sz="1600" spc="-1" strike="noStrike">
              <a:solidFill>
                <a:srgbClr val="000000"/>
              </a:solidFill>
              <a:uFill>
                <a:solidFill>
                  <a:srgbClr val="ffffff"/>
                </a:solidFill>
              </a:uFill>
              <a:latin typeface="Arial"/>
            </a:endParaRPr>
          </a:p>
          <a:p>
            <a:pPr marL="285840" indent="-285480" algn="just">
              <a:lnSpc>
                <a:spcPct val="150000"/>
              </a:lnSpc>
              <a:buClr>
                <a:srgbClr val="000000"/>
              </a:buClr>
              <a:buFont typeface="Wingdings" charset="2"/>
              <a:buChar char=""/>
            </a:pPr>
            <a:r>
              <a:rPr b="0" lang="es-ES" sz="1600" spc="-1" strike="noStrike">
                <a:solidFill>
                  <a:srgbClr val="000000"/>
                </a:solidFill>
                <a:uFill>
                  <a:solidFill>
                    <a:srgbClr val="ffffff"/>
                  </a:solidFill>
                </a:uFill>
                <a:latin typeface="Century Gothic"/>
              </a:rPr>
              <a:t>Metaanálisis de datos recogidos por otras fuentes como el IAEST o el Ministerio de Agricultura, Industria y Alimentación. </a:t>
            </a:r>
            <a:endParaRPr b="0" lang="es-ES" sz="16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8" name="CustomShape 1"/>
          <p:cNvSpPr/>
          <p:nvPr/>
        </p:nvSpPr>
        <p:spPr>
          <a:xfrm flipH="1">
            <a:off x="-720" y="6745320"/>
            <a:ext cx="9143640" cy="188640"/>
          </a:xfrm>
          <a:prstGeom prst="rect">
            <a:avLst/>
          </a:prstGeom>
          <a:solidFill>
            <a:srgbClr val="00304a"/>
          </a:solidFill>
          <a:ln w="9360">
            <a:noFill/>
          </a:ln>
        </p:spPr>
        <p:style>
          <a:lnRef idx="0"/>
          <a:fillRef idx="0"/>
          <a:effectRef idx="0"/>
          <a:fontRef idx="minor"/>
        </p:style>
      </p:sp>
      <p:sp>
        <p:nvSpPr>
          <p:cNvPr id="789" name="CustomShape 2"/>
          <p:cNvSpPr/>
          <p:nvPr/>
        </p:nvSpPr>
        <p:spPr>
          <a:xfrm>
            <a:off x="1449000" y="1053000"/>
            <a:ext cx="6867360" cy="699840"/>
          </a:xfrm>
          <a:prstGeom prst="rect">
            <a:avLst/>
          </a:prstGeom>
          <a:noFill/>
          <a:ln>
            <a:noFill/>
          </a:ln>
        </p:spPr>
        <p:style>
          <a:lnRef idx="0"/>
          <a:fillRef idx="0"/>
          <a:effectRef idx="0"/>
          <a:fontRef idx="minor"/>
        </p:style>
        <p:txBody>
          <a:bodyPr lIns="90000" rIns="90000" tIns="45000" bIns="45000"/>
          <a:p>
            <a:pPr>
              <a:lnSpc>
                <a:spcPct val="100000"/>
              </a:lnSpc>
            </a:pPr>
            <a:r>
              <a:rPr b="1" lang="es-ES" sz="4000" spc="-1" strike="noStrike">
                <a:solidFill>
                  <a:srgbClr val="808080"/>
                </a:solidFill>
                <a:uFill>
                  <a:solidFill>
                    <a:srgbClr val="ffffff"/>
                  </a:solidFill>
                </a:uFill>
                <a:latin typeface="Century Gothic"/>
              </a:rPr>
              <a:t>Conclusiones_</a:t>
            </a:r>
            <a:endParaRPr b="0" lang="es-ES" sz="4000" spc="-1" strike="noStrike">
              <a:solidFill>
                <a:srgbClr val="000000"/>
              </a:solidFill>
              <a:uFill>
                <a:solidFill>
                  <a:srgbClr val="ffffff"/>
                </a:solidFill>
              </a:uFill>
              <a:latin typeface="Arial"/>
            </a:endParaRPr>
          </a:p>
        </p:txBody>
      </p:sp>
      <p:sp>
        <p:nvSpPr>
          <p:cNvPr id="790" name="TextShape 3"/>
          <p:cNvSpPr txBox="1"/>
          <p:nvPr/>
        </p:nvSpPr>
        <p:spPr>
          <a:xfrm>
            <a:off x="6553080" y="6245280"/>
            <a:ext cx="2133360" cy="475920"/>
          </a:xfrm>
          <a:prstGeom prst="rect">
            <a:avLst/>
          </a:prstGeom>
          <a:noFill/>
          <a:ln w="9360">
            <a:noFill/>
          </a:ln>
        </p:spPr>
        <p:txBody>
          <a:bodyPr/>
          <a:p>
            <a:pPr algn="r">
              <a:lnSpc>
                <a:spcPct val="100000"/>
              </a:lnSpc>
            </a:pPr>
            <a:fld id="{1EA74858-B46F-4C62-8BC1-BC2E9ACEFF76}" type="slidenum">
              <a:rPr b="0" lang="es-ES" sz="1400" spc="-1" strike="noStrike">
                <a:solidFill>
                  <a:srgbClr val="8b8b8b"/>
                </a:solidFill>
                <a:uFill>
                  <a:solidFill>
                    <a:srgbClr val="ffffff"/>
                  </a:solidFill>
                </a:uFill>
                <a:latin typeface="Arial"/>
              </a:rPr>
              <a:t>&lt;número&gt;</a:t>
            </a:fld>
            <a:endParaRPr b="0" lang="es-ES" sz="1400" spc="-1" strike="noStrike">
              <a:solidFill>
                <a:srgbClr val="000000"/>
              </a:solidFill>
              <a:uFill>
                <a:solidFill>
                  <a:srgbClr val="ffffff"/>
                </a:solidFill>
              </a:uFill>
              <a:latin typeface="Times New Roman"/>
            </a:endParaRPr>
          </a:p>
        </p:txBody>
      </p:sp>
      <p:sp>
        <p:nvSpPr>
          <p:cNvPr id="791" name="Line 4"/>
          <p:cNvSpPr/>
          <p:nvPr/>
        </p:nvSpPr>
        <p:spPr>
          <a:xfrm>
            <a:off x="1316880" y="742320"/>
            <a:ext cx="360" cy="1944000"/>
          </a:xfrm>
          <a:prstGeom prst="line">
            <a:avLst/>
          </a:prstGeom>
          <a:ln w="38160">
            <a:solidFill>
              <a:schemeClr val="bg1">
                <a:lumMod val="85000"/>
              </a:schemeClr>
            </a:solidFill>
            <a:round/>
          </a:ln>
        </p:spPr>
        <p:style>
          <a:lnRef idx="1">
            <a:schemeClr val="accent1"/>
          </a:lnRef>
          <a:fillRef idx="0">
            <a:schemeClr val="accent1"/>
          </a:fillRef>
          <a:effectRef idx="0">
            <a:schemeClr val="accent1"/>
          </a:effectRef>
          <a:fontRef idx="minor"/>
        </p:style>
      </p:sp>
      <p:sp>
        <p:nvSpPr>
          <p:cNvPr id="792" name="CustomShape 5"/>
          <p:cNvSpPr/>
          <p:nvPr/>
        </p:nvSpPr>
        <p:spPr>
          <a:xfrm>
            <a:off x="683640" y="960120"/>
            <a:ext cx="359640" cy="913320"/>
          </a:xfrm>
          <a:prstGeom prst="rect">
            <a:avLst/>
          </a:prstGeom>
          <a:noFill/>
          <a:ln>
            <a:noFill/>
          </a:ln>
        </p:spPr>
        <p:style>
          <a:lnRef idx="0"/>
          <a:fillRef idx="0"/>
          <a:effectRef idx="0"/>
          <a:fontRef idx="minor"/>
        </p:style>
        <p:txBody>
          <a:bodyPr lIns="90000" rIns="90000" tIns="45000" bIns="45000"/>
          <a:p>
            <a:pPr>
              <a:lnSpc>
                <a:spcPct val="100000"/>
              </a:lnSpc>
            </a:pPr>
            <a:r>
              <a:rPr b="1" lang="es-ES" sz="5400" spc="-1" strike="noStrike">
                <a:solidFill>
                  <a:srgbClr val="808080"/>
                </a:solidFill>
                <a:uFill>
                  <a:solidFill>
                    <a:srgbClr val="ffffff"/>
                  </a:solidFill>
                </a:uFill>
                <a:latin typeface="Century Gothic"/>
              </a:rPr>
              <a:t>5</a:t>
            </a:r>
            <a:endParaRPr b="0" lang="es-ES" sz="5400" spc="-1" strike="noStrike">
              <a:solidFill>
                <a:srgbClr val="000000"/>
              </a:solidFill>
              <a:uFill>
                <a:solidFill>
                  <a:srgbClr val="ffffff"/>
                </a:solidFill>
              </a:uFill>
              <a:latin typeface="Arial"/>
            </a:endParaRPr>
          </a:p>
        </p:txBody>
      </p:sp>
      <p:pic>
        <p:nvPicPr>
          <p:cNvPr id="793" name="Picture 26" descr=""/>
          <p:cNvPicPr/>
          <p:nvPr/>
        </p:nvPicPr>
        <p:blipFill>
          <a:blip r:embed="rId1"/>
          <a:stretch/>
        </p:blipFill>
        <p:spPr>
          <a:xfrm>
            <a:off x="380880" y="5586120"/>
            <a:ext cx="935640" cy="925560"/>
          </a:xfrm>
          <a:prstGeom prst="rect">
            <a:avLst/>
          </a:prstGeom>
          <a:ln w="9360">
            <a:noFill/>
          </a:ln>
        </p:spPr>
      </p:pic>
      <p:pic>
        <p:nvPicPr>
          <p:cNvPr id="794" name="Imagen 7" descr=""/>
          <p:cNvPicPr/>
          <p:nvPr/>
        </p:nvPicPr>
        <p:blipFill>
          <a:blip r:embed="rId2"/>
          <a:stretch/>
        </p:blipFill>
        <p:spPr>
          <a:xfrm>
            <a:off x="2679840" y="3071520"/>
            <a:ext cx="4775400" cy="3673440"/>
          </a:xfrm>
          <a:prstGeom prst="rect">
            <a:avLst/>
          </a:prstGeom>
          <a:ln>
            <a:noFill/>
          </a:ln>
        </p:spPr>
      </p:pic>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5"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796" name="TextShape 2"/>
          <p:cNvSpPr txBox="1"/>
          <p:nvPr/>
        </p:nvSpPr>
        <p:spPr>
          <a:xfrm>
            <a:off x="6553080" y="6245280"/>
            <a:ext cx="2133360" cy="475920"/>
          </a:xfrm>
          <a:prstGeom prst="rect">
            <a:avLst/>
          </a:prstGeom>
          <a:noFill/>
          <a:ln w="9360">
            <a:noFill/>
          </a:ln>
        </p:spPr>
        <p:txBody>
          <a:bodyPr/>
          <a:p>
            <a:pPr algn="r">
              <a:lnSpc>
                <a:spcPct val="100000"/>
              </a:lnSpc>
            </a:pPr>
            <a:fld id="{8118A01B-B1DE-4D30-A561-4CF1B25AAA8F}"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797" name="Picture 2" descr=""/>
          <p:cNvPicPr/>
          <p:nvPr/>
        </p:nvPicPr>
        <p:blipFill>
          <a:blip r:embed="rId1"/>
          <a:stretch/>
        </p:blipFill>
        <p:spPr>
          <a:xfrm>
            <a:off x="-9360" y="0"/>
            <a:ext cx="8471160" cy="600120"/>
          </a:xfrm>
          <a:prstGeom prst="rect">
            <a:avLst/>
          </a:prstGeom>
          <a:ln>
            <a:noFill/>
          </a:ln>
        </p:spPr>
      </p:pic>
      <p:pic>
        <p:nvPicPr>
          <p:cNvPr id="798" name="Picture 26" descr=""/>
          <p:cNvPicPr/>
          <p:nvPr/>
        </p:nvPicPr>
        <p:blipFill>
          <a:blip r:embed="rId2"/>
          <a:stretch/>
        </p:blipFill>
        <p:spPr>
          <a:xfrm>
            <a:off x="8525520" y="35280"/>
            <a:ext cx="561960" cy="555840"/>
          </a:xfrm>
          <a:prstGeom prst="rect">
            <a:avLst/>
          </a:prstGeom>
          <a:ln>
            <a:noFill/>
          </a:ln>
        </p:spPr>
      </p:pic>
      <p:sp>
        <p:nvSpPr>
          <p:cNvPr id="799"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5. Conclusiones_ </a:t>
            </a:r>
            <a:endParaRPr b="0" lang="es-ES" sz="2000" spc="-1" strike="noStrike">
              <a:solidFill>
                <a:srgbClr val="000000"/>
              </a:solidFill>
              <a:uFill>
                <a:solidFill>
                  <a:srgbClr val="ffffff"/>
                </a:solidFill>
              </a:uFill>
              <a:latin typeface="Arial"/>
            </a:endParaRPr>
          </a:p>
        </p:txBody>
      </p:sp>
      <p:sp>
        <p:nvSpPr>
          <p:cNvPr id="800" name="CustomShape 4"/>
          <p:cNvSpPr/>
          <p:nvPr/>
        </p:nvSpPr>
        <p:spPr>
          <a:xfrm>
            <a:off x="392760" y="843840"/>
            <a:ext cx="7947000" cy="5553720"/>
          </a:xfrm>
          <a:prstGeom prst="rect">
            <a:avLst/>
          </a:prstGeom>
          <a:noFill/>
          <a:ln>
            <a:noFill/>
          </a:ln>
        </p:spPr>
        <p:style>
          <a:lnRef idx="0"/>
          <a:fillRef idx="0"/>
          <a:effectRef idx="0"/>
          <a:fontRef idx="minor"/>
        </p:style>
        <p:txBody>
          <a:bodyPr lIns="90000" rIns="90000" tIns="45000" bIns="45000"/>
          <a:p>
            <a:pPr marL="285840" indent="-285480" algn="just">
              <a:lnSpc>
                <a:spcPct val="150000"/>
              </a:lnSpc>
              <a:buClr>
                <a:srgbClr val="72bfc5"/>
              </a:buClr>
              <a:buSzPct val="150000"/>
              <a:buFont typeface="Arial"/>
              <a:buChar char="•"/>
            </a:pPr>
            <a:r>
              <a:rPr b="1" lang="es-ES" sz="1400" spc="-1" strike="noStrike">
                <a:solidFill>
                  <a:srgbClr val="161645"/>
                </a:solidFill>
                <a:uFill>
                  <a:solidFill>
                    <a:srgbClr val="ffffff"/>
                  </a:solidFill>
                </a:uFill>
                <a:latin typeface="Century Gothic"/>
              </a:rPr>
              <a:t>La compra de alimentación en mercado se da en mayor proporción en colectivos de mayor edad.</a:t>
            </a:r>
            <a:endParaRPr b="0" lang="es-ES" sz="1400" spc="-1" strike="noStrike">
              <a:solidFill>
                <a:srgbClr val="000000"/>
              </a:solidFill>
              <a:uFill>
                <a:solidFill>
                  <a:srgbClr val="ffffff"/>
                </a:solidFill>
              </a:uFill>
              <a:latin typeface="Arial"/>
            </a:endParaRPr>
          </a:p>
          <a:p>
            <a:pPr algn="just">
              <a:lnSpc>
                <a:spcPct val="150000"/>
              </a:lnSpc>
            </a:pPr>
            <a:endParaRPr b="0" lang="es-ES" sz="1400" spc="-1" strike="noStrike">
              <a:solidFill>
                <a:srgbClr val="000000"/>
              </a:solidFill>
              <a:uFill>
                <a:solidFill>
                  <a:srgbClr val="ffffff"/>
                </a:solidFill>
              </a:uFill>
              <a:latin typeface="Arial"/>
            </a:endParaRPr>
          </a:p>
          <a:p>
            <a:pPr marL="285840" indent="-285480" algn="just">
              <a:lnSpc>
                <a:spcPct val="150000"/>
              </a:lnSpc>
              <a:buClr>
                <a:srgbClr val="72bfc5"/>
              </a:buClr>
              <a:buSzPct val="150000"/>
              <a:buFont typeface="Arial"/>
              <a:buChar char="•"/>
            </a:pPr>
            <a:r>
              <a:rPr b="1" lang="es-ES" sz="1400" spc="-1" strike="noStrike">
                <a:solidFill>
                  <a:srgbClr val="161645"/>
                </a:solidFill>
                <a:uFill>
                  <a:solidFill>
                    <a:srgbClr val="ffffff"/>
                  </a:solidFill>
                </a:uFill>
                <a:latin typeface="Century Gothic"/>
              </a:rPr>
              <a:t>En volumen, casi la mitad de la compra de alimentación fresca se realiza entre tienda especializada y mercado municipal. </a:t>
            </a:r>
            <a:endParaRPr b="0" lang="es-ES" sz="1400" spc="-1" strike="noStrike">
              <a:solidFill>
                <a:srgbClr val="000000"/>
              </a:solidFill>
              <a:uFill>
                <a:solidFill>
                  <a:srgbClr val="ffffff"/>
                </a:solidFill>
              </a:uFill>
              <a:latin typeface="Arial"/>
            </a:endParaRPr>
          </a:p>
          <a:p>
            <a:pPr algn="just">
              <a:lnSpc>
                <a:spcPct val="150000"/>
              </a:lnSpc>
            </a:pPr>
            <a:endParaRPr b="0" lang="es-ES" sz="1400" spc="-1" strike="noStrike">
              <a:solidFill>
                <a:srgbClr val="000000"/>
              </a:solidFill>
              <a:uFill>
                <a:solidFill>
                  <a:srgbClr val="ffffff"/>
                </a:solidFill>
              </a:uFill>
              <a:latin typeface="Arial"/>
            </a:endParaRPr>
          </a:p>
          <a:p>
            <a:pPr marL="285840" indent="-285480" algn="just">
              <a:lnSpc>
                <a:spcPct val="150000"/>
              </a:lnSpc>
              <a:buClr>
                <a:srgbClr val="72bfc5"/>
              </a:buClr>
              <a:buSzPct val="150000"/>
              <a:buFont typeface="Arial"/>
              <a:buChar char="•"/>
            </a:pPr>
            <a:r>
              <a:rPr b="1" lang="es-ES" sz="1400" spc="-1" strike="noStrike">
                <a:solidFill>
                  <a:srgbClr val="161645"/>
                </a:solidFill>
                <a:uFill>
                  <a:solidFill>
                    <a:srgbClr val="ffffff"/>
                  </a:solidFill>
                </a:uFill>
                <a:latin typeface="Century Gothic"/>
              </a:rPr>
              <a:t>La proporción de compra de productos frescos en mercado varía según la categoría, siendo más habitual la compra de pescado. </a:t>
            </a:r>
            <a:endParaRPr b="0" lang="es-ES" sz="1400" spc="-1" strike="noStrike">
              <a:solidFill>
                <a:srgbClr val="000000"/>
              </a:solidFill>
              <a:uFill>
                <a:solidFill>
                  <a:srgbClr val="ffffff"/>
                </a:solidFill>
              </a:uFill>
              <a:latin typeface="Arial"/>
            </a:endParaRPr>
          </a:p>
          <a:p>
            <a:pPr algn="just">
              <a:lnSpc>
                <a:spcPct val="150000"/>
              </a:lnSpc>
            </a:pPr>
            <a:endParaRPr b="0" lang="es-ES" sz="1400" spc="-1" strike="noStrike">
              <a:solidFill>
                <a:srgbClr val="000000"/>
              </a:solidFill>
              <a:uFill>
                <a:solidFill>
                  <a:srgbClr val="ffffff"/>
                </a:solidFill>
              </a:uFill>
              <a:latin typeface="Arial"/>
            </a:endParaRPr>
          </a:p>
          <a:p>
            <a:pPr marL="285840" indent="-285480" algn="just">
              <a:lnSpc>
                <a:spcPct val="150000"/>
              </a:lnSpc>
              <a:buClr>
                <a:srgbClr val="72bfc5"/>
              </a:buClr>
              <a:buSzPct val="150000"/>
              <a:buFont typeface="Arial"/>
              <a:buChar char="•"/>
            </a:pPr>
            <a:r>
              <a:rPr b="1" lang="es-ES" sz="1400" spc="-1" strike="noStrike">
                <a:solidFill>
                  <a:srgbClr val="161645"/>
                </a:solidFill>
                <a:uFill>
                  <a:solidFill>
                    <a:srgbClr val="ffffff"/>
                  </a:solidFill>
                </a:uFill>
                <a:latin typeface="Century Gothic"/>
              </a:rPr>
              <a:t>La proporción de compra de alimentación fresca en tienda especializada en Aragón se sitúa por encima de la media nacional. </a:t>
            </a:r>
            <a:endParaRPr b="0" lang="es-ES" sz="1400" spc="-1" strike="noStrike">
              <a:solidFill>
                <a:srgbClr val="000000"/>
              </a:solidFill>
              <a:uFill>
                <a:solidFill>
                  <a:srgbClr val="ffffff"/>
                </a:solidFill>
              </a:uFill>
              <a:latin typeface="Arial"/>
            </a:endParaRPr>
          </a:p>
          <a:p>
            <a:pPr algn="just">
              <a:lnSpc>
                <a:spcPct val="150000"/>
              </a:lnSpc>
            </a:pPr>
            <a:endParaRPr b="0" lang="es-ES" sz="1400" spc="-1" strike="noStrike">
              <a:solidFill>
                <a:srgbClr val="000000"/>
              </a:solidFill>
              <a:uFill>
                <a:solidFill>
                  <a:srgbClr val="ffffff"/>
                </a:solidFill>
              </a:uFill>
              <a:latin typeface="Arial"/>
            </a:endParaRPr>
          </a:p>
          <a:p>
            <a:pPr marL="285840" indent="-285480" algn="just">
              <a:lnSpc>
                <a:spcPct val="150000"/>
              </a:lnSpc>
              <a:buClr>
                <a:srgbClr val="72bfc5"/>
              </a:buClr>
              <a:buSzPct val="150000"/>
              <a:buFont typeface="Arial"/>
              <a:buChar char="•"/>
            </a:pPr>
            <a:r>
              <a:rPr b="1" lang="es-ES" sz="1400" spc="-1" strike="noStrike">
                <a:solidFill>
                  <a:srgbClr val="161645"/>
                </a:solidFill>
                <a:uFill>
                  <a:solidFill>
                    <a:srgbClr val="ffffff"/>
                  </a:solidFill>
                </a:uFill>
                <a:latin typeface="Century Gothic"/>
              </a:rPr>
              <a:t>Los aragoneses compran más carne y hortalizas que el resto de España. </a:t>
            </a:r>
            <a:endParaRPr b="0" lang="es-ES" sz="1400" spc="-1" strike="noStrike">
              <a:solidFill>
                <a:srgbClr val="000000"/>
              </a:solidFill>
              <a:uFill>
                <a:solidFill>
                  <a:srgbClr val="ffffff"/>
                </a:solidFill>
              </a:uFill>
              <a:latin typeface="Arial"/>
            </a:endParaRPr>
          </a:p>
          <a:p>
            <a:pPr algn="just">
              <a:lnSpc>
                <a:spcPct val="150000"/>
              </a:lnSpc>
            </a:pPr>
            <a:endParaRPr b="0" lang="es-ES" sz="1400" spc="-1" strike="noStrike">
              <a:solidFill>
                <a:srgbClr val="000000"/>
              </a:solidFill>
              <a:uFill>
                <a:solidFill>
                  <a:srgbClr val="ffffff"/>
                </a:solidFill>
              </a:uFill>
              <a:latin typeface="Arial"/>
            </a:endParaRPr>
          </a:p>
          <a:p>
            <a:pPr marL="285840" indent="-285480" algn="just">
              <a:lnSpc>
                <a:spcPct val="150000"/>
              </a:lnSpc>
              <a:buClr>
                <a:srgbClr val="72bfc5"/>
              </a:buClr>
              <a:buSzPct val="150000"/>
              <a:buFont typeface="Arial"/>
              <a:buChar char="•"/>
            </a:pPr>
            <a:r>
              <a:rPr b="1" lang="es-ES" sz="1400" spc="-1" strike="noStrike">
                <a:solidFill>
                  <a:srgbClr val="161645"/>
                </a:solidFill>
                <a:uFill>
                  <a:solidFill>
                    <a:srgbClr val="ffffff"/>
                  </a:solidFill>
                </a:uFill>
                <a:latin typeface="Century Gothic"/>
              </a:rPr>
              <a:t>El consumidor tipo de productos de alimentación fresca se corresponde con un perfil joven sin hijos o adulto sin hijos o hijos mayores o retirado, con rentas medias y medias-altas. </a:t>
            </a:r>
            <a:endParaRPr b="0" lang="es-ES" sz="1400" spc="-1" strike="noStrike">
              <a:solidFill>
                <a:srgbClr val="000000"/>
              </a:solidFill>
              <a:uFill>
                <a:solidFill>
                  <a:srgbClr val="ffffff"/>
                </a:solidFill>
              </a:uFill>
              <a:latin typeface="Arial"/>
            </a:endParaRPr>
          </a:p>
          <a:p>
            <a:pPr algn="just">
              <a:lnSpc>
                <a:spcPct val="150000"/>
              </a:lnSpc>
            </a:pPr>
            <a:endParaRPr b="0" lang="es-ES" sz="1400" spc="-1" strike="noStrike">
              <a:solidFill>
                <a:srgbClr val="000000"/>
              </a:solidFill>
              <a:uFill>
                <a:solidFill>
                  <a:srgbClr val="ffffff"/>
                </a:solidFill>
              </a:uFill>
              <a:latin typeface="Arial"/>
            </a:endParaRPr>
          </a:p>
          <a:p>
            <a:pPr marL="285840" indent="-285480" algn="just">
              <a:lnSpc>
                <a:spcPct val="150000"/>
              </a:lnSpc>
              <a:buClr>
                <a:srgbClr val="72bfc5"/>
              </a:buClr>
              <a:buSzPct val="150000"/>
              <a:buFont typeface="Arial"/>
              <a:buChar char="•"/>
            </a:pPr>
            <a:r>
              <a:rPr b="1" lang="es-ES" sz="1400" spc="-1" strike="noStrike">
                <a:solidFill>
                  <a:srgbClr val="161645"/>
                </a:solidFill>
                <a:uFill>
                  <a:solidFill>
                    <a:srgbClr val="ffffff"/>
                  </a:solidFill>
                </a:uFill>
                <a:latin typeface="Century Gothic"/>
              </a:rPr>
              <a:t>El gasto medio anual en alimentación fresca en Aragón por hogar es de 2.516€.</a:t>
            </a:r>
            <a:endParaRPr b="0" lang="es-ES" sz="1400" spc="-1" strike="noStrike">
              <a:solidFill>
                <a:srgbClr val="000000"/>
              </a:solidFill>
              <a:uFill>
                <a:solidFill>
                  <a:srgbClr val="ffffff"/>
                </a:solidFill>
              </a:uFill>
              <a:latin typeface="Arial"/>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1"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802" name="TextShape 2"/>
          <p:cNvSpPr txBox="1"/>
          <p:nvPr/>
        </p:nvSpPr>
        <p:spPr>
          <a:xfrm>
            <a:off x="6553080" y="6245280"/>
            <a:ext cx="2133360" cy="475920"/>
          </a:xfrm>
          <a:prstGeom prst="rect">
            <a:avLst/>
          </a:prstGeom>
          <a:noFill/>
          <a:ln w="9360">
            <a:noFill/>
          </a:ln>
        </p:spPr>
        <p:txBody>
          <a:bodyPr/>
          <a:p>
            <a:pPr algn="r">
              <a:lnSpc>
                <a:spcPct val="100000"/>
              </a:lnSpc>
            </a:pPr>
            <a:fld id="{75557EB6-B0AF-4E47-905F-F8BE31819586}"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803" name="Picture 2" descr=""/>
          <p:cNvPicPr/>
          <p:nvPr/>
        </p:nvPicPr>
        <p:blipFill>
          <a:blip r:embed="rId1"/>
          <a:stretch/>
        </p:blipFill>
        <p:spPr>
          <a:xfrm>
            <a:off x="-9360" y="0"/>
            <a:ext cx="8471160" cy="600120"/>
          </a:xfrm>
          <a:prstGeom prst="rect">
            <a:avLst/>
          </a:prstGeom>
          <a:ln>
            <a:noFill/>
          </a:ln>
        </p:spPr>
      </p:pic>
      <p:pic>
        <p:nvPicPr>
          <p:cNvPr id="804" name="Picture 26" descr=""/>
          <p:cNvPicPr/>
          <p:nvPr/>
        </p:nvPicPr>
        <p:blipFill>
          <a:blip r:embed="rId2"/>
          <a:stretch/>
        </p:blipFill>
        <p:spPr>
          <a:xfrm>
            <a:off x="8525520" y="35280"/>
            <a:ext cx="561960" cy="555840"/>
          </a:xfrm>
          <a:prstGeom prst="rect">
            <a:avLst/>
          </a:prstGeom>
          <a:ln>
            <a:noFill/>
          </a:ln>
        </p:spPr>
      </p:pic>
      <p:sp>
        <p:nvSpPr>
          <p:cNvPr id="805"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5. Conclusiones_ </a:t>
            </a:r>
            <a:endParaRPr b="0" lang="es-ES" sz="2000" spc="-1" strike="noStrike">
              <a:solidFill>
                <a:srgbClr val="000000"/>
              </a:solidFill>
              <a:uFill>
                <a:solidFill>
                  <a:srgbClr val="ffffff"/>
                </a:solidFill>
              </a:uFill>
              <a:latin typeface="Arial"/>
            </a:endParaRPr>
          </a:p>
        </p:txBody>
      </p:sp>
      <p:sp>
        <p:nvSpPr>
          <p:cNvPr id="806" name="CustomShape 4"/>
          <p:cNvSpPr/>
          <p:nvPr/>
        </p:nvSpPr>
        <p:spPr>
          <a:xfrm>
            <a:off x="498600" y="1403640"/>
            <a:ext cx="7963560" cy="5079240"/>
          </a:xfrm>
          <a:prstGeom prst="rect">
            <a:avLst/>
          </a:prstGeom>
          <a:noFill/>
          <a:ln>
            <a:noFill/>
          </a:ln>
        </p:spPr>
        <p:style>
          <a:lnRef idx="0"/>
          <a:fillRef idx="0"/>
          <a:effectRef idx="0"/>
          <a:fontRef idx="minor"/>
        </p:style>
        <p:txBody>
          <a:bodyPr lIns="90000" rIns="90000" tIns="45000" bIns="45000"/>
          <a:p>
            <a:pPr algn="just">
              <a:lnSpc>
                <a:spcPct val="150000"/>
              </a:lnSpc>
            </a:pPr>
            <a:r>
              <a:rPr b="1" lang="es-ES" sz="1600" spc="-1" strike="noStrike">
                <a:solidFill>
                  <a:srgbClr val="222267"/>
                </a:solidFill>
                <a:uFill>
                  <a:solidFill>
                    <a:srgbClr val="ffffff"/>
                  </a:solidFill>
                </a:uFill>
                <a:latin typeface="Century Gothic"/>
              </a:rPr>
              <a:t>Si bien son datos promedio y muchos de ellos se corresponden con la media nacional, la información recopilada nos permite realizar una aproximación cualitativa al dimensionamiento del mercado. </a:t>
            </a:r>
            <a:endParaRPr b="0" lang="es-ES" sz="1600" spc="-1" strike="noStrike">
              <a:solidFill>
                <a:srgbClr val="000000"/>
              </a:solidFill>
              <a:uFill>
                <a:solidFill>
                  <a:srgbClr val="ffffff"/>
                </a:solidFill>
              </a:uFill>
              <a:latin typeface="Arial"/>
            </a:endParaRPr>
          </a:p>
          <a:p>
            <a:pPr algn="just">
              <a:lnSpc>
                <a:spcPct val="150000"/>
              </a:lnSpc>
            </a:pPr>
            <a:endParaRPr b="0" lang="es-ES" sz="1600" spc="-1" strike="noStrike">
              <a:solidFill>
                <a:srgbClr val="000000"/>
              </a:solidFill>
              <a:uFill>
                <a:solidFill>
                  <a:srgbClr val="ffffff"/>
                </a:solidFill>
              </a:uFill>
              <a:latin typeface="Arial"/>
            </a:endParaRPr>
          </a:p>
          <a:p>
            <a:pPr algn="just">
              <a:lnSpc>
                <a:spcPct val="150000"/>
              </a:lnSpc>
            </a:pPr>
            <a:r>
              <a:rPr b="1" lang="es-ES" sz="1600" spc="-1" strike="noStrike">
                <a:solidFill>
                  <a:srgbClr val="222267"/>
                </a:solidFill>
                <a:uFill>
                  <a:solidFill>
                    <a:srgbClr val="ffffff"/>
                  </a:solidFill>
                </a:uFill>
                <a:latin typeface="Century Gothic"/>
              </a:rPr>
              <a:t>En este sentido, a partir de datos de la zona urbana y datos de gasto en producto fresco, en mercado, se ha hecho un cálculo aproximado del potencial gasto comercializable en un posible mercado municipal en Parque Venecia. </a:t>
            </a:r>
            <a:endParaRPr b="0" lang="es-ES" sz="1600" spc="-1" strike="noStrike">
              <a:solidFill>
                <a:srgbClr val="000000"/>
              </a:solidFill>
              <a:uFill>
                <a:solidFill>
                  <a:srgbClr val="ffffff"/>
                </a:solidFill>
              </a:uFill>
              <a:latin typeface="Arial"/>
            </a:endParaRPr>
          </a:p>
          <a:p>
            <a:pPr algn="just">
              <a:lnSpc>
                <a:spcPct val="150000"/>
              </a:lnSpc>
            </a:pPr>
            <a:endParaRPr b="0" lang="es-ES" sz="1600" spc="-1" strike="noStrike">
              <a:solidFill>
                <a:srgbClr val="000000"/>
              </a:solidFill>
              <a:uFill>
                <a:solidFill>
                  <a:srgbClr val="ffffff"/>
                </a:solidFill>
              </a:uFill>
              <a:latin typeface="Arial"/>
            </a:endParaRPr>
          </a:p>
          <a:p>
            <a:pPr algn="just">
              <a:lnSpc>
                <a:spcPct val="150000"/>
              </a:lnSpc>
            </a:pPr>
            <a:r>
              <a:rPr b="1" lang="es-ES" sz="1600" spc="-1" strike="noStrike">
                <a:solidFill>
                  <a:srgbClr val="222267"/>
                </a:solidFill>
                <a:uFill>
                  <a:solidFill>
                    <a:srgbClr val="ffffff"/>
                  </a:solidFill>
                </a:uFill>
                <a:latin typeface="Century Gothic"/>
              </a:rPr>
              <a:t>Lógicamente, se trata de una estimación que no está contrastada con el público potencial del Mercado de Parque Venecia por lo que no recoge sus características demográficas ni sus preferencias. En consecuencia, estos datos por sí solos no pueden ser extrapolados ni utilizados para realizar planes de viabilidad económica. </a:t>
            </a:r>
            <a:endParaRPr b="0" lang="es-ES" sz="1600" spc="-1" strike="noStrike">
              <a:solidFill>
                <a:srgbClr val="000000"/>
              </a:solidFill>
              <a:uFill>
                <a:solidFill>
                  <a:srgbClr val="ffffff"/>
                </a:solidFill>
              </a:uFill>
              <a:latin typeface="Arial"/>
            </a:endParaRPr>
          </a:p>
        </p:txBody>
      </p:sp>
      <p:sp>
        <p:nvSpPr>
          <p:cNvPr id="807" name="CustomShape 5"/>
          <p:cNvSpPr/>
          <p:nvPr/>
        </p:nvSpPr>
        <p:spPr>
          <a:xfrm>
            <a:off x="-50400" y="782280"/>
            <a:ext cx="874440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DIMENSIONAMIENTO PARQUE VENECIA “grosso modo”</a:t>
            </a:r>
            <a:endParaRPr b="0" lang="es-ES" sz="2200" spc="-1" strike="noStrike">
              <a:solidFill>
                <a:srgbClr val="000000"/>
              </a:solidFill>
              <a:uFill>
                <a:solidFill>
                  <a:srgbClr val="ffffff"/>
                </a:solidFill>
              </a:uFill>
              <a:latin typeface="Arial"/>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8"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809" name="TextShape 2"/>
          <p:cNvSpPr txBox="1"/>
          <p:nvPr/>
        </p:nvSpPr>
        <p:spPr>
          <a:xfrm>
            <a:off x="6553080" y="6245280"/>
            <a:ext cx="2133360" cy="475920"/>
          </a:xfrm>
          <a:prstGeom prst="rect">
            <a:avLst/>
          </a:prstGeom>
          <a:noFill/>
          <a:ln w="9360">
            <a:noFill/>
          </a:ln>
        </p:spPr>
        <p:txBody>
          <a:bodyPr/>
          <a:p>
            <a:pPr algn="r">
              <a:lnSpc>
                <a:spcPct val="100000"/>
              </a:lnSpc>
            </a:pPr>
            <a:fld id="{3704C3EA-B9D7-42AE-812B-53A14A383F4C}"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810" name="Picture 2" descr=""/>
          <p:cNvPicPr/>
          <p:nvPr/>
        </p:nvPicPr>
        <p:blipFill>
          <a:blip r:embed="rId1"/>
          <a:stretch/>
        </p:blipFill>
        <p:spPr>
          <a:xfrm>
            <a:off x="-9360" y="0"/>
            <a:ext cx="8471160" cy="600120"/>
          </a:xfrm>
          <a:prstGeom prst="rect">
            <a:avLst/>
          </a:prstGeom>
          <a:ln>
            <a:noFill/>
          </a:ln>
        </p:spPr>
      </p:pic>
      <p:pic>
        <p:nvPicPr>
          <p:cNvPr id="811" name="Picture 26" descr=""/>
          <p:cNvPicPr/>
          <p:nvPr/>
        </p:nvPicPr>
        <p:blipFill>
          <a:blip r:embed="rId2"/>
          <a:stretch/>
        </p:blipFill>
        <p:spPr>
          <a:xfrm>
            <a:off x="8525520" y="35280"/>
            <a:ext cx="561960" cy="555840"/>
          </a:xfrm>
          <a:prstGeom prst="rect">
            <a:avLst/>
          </a:prstGeom>
          <a:ln>
            <a:noFill/>
          </a:ln>
        </p:spPr>
      </p:pic>
      <p:sp>
        <p:nvSpPr>
          <p:cNvPr id="812"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5. Conclusiones_ </a:t>
            </a:r>
            <a:endParaRPr b="0" lang="es-ES" sz="2000" spc="-1" strike="noStrike">
              <a:solidFill>
                <a:srgbClr val="000000"/>
              </a:solidFill>
              <a:uFill>
                <a:solidFill>
                  <a:srgbClr val="ffffff"/>
                </a:solidFill>
              </a:uFill>
              <a:latin typeface="Arial"/>
            </a:endParaRPr>
          </a:p>
        </p:txBody>
      </p:sp>
      <p:pic>
        <p:nvPicPr>
          <p:cNvPr id="813" name="Imagen 2" descr=""/>
          <p:cNvPicPr/>
          <p:nvPr/>
        </p:nvPicPr>
        <p:blipFill>
          <a:blip r:embed="rId3"/>
          <a:stretch/>
        </p:blipFill>
        <p:spPr>
          <a:xfrm>
            <a:off x="683640" y="1484640"/>
            <a:ext cx="2064240" cy="1803600"/>
          </a:xfrm>
          <a:prstGeom prst="rect">
            <a:avLst/>
          </a:prstGeom>
          <a:ln>
            <a:noFill/>
          </a:ln>
          <a:effectLst>
            <a:reflection algn="bl" blurRad="12700" dir="5400000" dist="5000" endPos="0" rotWithShape="0" stA="38000" sy="-100000"/>
          </a:effectLst>
        </p:spPr>
      </p:pic>
      <p:sp>
        <p:nvSpPr>
          <p:cNvPr id="814" name="CustomShape 4"/>
          <p:cNvSpPr/>
          <p:nvPr/>
        </p:nvSpPr>
        <p:spPr>
          <a:xfrm>
            <a:off x="3064680" y="1416600"/>
            <a:ext cx="5460480" cy="2037240"/>
          </a:xfrm>
          <a:prstGeom prst="rect">
            <a:avLst/>
          </a:prstGeom>
          <a:noFill/>
          <a:ln>
            <a:noFill/>
          </a:ln>
        </p:spPr>
        <p:style>
          <a:lnRef idx="0"/>
          <a:fillRef idx="0"/>
          <a:effectRef idx="0"/>
          <a:fontRef idx="minor"/>
        </p:style>
        <p:txBody>
          <a:bodyPr lIns="90000" rIns="90000" tIns="45000" bIns="45000"/>
          <a:p>
            <a:pPr>
              <a:lnSpc>
                <a:spcPct val="100000"/>
              </a:lnSpc>
            </a:pPr>
            <a:r>
              <a:rPr b="1" lang="es-ES" sz="1600" spc="-1" strike="noStrike">
                <a:solidFill>
                  <a:srgbClr val="222267"/>
                </a:solidFill>
                <a:uFill>
                  <a:solidFill>
                    <a:srgbClr val="ffffff"/>
                  </a:solidFill>
                </a:uFill>
                <a:latin typeface="Century Gothic"/>
              </a:rPr>
              <a:t>ZONA URBANA</a:t>
            </a:r>
            <a:endParaRPr b="0" lang="es-ES" sz="1600" spc="-1" strike="noStrike">
              <a:solidFill>
                <a:srgbClr val="000000"/>
              </a:solidFill>
              <a:uFill>
                <a:solidFill>
                  <a:srgbClr val="ffffff"/>
                </a:solidFill>
              </a:uFill>
              <a:latin typeface="Arial"/>
            </a:endParaRPr>
          </a:p>
          <a:p>
            <a:pPr>
              <a:lnSpc>
                <a:spcPct val="100000"/>
              </a:lnSpc>
            </a:pPr>
            <a:endParaRPr b="0" lang="es-ES" sz="1600" spc="-1" strike="noStrike">
              <a:solidFill>
                <a:srgbClr val="000000"/>
              </a:solidFill>
              <a:uFill>
                <a:solidFill>
                  <a:srgbClr val="ffffff"/>
                </a:solidFill>
              </a:uFill>
              <a:latin typeface="Arial"/>
            </a:endParaRPr>
          </a:p>
          <a:p>
            <a:pPr>
              <a:lnSpc>
                <a:spcPct val="100000"/>
              </a:lnSpc>
            </a:pPr>
            <a:r>
              <a:rPr b="1" lang="es-ES" sz="1600" spc="-1" strike="noStrike">
                <a:solidFill>
                  <a:srgbClr val="222267"/>
                </a:solidFill>
                <a:uFill>
                  <a:solidFill>
                    <a:srgbClr val="ffffff"/>
                  </a:solidFill>
                </a:uFill>
                <a:latin typeface="Century Gothic"/>
              </a:rPr>
              <a:t>Número estimado de hogares: 4.100*</a:t>
            </a:r>
            <a:endParaRPr b="0" lang="es-ES" sz="1600" spc="-1" strike="noStrike">
              <a:solidFill>
                <a:srgbClr val="000000"/>
              </a:solidFill>
              <a:uFill>
                <a:solidFill>
                  <a:srgbClr val="ffffff"/>
                </a:solidFill>
              </a:uFill>
              <a:latin typeface="Arial"/>
            </a:endParaRPr>
          </a:p>
          <a:p>
            <a:pPr>
              <a:lnSpc>
                <a:spcPct val="100000"/>
              </a:lnSpc>
            </a:pPr>
            <a:r>
              <a:rPr b="1" lang="es-ES" sz="1600" spc="-1" strike="noStrike">
                <a:solidFill>
                  <a:srgbClr val="222267"/>
                </a:solidFill>
                <a:uFill>
                  <a:solidFill>
                    <a:srgbClr val="ffffff"/>
                  </a:solidFill>
                </a:uFill>
                <a:latin typeface="Century Gothic"/>
              </a:rPr>
              <a:t>Gasto medio/hogar alimentación fresca en Aragón: 2.516€/año (ponderar)</a:t>
            </a:r>
            <a:endParaRPr b="0" lang="es-ES" sz="1600" spc="-1" strike="noStrike">
              <a:solidFill>
                <a:srgbClr val="000000"/>
              </a:solidFill>
              <a:uFill>
                <a:solidFill>
                  <a:srgbClr val="ffffff"/>
                </a:solidFill>
              </a:uFill>
              <a:latin typeface="Arial"/>
            </a:endParaRPr>
          </a:p>
          <a:p>
            <a:pPr>
              <a:lnSpc>
                <a:spcPct val="100000"/>
              </a:lnSpc>
            </a:pPr>
            <a:r>
              <a:rPr b="1" lang="es-ES" sz="1600" spc="-1" strike="noStrike">
                <a:solidFill>
                  <a:srgbClr val="222267"/>
                </a:solidFill>
                <a:uFill>
                  <a:solidFill>
                    <a:srgbClr val="ffffff"/>
                  </a:solidFill>
                </a:uFill>
                <a:latin typeface="Century Gothic"/>
              </a:rPr>
              <a:t>Gasto comercializable anual en alimentación fresca: 10.315.600€</a:t>
            </a:r>
            <a:endParaRPr b="0" lang="es-ES" sz="1600" spc="-1" strike="noStrike">
              <a:solidFill>
                <a:srgbClr val="000000"/>
              </a:solidFill>
              <a:uFill>
                <a:solidFill>
                  <a:srgbClr val="ffffff"/>
                </a:solidFill>
              </a:uFill>
              <a:latin typeface="Arial"/>
            </a:endParaRPr>
          </a:p>
          <a:p>
            <a:pPr>
              <a:lnSpc>
                <a:spcPct val="100000"/>
              </a:lnSpc>
            </a:pPr>
            <a:endParaRPr b="0" lang="es-ES" sz="1600" spc="-1" strike="noStrike">
              <a:solidFill>
                <a:srgbClr val="000000"/>
              </a:solidFill>
              <a:uFill>
                <a:solidFill>
                  <a:srgbClr val="ffffff"/>
                </a:solidFill>
              </a:uFill>
              <a:latin typeface="Arial"/>
            </a:endParaRPr>
          </a:p>
        </p:txBody>
      </p:sp>
      <p:sp>
        <p:nvSpPr>
          <p:cNvPr id="815" name="CustomShape 5"/>
          <p:cNvSpPr/>
          <p:nvPr/>
        </p:nvSpPr>
        <p:spPr>
          <a:xfrm>
            <a:off x="3600" y="782280"/>
            <a:ext cx="874440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DIMENSIONAMIENTO PARQUE VENECIA “grosso modo”</a:t>
            </a:r>
            <a:endParaRPr b="0" lang="es-ES" sz="2200" spc="-1" strike="noStrike">
              <a:solidFill>
                <a:srgbClr val="000000"/>
              </a:solidFill>
              <a:uFill>
                <a:solidFill>
                  <a:srgbClr val="ffffff"/>
                </a:solidFill>
              </a:uFill>
              <a:latin typeface="Arial"/>
            </a:endParaRPr>
          </a:p>
        </p:txBody>
      </p:sp>
      <p:pic>
        <p:nvPicPr>
          <p:cNvPr id="816" name="Imagen 6" descr=""/>
          <p:cNvPicPr/>
          <p:nvPr/>
        </p:nvPicPr>
        <p:blipFill>
          <a:blip r:embed="rId4"/>
          <a:stretch/>
        </p:blipFill>
        <p:spPr>
          <a:xfrm>
            <a:off x="6444360" y="3866760"/>
            <a:ext cx="1929960" cy="1816560"/>
          </a:xfrm>
          <a:prstGeom prst="rect">
            <a:avLst/>
          </a:prstGeom>
          <a:ln>
            <a:noFill/>
          </a:ln>
          <a:effectLst>
            <a:reflection algn="bl" blurRad="12700" dir="5400000" dist="5000" endPos="0" rotWithShape="0" stA="38000" sy="-100000"/>
          </a:effectLst>
        </p:spPr>
      </p:pic>
      <p:sp>
        <p:nvSpPr>
          <p:cNvPr id="817" name="CustomShape 6"/>
          <p:cNvSpPr/>
          <p:nvPr/>
        </p:nvSpPr>
        <p:spPr>
          <a:xfrm>
            <a:off x="251640" y="4232880"/>
            <a:ext cx="5987880" cy="1063800"/>
          </a:xfrm>
          <a:prstGeom prst="rect">
            <a:avLst/>
          </a:prstGeom>
          <a:noFill/>
          <a:ln>
            <a:noFill/>
          </a:ln>
        </p:spPr>
        <p:style>
          <a:lnRef idx="0"/>
          <a:fillRef idx="0"/>
          <a:effectRef idx="0"/>
          <a:fontRef idx="minor"/>
        </p:style>
        <p:txBody>
          <a:bodyPr lIns="90000" rIns="90000" tIns="45000" bIns="45000"/>
          <a:p>
            <a:pPr algn="r">
              <a:lnSpc>
                <a:spcPct val="100000"/>
              </a:lnSpc>
            </a:pPr>
            <a:r>
              <a:rPr b="1" lang="es-ES" sz="1600" spc="-1" strike="noStrike">
                <a:solidFill>
                  <a:srgbClr val="222267"/>
                </a:solidFill>
                <a:uFill>
                  <a:solidFill>
                    <a:srgbClr val="ffffff"/>
                  </a:solidFill>
                </a:uFill>
                <a:latin typeface="Century Gothic"/>
              </a:rPr>
              <a:t>OPERADORES MERCADO</a:t>
            </a:r>
            <a:endParaRPr b="0" lang="es-ES" sz="1600" spc="-1" strike="noStrike">
              <a:solidFill>
                <a:srgbClr val="000000"/>
              </a:solidFill>
              <a:uFill>
                <a:solidFill>
                  <a:srgbClr val="ffffff"/>
                </a:solidFill>
              </a:uFill>
              <a:latin typeface="Arial"/>
            </a:endParaRPr>
          </a:p>
          <a:p>
            <a:pPr algn="r">
              <a:lnSpc>
                <a:spcPct val="100000"/>
              </a:lnSpc>
            </a:pPr>
            <a:r>
              <a:rPr b="1" lang="es-ES" sz="1600" spc="-1" strike="noStrike">
                <a:solidFill>
                  <a:srgbClr val="222267"/>
                </a:solidFill>
                <a:uFill>
                  <a:solidFill>
                    <a:srgbClr val="ffffff"/>
                  </a:solidFill>
                </a:uFill>
                <a:latin typeface="Century Gothic"/>
              </a:rPr>
              <a:t>La cuota media española de venta de </a:t>
            </a:r>
            <a:endParaRPr b="0" lang="es-ES" sz="1600" spc="-1" strike="noStrike">
              <a:solidFill>
                <a:srgbClr val="000000"/>
              </a:solidFill>
              <a:uFill>
                <a:solidFill>
                  <a:srgbClr val="ffffff"/>
                </a:solidFill>
              </a:uFill>
              <a:latin typeface="Arial"/>
            </a:endParaRPr>
          </a:p>
          <a:p>
            <a:pPr algn="r">
              <a:lnSpc>
                <a:spcPct val="100000"/>
              </a:lnSpc>
            </a:pPr>
            <a:r>
              <a:rPr b="1" lang="es-ES" sz="1600" spc="-1" strike="noStrike">
                <a:solidFill>
                  <a:srgbClr val="222267"/>
                </a:solidFill>
                <a:uFill>
                  <a:solidFill>
                    <a:srgbClr val="ffffff"/>
                  </a:solidFill>
                </a:uFill>
                <a:latin typeface="Century Gothic"/>
              </a:rPr>
              <a:t>producto fresco en mercado es un 13%</a:t>
            </a:r>
            <a:endParaRPr b="0" lang="es-ES" sz="1600" spc="-1" strike="noStrike">
              <a:solidFill>
                <a:srgbClr val="000000"/>
              </a:solidFill>
              <a:uFill>
                <a:solidFill>
                  <a:srgbClr val="ffffff"/>
                </a:solidFill>
              </a:uFill>
              <a:latin typeface="Arial"/>
            </a:endParaRPr>
          </a:p>
          <a:p>
            <a:pPr algn="r">
              <a:lnSpc>
                <a:spcPct val="100000"/>
              </a:lnSpc>
            </a:pPr>
            <a:endParaRPr b="0" lang="es-ES" sz="1600" spc="-1" strike="noStrike">
              <a:solidFill>
                <a:srgbClr val="000000"/>
              </a:solidFill>
              <a:uFill>
                <a:solidFill>
                  <a:srgbClr val="ffffff"/>
                </a:solidFill>
              </a:uFill>
              <a:latin typeface="Arial"/>
            </a:endParaRPr>
          </a:p>
        </p:txBody>
      </p:sp>
      <p:sp>
        <p:nvSpPr>
          <p:cNvPr id="818" name="CustomShape 7"/>
          <p:cNvSpPr/>
          <p:nvPr/>
        </p:nvSpPr>
        <p:spPr>
          <a:xfrm>
            <a:off x="683640" y="5880240"/>
            <a:ext cx="8050680" cy="591840"/>
          </a:xfrm>
          <a:prstGeom prst="rect">
            <a:avLst/>
          </a:prstGeom>
          <a:noFill/>
          <a:ln>
            <a:noFill/>
          </a:ln>
        </p:spPr>
        <p:style>
          <a:lnRef idx="0"/>
          <a:fillRef idx="0"/>
          <a:effectRef idx="0"/>
          <a:fontRef idx="minor"/>
        </p:style>
        <p:txBody>
          <a:bodyPr lIns="90000" rIns="90000" tIns="45000" bIns="45000"/>
          <a:p>
            <a:pPr algn="just">
              <a:lnSpc>
                <a:spcPct val="100000"/>
              </a:lnSpc>
            </a:pPr>
            <a:r>
              <a:rPr b="1" lang="es-ES" sz="1100" spc="-1" strike="noStrike">
                <a:solidFill>
                  <a:srgbClr val="000000"/>
                </a:solidFill>
                <a:uFill>
                  <a:solidFill>
                    <a:srgbClr val="ffffff"/>
                  </a:solidFill>
                </a:uFill>
                <a:latin typeface="Century Gothic"/>
              </a:rPr>
              <a:t>*Fuente:</a:t>
            </a:r>
            <a:r>
              <a:rPr b="1" lang="es-ES" sz="1100" spc="-1" strike="noStrike" u="sng">
                <a:solidFill>
                  <a:srgbClr val="009999"/>
                </a:solidFill>
                <a:uFill>
                  <a:solidFill>
                    <a:srgbClr val="ffffff"/>
                  </a:solidFill>
                </a:uFill>
                <a:latin typeface="Century Gothic"/>
                <a:hlinkClick r:id="rId5"/>
              </a:rPr>
              <a:t>https</a:t>
            </a:r>
            <a:r>
              <a:rPr b="1" lang="es-ES" sz="1100" spc="-1" strike="noStrike" u="sng">
                <a:solidFill>
                  <a:srgbClr val="009999"/>
                </a:solidFill>
                <a:uFill>
                  <a:solidFill>
                    <a:srgbClr val="ffffff"/>
                  </a:solidFill>
                </a:uFill>
                <a:latin typeface="Century Gothic"/>
                <a:hlinkClick r:id="rId6"/>
              </a:rPr>
              <a:t>://www.elperiodicodearagon.com/noticias/temadia/parque-venecia-multiplica-seis-poblacion-agiliza-finalizacion_1379571.html</a:t>
            </a:r>
            <a:r>
              <a:rPr b="0" lang="es-ES" sz="1100" spc="-1" strike="noStrike">
                <a:solidFill>
                  <a:srgbClr val="000000"/>
                </a:solidFill>
                <a:uFill>
                  <a:solidFill>
                    <a:srgbClr val="ffffff"/>
                  </a:solidFill>
                </a:uFill>
                <a:latin typeface="Century Gothic"/>
              </a:rPr>
              <a:t> </a:t>
            </a:r>
            <a:endParaRPr b="0" lang="es-ES" sz="1100" spc="-1" strike="noStrike">
              <a:solidFill>
                <a:srgbClr val="000000"/>
              </a:solidFill>
              <a:uFill>
                <a:solidFill>
                  <a:srgbClr val="ffffff"/>
                </a:solidFill>
              </a:uFill>
              <a:latin typeface="Arial"/>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9"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820" name="TextShape 2"/>
          <p:cNvSpPr txBox="1"/>
          <p:nvPr/>
        </p:nvSpPr>
        <p:spPr>
          <a:xfrm>
            <a:off x="6553080" y="6245280"/>
            <a:ext cx="2133360" cy="475920"/>
          </a:xfrm>
          <a:prstGeom prst="rect">
            <a:avLst/>
          </a:prstGeom>
          <a:noFill/>
          <a:ln w="9360">
            <a:noFill/>
          </a:ln>
        </p:spPr>
        <p:txBody>
          <a:bodyPr/>
          <a:p>
            <a:pPr algn="r">
              <a:lnSpc>
                <a:spcPct val="100000"/>
              </a:lnSpc>
            </a:pPr>
            <a:fld id="{C9142378-E78B-4DA0-8958-2A81EDF3F5D2}"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821" name="Picture 2" descr=""/>
          <p:cNvPicPr/>
          <p:nvPr/>
        </p:nvPicPr>
        <p:blipFill>
          <a:blip r:embed="rId1"/>
          <a:stretch/>
        </p:blipFill>
        <p:spPr>
          <a:xfrm>
            <a:off x="-9360" y="0"/>
            <a:ext cx="8471160" cy="600120"/>
          </a:xfrm>
          <a:prstGeom prst="rect">
            <a:avLst/>
          </a:prstGeom>
          <a:ln>
            <a:noFill/>
          </a:ln>
        </p:spPr>
      </p:pic>
      <p:pic>
        <p:nvPicPr>
          <p:cNvPr id="822" name="Picture 26" descr=""/>
          <p:cNvPicPr/>
          <p:nvPr/>
        </p:nvPicPr>
        <p:blipFill>
          <a:blip r:embed="rId2"/>
          <a:stretch/>
        </p:blipFill>
        <p:spPr>
          <a:xfrm>
            <a:off x="8525520" y="35280"/>
            <a:ext cx="561960" cy="555840"/>
          </a:xfrm>
          <a:prstGeom prst="rect">
            <a:avLst/>
          </a:prstGeom>
          <a:ln>
            <a:noFill/>
          </a:ln>
        </p:spPr>
      </p:pic>
      <p:sp>
        <p:nvSpPr>
          <p:cNvPr id="823"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5. Conclusiones_ </a:t>
            </a:r>
            <a:endParaRPr b="0" lang="es-ES" sz="2000" spc="-1" strike="noStrike">
              <a:solidFill>
                <a:srgbClr val="000000"/>
              </a:solidFill>
              <a:uFill>
                <a:solidFill>
                  <a:srgbClr val="ffffff"/>
                </a:solidFill>
              </a:uFill>
              <a:latin typeface="Arial"/>
            </a:endParaRPr>
          </a:p>
        </p:txBody>
      </p:sp>
      <p:sp>
        <p:nvSpPr>
          <p:cNvPr id="824" name="CustomShape 4"/>
          <p:cNvSpPr/>
          <p:nvPr/>
        </p:nvSpPr>
        <p:spPr>
          <a:xfrm>
            <a:off x="395640" y="1412640"/>
            <a:ext cx="8066520" cy="1793160"/>
          </a:xfrm>
          <a:prstGeom prst="rect">
            <a:avLst/>
          </a:prstGeom>
          <a:noFill/>
          <a:ln>
            <a:noFill/>
          </a:ln>
        </p:spPr>
        <p:style>
          <a:lnRef idx="0"/>
          <a:fillRef idx="0"/>
          <a:effectRef idx="0"/>
          <a:fontRef idx="minor"/>
        </p:style>
        <p:txBody>
          <a:bodyPr lIns="90000" rIns="90000" tIns="45000" bIns="45000"/>
          <a:p>
            <a:pPr algn="just">
              <a:lnSpc>
                <a:spcPct val="150000"/>
              </a:lnSpc>
            </a:pPr>
            <a:r>
              <a:rPr b="1" lang="es-ES" sz="1600" spc="-1" strike="noStrike">
                <a:solidFill>
                  <a:srgbClr val="222267"/>
                </a:solidFill>
                <a:uFill>
                  <a:solidFill>
                    <a:srgbClr val="ffffff"/>
                  </a:solidFill>
                </a:uFill>
                <a:latin typeface="Century Gothic"/>
              </a:rPr>
              <a:t>Teniendo en cuenta el gasto total comercializable en Parque Venecia, según el número de hogares y el gasto medio en alimentación fresca (diapositiva 13), podría dimensionarse el gasto comercializable mensual en el Mercado de Parque Venecia, en base a la cuota de compra en Mercado municipal (13%).</a:t>
            </a:r>
            <a:endParaRPr b="0" lang="es-ES" sz="1600" spc="-1" strike="noStrike">
              <a:solidFill>
                <a:srgbClr val="000000"/>
              </a:solidFill>
              <a:uFill>
                <a:solidFill>
                  <a:srgbClr val="ffffff"/>
                </a:solidFill>
              </a:uFill>
              <a:latin typeface="Arial"/>
            </a:endParaRPr>
          </a:p>
        </p:txBody>
      </p:sp>
      <p:graphicFrame>
        <p:nvGraphicFramePr>
          <p:cNvPr id="825" name="Table 5"/>
          <p:cNvGraphicFramePr/>
          <p:nvPr/>
        </p:nvGraphicFramePr>
        <p:xfrm>
          <a:off x="623160" y="3947400"/>
          <a:ext cx="7692840" cy="2162880"/>
        </p:xfrm>
        <a:graphic>
          <a:graphicData uri="http://schemas.openxmlformats.org/drawingml/2006/table">
            <a:tbl>
              <a:tblPr/>
              <a:tblGrid>
                <a:gridCol w="4828320"/>
                <a:gridCol w="43200"/>
                <a:gridCol w="1569240"/>
                <a:gridCol w="1252080"/>
              </a:tblGrid>
              <a:tr h="517320">
                <a:tc>
                  <a:txBody>
                    <a:bodyPr lIns="0" rIns="0" tIns="0" bIns="0" anchor="ctr"/>
                    <a:p>
                      <a:pPr>
                        <a:lnSpc>
                          <a:spcPct val="100000"/>
                        </a:lnSpc>
                      </a:pPr>
                      <a:r>
                        <a:rPr b="1" lang="es-ES" sz="1400" spc="-1" strike="noStrike">
                          <a:solidFill>
                            <a:srgbClr val="000000"/>
                          </a:solidFill>
                          <a:uFill>
                            <a:solidFill>
                              <a:srgbClr val="ffffff"/>
                            </a:solidFill>
                          </a:uFill>
                          <a:latin typeface="Century Gothic"/>
                        </a:rPr>
                        <a:t>GASTO COMERCIALIZABLE ANUAL EN ALIMENTACIÓN FRESCA EN PARQUE VENECIA</a:t>
                      </a:r>
                      <a:endParaRPr b="0" lang="es-ES" sz="1400" spc="-1" strike="noStrike">
                        <a:solidFill>
                          <a:srgbClr val="000000"/>
                        </a:solidFill>
                        <a:uFill>
                          <a:solidFill>
                            <a:srgbClr val="ffffff"/>
                          </a:solidFill>
                        </a:uFill>
                        <a:latin typeface="Arial"/>
                      </a:endParaRPr>
                    </a:p>
                  </a:txBody>
                  <a:tcPr>
                    <a:noFill/>
                  </a:tcPr>
                </a:tc>
                <a:tc gridSpan="3">
                  <a:txBody>
                    <a:bodyPr lIns="0" rIns="0" tIns="0" bIns="0" anchor="ctr"/>
                    <a:p>
                      <a:pPr algn="ctr">
                        <a:lnSpc>
                          <a:spcPct val="100000"/>
                        </a:lnSpc>
                      </a:pPr>
                      <a:r>
                        <a:rPr b="1" lang="es-ES" sz="1600" spc="-1" strike="noStrike">
                          <a:solidFill>
                            <a:srgbClr val="000000"/>
                          </a:solidFill>
                          <a:uFill>
                            <a:solidFill>
                              <a:srgbClr val="ffffff"/>
                            </a:solidFill>
                          </a:uFill>
                          <a:latin typeface="Century Gothic"/>
                        </a:rPr>
                        <a:t>10.315.600€</a:t>
                      </a:r>
                      <a:endParaRPr b="0" lang="es-ES" sz="1600" spc="-1" strike="noStrike">
                        <a:solidFill>
                          <a:srgbClr val="000000"/>
                        </a:solidFill>
                        <a:uFill>
                          <a:solidFill>
                            <a:srgbClr val="ffffff"/>
                          </a:solidFill>
                        </a:uFill>
                        <a:latin typeface="Arial"/>
                      </a:endParaRPr>
                    </a:p>
                  </a:txBody>
                  <a:tcPr>
                    <a:noFill/>
                  </a:tcPr>
                </a:tc>
                <a:tc hMerge="1">
                  <a:tcPr>
                    <a:solidFill>
                      <a:srgbClr val="729fcf"/>
                    </a:solidFill>
                  </a:tcPr>
                </a:tc>
                <a:tc hMerge="1">
                  <a:tcPr>
                    <a:solidFill>
                      <a:srgbClr val="729fcf"/>
                    </a:solidFill>
                  </a:tcPr>
                </a:tc>
              </a:tr>
              <a:tr h="366120">
                <a:tc>
                  <a:tcPr>
                    <a:solidFill>
                      <a:srgbClr val="ffffff"/>
                    </a:solidFill>
                  </a:tcPr>
                </a:tc>
                <a:tc>
                  <a:tcPr>
                    <a:solidFill>
                      <a:srgbClr val="ffffff"/>
                    </a:solidFill>
                  </a:tcPr>
                </a:tc>
                <a:tc>
                  <a:tcPr>
                    <a:solidFill>
                      <a:srgbClr val="ffffff"/>
                    </a:solidFill>
                  </a:tcPr>
                </a:tc>
                <a:tc>
                  <a:tcPr>
                    <a:solidFill>
                      <a:srgbClr val="ffffff"/>
                    </a:solidFill>
                  </a:tcPr>
                </a:tc>
              </a:tr>
              <a:tr h="639720">
                <a:tc>
                  <a:txBody>
                    <a:bodyPr lIns="0" rIns="0" tIns="0" bIns="0" anchor="ctr"/>
                    <a:p>
                      <a:pPr>
                        <a:lnSpc>
                          <a:spcPct val="100000"/>
                        </a:lnSpc>
                      </a:pPr>
                      <a:r>
                        <a:rPr b="1" lang="es-ES" sz="1400" spc="-1" strike="noStrike">
                          <a:solidFill>
                            <a:srgbClr val="000000"/>
                          </a:solidFill>
                          <a:uFill>
                            <a:solidFill>
                              <a:srgbClr val="ffffff"/>
                            </a:solidFill>
                          </a:uFill>
                          <a:latin typeface="Century Gothic"/>
                        </a:rPr>
                        <a:t>GASTO COMERCIALIZABLE ANUAL EN ALIMENTACIÓN FRESCA </a:t>
                      </a:r>
                      <a:r>
                        <a:rPr b="1" lang="es-ES" sz="1400" spc="-1" strike="noStrike" u="sng">
                          <a:solidFill>
                            <a:srgbClr val="000000"/>
                          </a:solidFill>
                          <a:uFill>
                            <a:solidFill>
                              <a:srgbClr val="ffffff"/>
                            </a:solidFill>
                          </a:uFill>
                          <a:latin typeface="Century Gothic"/>
                        </a:rPr>
                        <a:t>EN MERCADO </a:t>
                      </a:r>
                      <a:r>
                        <a:rPr b="1" lang="es-ES" sz="1400" spc="-1" strike="noStrike">
                          <a:solidFill>
                            <a:srgbClr val="000000"/>
                          </a:solidFill>
                          <a:uFill>
                            <a:solidFill>
                              <a:srgbClr val="ffffff"/>
                            </a:solidFill>
                          </a:uFill>
                          <a:latin typeface="Century Gothic"/>
                        </a:rPr>
                        <a:t>(13%) EN PARQUE VENECIA</a:t>
                      </a:r>
                      <a:endParaRPr b="0" lang="es-ES" sz="1400" spc="-1" strike="noStrike">
                        <a:solidFill>
                          <a:srgbClr val="000000"/>
                        </a:solidFill>
                        <a:uFill>
                          <a:solidFill>
                            <a:srgbClr val="ffffff"/>
                          </a:solidFill>
                        </a:uFill>
                        <a:latin typeface="Arial"/>
                      </a:endParaRPr>
                    </a:p>
                  </a:txBody>
                  <a:tcPr>
                    <a:noFill/>
                  </a:tcPr>
                </a:tc>
                <a:tc gridSpan="3">
                  <a:txBody>
                    <a:bodyPr lIns="0" rIns="0" tIns="0" bIns="0" anchor="ctr"/>
                    <a:p>
                      <a:pPr algn="ctr">
                        <a:lnSpc>
                          <a:spcPct val="100000"/>
                        </a:lnSpc>
                      </a:pPr>
                      <a:r>
                        <a:rPr b="1" lang="es-ES" sz="1600" spc="-1" strike="noStrike" u="sng">
                          <a:solidFill>
                            <a:srgbClr val="000000"/>
                          </a:solidFill>
                          <a:uFill>
                            <a:solidFill>
                              <a:srgbClr val="ffffff"/>
                            </a:solidFill>
                          </a:uFill>
                          <a:latin typeface="Century Gothic"/>
                        </a:rPr>
                        <a:t>1.341.028€</a:t>
                      </a:r>
                      <a:endParaRPr b="0" lang="es-ES" sz="1600" spc="-1" strike="noStrike">
                        <a:solidFill>
                          <a:srgbClr val="000000"/>
                        </a:solidFill>
                        <a:uFill>
                          <a:solidFill>
                            <a:srgbClr val="ffffff"/>
                          </a:solidFill>
                        </a:uFill>
                        <a:latin typeface="Arial"/>
                      </a:endParaRPr>
                    </a:p>
                  </a:txBody>
                  <a:tcPr>
                    <a:noFill/>
                  </a:tcPr>
                </a:tc>
                <a:tc hMerge="1">
                  <a:tcPr>
                    <a:solidFill>
                      <a:srgbClr val="729fcf"/>
                    </a:solidFill>
                  </a:tcPr>
                </a:tc>
                <a:tc hMerge="1">
                  <a:tcPr>
                    <a:solidFill>
                      <a:srgbClr val="729fcf"/>
                    </a:solidFill>
                  </a:tcPr>
                </a:tc>
              </a:tr>
              <a:tr h="639720">
                <a:tc>
                  <a:txBody>
                    <a:bodyPr lIns="0" rIns="0" tIns="0" bIns="0" anchor="ctr"/>
                    <a:p>
                      <a:pPr>
                        <a:lnSpc>
                          <a:spcPct val="100000"/>
                        </a:lnSpc>
                      </a:pPr>
                      <a:r>
                        <a:rPr b="1" lang="es-ES" sz="1400" spc="-1" strike="noStrike">
                          <a:solidFill>
                            <a:srgbClr val="000000"/>
                          </a:solidFill>
                          <a:uFill>
                            <a:solidFill>
                              <a:srgbClr val="ffffff"/>
                            </a:solidFill>
                          </a:uFill>
                          <a:latin typeface="Century Gothic"/>
                        </a:rPr>
                        <a:t>GASTO COMERCIALIZABLE MENSUAL EN ALIMENTACIÓN FRESCA EN MERCADO PARQUE VENECIA</a:t>
                      </a:r>
                      <a:endParaRPr b="0" lang="es-ES" sz="1400" spc="-1" strike="noStrike">
                        <a:solidFill>
                          <a:srgbClr val="000000"/>
                        </a:solidFill>
                        <a:uFill>
                          <a:solidFill>
                            <a:srgbClr val="ffffff"/>
                          </a:solidFill>
                        </a:uFill>
                        <a:latin typeface="Arial"/>
                      </a:endParaRPr>
                    </a:p>
                  </a:txBody>
                  <a:tcPr>
                    <a:noFill/>
                  </a:tcPr>
                </a:tc>
                <a:tc gridSpan="3">
                  <a:txBody>
                    <a:bodyPr lIns="0" rIns="0" tIns="0" bIns="0" anchor="ctr"/>
                    <a:p>
                      <a:pPr algn="ctr">
                        <a:lnSpc>
                          <a:spcPct val="100000"/>
                        </a:lnSpc>
                      </a:pPr>
                      <a:r>
                        <a:rPr b="1" lang="es-ES" sz="1600" spc="-1" strike="noStrike">
                          <a:solidFill>
                            <a:srgbClr val="000000"/>
                          </a:solidFill>
                          <a:uFill>
                            <a:solidFill>
                              <a:srgbClr val="ffffff"/>
                            </a:solidFill>
                          </a:uFill>
                          <a:latin typeface="Century Gothic"/>
                        </a:rPr>
                        <a:t>111.752€</a:t>
                      </a:r>
                      <a:endParaRPr b="0" lang="es-ES" sz="1600" spc="-1" strike="noStrike">
                        <a:solidFill>
                          <a:srgbClr val="000000"/>
                        </a:solidFill>
                        <a:uFill>
                          <a:solidFill>
                            <a:srgbClr val="ffffff"/>
                          </a:solidFill>
                        </a:uFill>
                        <a:latin typeface="Arial"/>
                      </a:endParaRPr>
                    </a:p>
                  </a:txBody>
                  <a:tcPr>
                    <a:noFill/>
                  </a:tcPr>
                </a:tc>
                <a:tc hMerge="1">
                  <a:tcPr>
                    <a:solidFill>
                      <a:srgbClr val="729fcf"/>
                    </a:solidFill>
                  </a:tcPr>
                </a:tc>
                <a:tc hMerge="1">
                  <a:tcPr>
                    <a:solidFill>
                      <a:srgbClr val="729fcf"/>
                    </a:solidFill>
                  </a:tcPr>
                </a:tc>
              </a:tr>
            </a:tbl>
          </a:graphicData>
        </a:graphic>
      </p:graphicFrame>
      <p:sp>
        <p:nvSpPr>
          <p:cNvPr id="826" name="CustomShape 6"/>
          <p:cNvSpPr/>
          <p:nvPr/>
        </p:nvSpPr>
        <p:spPr>
          <a:xfrm>
            <a:off x="3600" y="782280"/>
            <a:ext cx="874440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DIMENSIONAMIENTO PARQUE VENECIA “grosso modo”</a:t>
            </a:r>
            <a:endParaRPr b="0" lang="es-ES" sz="2200" spc="-1" strike="noStrike">
              <a:solidFill>
                <a:srgbClr val="000000"/>
              </a:solidFill>
              <a:uFill>
                <a:solidFill>
                  <a:srgbClr val="ffffff"/>
                </a:solidFill>
              </a:uFill>
              <a:latin typeface="Arial"/>
            </a:endParaRPr>
          </a:p>
        </p:txBody>
      </p:sp>
      <p:graphicFrame>
        <p:nvGraphicFramePr>
          <p:cNvPr id="827" name="Table 7"/>
          <p:cNvGraphicFramePr/>
          <p:nvPr/>
        </p:nvGraphicFramePr>
        <p:xfrm>
          <a:off x="582480" y="3342960"/>
          <a:ext cx="7692840" cy="58320"/>
        </p:xfrm>
        <a:graphic>
          <a:graphicData uri="http://schemas.openxmlformats.org/drawingml/2006/table">
            <a:tbl>
              <a:tblPr/>
              <a:tblGrid>
                <a:gridCol w="4853520"/>
                <a:gridCol w="2839320"/>
              </a:tblGrid>
              <a:tr h="426600">
                <a:tc>
                  <a:txBody>
                    <a:bodyPr lIns="0" rIns="0" tIns="0" bIns="0" anchor="ctr"/>
                    <a:p>
                      <a:pPr>
                        <a:lnSpc>
                          <a:spcPct val="100000"/>
                        </a:lnSpc>
                      </a:pPr>
                      <a:r>
                        <a:rPr b="1" lang="es-ES" sz="1400" spc="-1" strike="noStrike">
                          <a:solidFill>
                            <a:srgbClr val="000000"/>
                          </a:solidFill>
                          <a:uFill>
                            <a:solidFill>
                              <a:srgbClr val="ffffff"/>
                            </a:solidFill>
                          </a:uFill>
                          <a:latin typeface="Century Gothic"/>
                        </a:rPr>
                        <a:t>Nº DE HOGARES (4.100) X GASTO MEDIO (2.516€)  = GASTO COMERCIALIZABLE</a:t>
                      </a:r>
                      <a:endParaRPr b="0" lang="es-ES" sz="1400" spc="-1" strike="noStrike">
                        <a:solidFill>
                          <a:srgbClr val="000000"/>
                        </a:solidFill>
                        <a:uFill>
                          <a:solidFill>
                            <a:srgbClr val="ffffff"/>
                          </a:solidFill>
                        </a:uFill>
                        <a:latin typeface="Arial"/>
                      </a:endParaRPr>
                    </a:p>
                  </a:txBody>
                  <a:tcPr>
                    <a:noFill/>
                  </a:tcPr>
                </a:tc>
                <a:tc>
                  <a:txBody>
                    <a:bodyPr lIns="0" rIns="0" tIns="0" bIns="0" anchor="ctr"/>
                    <a:p>
                      <a:pPr algn="ctr">
                        <a:lnSpc>
                          <a:spcPct val="100000"/>
                        </a:lnSpc>
                      </a:pPr>
                      <a:r>
                        <a:rPr b="1" lang="es-ES" sz="1600" spc="-1" strike="noStrike">
                          <a:solidFill>
                            <a:srgbClr val="000000"/>
                          </a:solidFill>
                          <a:uFill>
                            <a:solidFill>
                              <a:srgbClr val="ffffff"/>
                            </a:solidFill>
                          </a:uFill>
                          <a:latin typeface="Century Gothic"/>
                        </a:rPr>
                        <a:t>10.315.600€</a:t>
                      </a:r>
                      <a:endParaRPr b="0" lang="es-ES" sz="1600" spc="-1" strike="noStrike">
                        <a:solidFill>
                          <a:srgbClr val="000000"/>
                        </a:solidFill>
                        <a:uFill>
                          <a:solidFill>
                            <a:srgbClr val="ffffff"/>
                          </a:solidFill>
                        </a:uFill>
                        <a:latin typeface="Arial"/>
                      </a:endParaRPr>
                    </a:p>
                  </a:txBody>
                  <a:tcPr>
                    <a:noFill/>
                  </a:tcPr>
                </a:tc>
              </a:tr>
            </a:tbl>
          </a:graphicData>
        </a:graphic>
      </p:graphicFrame>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8"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829" name="TextShape 2"/>
          <p:cNvSpPr txBox="1"/>
          <p:nvPr/>
        </p:nvSpPr>
        <p:spPr>
          <a:xfrm>
            <a:off x="6553080" y="6245280"/>
            <a:ext cx="2133360" cy="475920"/>
          </a:xfrm>
          <a:prstGeom prst="rect">
            <a:avLst/>
          </a:prstGeom>
          <a:noFill/>
          <a:ln w="9360">
            <a:noFill/>
          </a:ln>
        </p:spPr>
        <p:txBody>
          <a:bodyPr/>
          <a:p>
            <a:pPr algn="r">
              <a:lnSpc>
                <a:spcPct val="100000"/>
              </a:lnSpc>
            </a:pPr>
            <a:fld id="{37953661-9C1C-4988-80C6-2C01547EE44C}"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830" name="Picture 2" descr=""/>
          <p:cNvPicPr/>
          <p:nvPr/>
        </p:nvPicPr>
        <p:blipFill>
          <a:blip r:embed="rId1"/>
          <a:stretch/>
        </p:blipFill>
        <p:spPr>
          <a:xfrm>
            <a:off x="-9360" y="0"/>
            <a:ext cx="8471160" cy="600120"/>
          </a:xfrm>
          <a:prstGeom prst="rect">
            <a:avLst/>
          </a:prstGeom>
          <a:ln>
            <a:noFill/>
          </a:ln>
        </p:spPr>
      </p:pic>
      <p:pic>
        <p:nvPicPr>
          <p:cNvPr id="831" name="Picture 26" descr=""/>
          <p:cNvPicPr/>
          <p:nvPr/>
        </p:nvPicPr>
        <p:blipFill>
          <a:blip r:embed="rId2"/>
          <a:stretch/>
        </p:blipFill>
        <p:spPr>
          <a:xfrm>
            <a:off x="8525520" y="35280"/>
            <a:ext cx="561960" cy="555840"/>
          </a:xfrm>
          <a:prstGeom prst="rect">
            <a:avLst/>
          </a:prstGeom>
          <a:ln>
            <a:noFill/>
          </a:ln>
        </p:spPr>
      </p:pic>
      <p:sp>
        <p:nvSpPr>
          <p:cNvPr id="832"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5. Conclusiones_ </a:t>
            </a:r>
            <a:endParaRPr b="0" lang="es-ES" sz="2000" spc="-1" strike="noStrike">
              <a:solidFill>
                <a:srgbClr val="000000"/>
              </a:solidFill>
              <a:uFill>
                <a:solidFill>
                  <a:srgbClr val="ffffff"/>
                </a:solidFill>
              </a:uFill>
              <a:latin typeface="Arial"/>
            </a:endParaRPr>
          </a:p>
        </p:txBody>
      </p:sp>
      <p:sp>
        <p:nvSpPr>
          <p:cNvPr id="833" name="CustomShape 4"/>
          <p:cNvSpPr/>
          <p:nvPr/>
        </p:nvSpPr>
        <p:spPr>
          <a:xfrm>
            <a:off x="583200" y="1196640"/>
            <a:ext cx="7878960" cy="4958280"/>
          </a:xfrm>
          <a:prstGeom prst="rect">
            <a:avLst/>
          </a:prstGeom>
          <a:noFill/>
          <a:ln>
            <a:noFill/>
          </a:ln>
        </p:spPr>
        <p:style>
          <a:lnRef idx="0"/>
          <a:fillRef idx="0"/>
          <a:effectRef idx="0"/>
          <a:fontRef idx="minor"/>
        </p:style>
        <p:txBody>
          <a:bodyPr lIns="90000" rIns="90000" tIns="45000" bIns="45000"/>
          <a:p>
            <a:pPr algn="just">
              <a:lnSpc>
                <a:spcPct val="100000"/>
              </a:lnSpc>
            </a:pPr>
            <a:endParaRPr b="0" lang="es-ES" sz="1800" spc="-1" strike="noStrike">
              <a:solidFill>
                <a:srgbClr val="000000"/>
              </a:solidFill>
              <a:uFill>
                <a:solidFill>
                  <a:srgbClr val="ffffff"/>
                </a:solidFill>
              </a:uFill>
              <a:latin typeface="Arial"/>
            </a:endParaRPr>
          </a:p>
          <a:p>
            <a:pPr algn="just">
              <a:lnSpc>
                <a:spcPct val="150000"/>
              </a:lnSpc>
            </a:pPr>
            <a:r>
              <a:rPr b="0" lang="es-ES" sz="1600" spc="-1" strike="noStrike">
                <a:solidFill>
                  <a:srgbClr val="222267"/>
                </a:solidFill>
                <a:uFill>
                  <a:solidFill>
                    <a:srgbClr val="ffffff"/>
                  </a:solidFill>
                </a:uFill>
                <a:latin typeface="Century Gothic"/>
              </a:rPr>
              <a:t>Dado que el </a:t>
            </a:r>
            <a:r>
              <a:rPr b="1" lang="es-ES" sz="1600" spc="-1" strike="noStrike">
                <a:solidFill>
                  <a:srgbClr val="222267"/>
                </a:solidFill>
                <a:uFill>
                  <a:solidFill>
                    <a:srgbClr val="ffffff"/>
                  </a:solidFill>
                </a:uFill>
                <a:latin typeface="Century Gothic"/>
              </a:rPr>
              <a:t>dimensionamiento cualitativo precedente </a:t>
            </a:r>
            <a:r>
              <a:rPr b="1" lang="es-ES" sz="1600" spc="-1" strike="noStrike" u="sng">
                <a:solidFill>
                  <a:srgbClr val="222267"/>
                </a:solidFill>
                <a:uFill>
                  <a:solidFill>
                    <a:srgbClr val="ffffff"/>
                  </a:solidFill>
                </a:uFill>
                <a:latin typeface="Century Gothic"/>
              </a:rPr>
              <a:t>no contempla preferencias, frecuencias de compra ni las características socio demográficas del público potencial de Parque Venecia</a:t>
            </a:r>
            <a:r>
              <a:rPr b="0" lang="es-ES" sz="1600" spc="-1" strike="noStrike">
                <a:solidFill>
                  <a:srgbClr val="222267"/>
                </a:solidFill>
                <a:uFill>
                  <a:solidFill>
                    <a:srgbClr val="ffffff"/>
                  </a:solidFill>
                </a:uFill>
                <a:latin typeface="Century Gothic"/>
              </a:rPr>
              <a:t>  (edad, tipo de familia, nivel adquisitivo… ), se recomienda </a:t>
            </a:r>
            <a:r>
              <a:rPr b="1" lang="es-ES" sz="1600" spc="-1" strike="noStrike">
                <a:solidFill>
                  <a:srgbClr val="222267"/>
                </a:solidFill>
                <a:uFill>
                  <a:solidFill>
                    <a:srgbClr val="ffffff"/>
                  </a:solidFill>
                </a:uFill>
                <a:latin typeface="Century Gothic"/>
              </a:rPr>
              <a:t>realizar un estudio cuantitativo detallado a la población residente de Parque Venecia. </a:t>
            </a:r>
            <a:endParaRPr b="0" lang="es-ES" sz="1600" spc="-1" strike="noStrike">
              <a:solidFill>
                <a:srgbClr val="000000"/>
              </a:solidFill>
              <a:uFill>
                <a:solidFill>
                  <a:srgbClr val="ffffff"/>
                </a:solidFill>
              </a:uFill>
              <a:latin typeface="Arial"/>
            </a:endParaRPr>
          </a:p>
          <a:p>
            <a:pPr algn="just">
              <a:lnSpc>
                <a:spcPct val="150000"/>
              </a:lnSpc>
            </a:pPr>
            <a:endParaRPr b="0" lang="es-ES" sz="1600" spc="-1" strike="noStrike">
              <a:solidFill>
                <a:srgbClr val="000000"/>
              </a:solidFill>
              <a:uFill>
                <a:solidFill>
                  <a:srgbClr val="ffffff"/>
                </a:solidFill>
              </a:uFill>
              <a:latin typeface="Arial"/>
            </a:endParaRPr>
          </a:p>
          <a:p>
            <a:pPr algn="just">
              <a:lnSpc>
                <a:spcPct val="150000"/>
              </a:lnSpc>
            </a:pPr>
            <a:r>
              <a:rPr b="0" lang="es-ES" sz="1600" spc="-1" strike="noStrike">
                <a:solidFill>
                  <a:srgbClr val="222267"/>
                </a:solidFill>
                <a:uFill>
                  <a:solidFill>
                    <a:srgbClr val="ffffff"/>
                  </a:solidFill>
                </a:uFill>
                <a:latin typeface="Century Gothic"/>
              </a:rPr>
              <a:t>En este sentido, los siguientes pasos para </a:t>
            </a:r>
            <a:r>
              <a:rPr b="1" lang="es-ES" sz="1600" spc="-1" strike="noStrike" u="sng">
                <a:solidFill>
                  <a:srgbClr val="222267"/>
                </a:solidFill>
                <a:uFill>
                  <a:solidFill>
                    <a:srgbClr val="ffffff"/>
                  </a:solidFill>
                </a:uFill>
                <a:latin typeface="Century Gothic"/>
              </a:rPr>
              <a:t>conocer la viabilidad real</a:t>
            </a:r>
            <a:r>
              <a:rPr b="0" lang="es-ES" sz="1600" spc="-1" strike="noStrike">
                <a:solidFill>
                  <a:srgbClr val="222267"/>
                </a:solidFill>
                <a:uFill>
                  <a:solidFill>
                    <a:srgbClr val="ffffff"/>
                  </a:solidFill>
                </a:uFill>
                <a:latin typeface="Century Gothic"/>
              </a:rPr>
              <a:t> del proyecto Mercado Municipal en Puerto Venecia, requiere de un </a:t>
            </a:r>
            <a:r>
              <a:rPr b="1" lang="es-ES" sz="1600" spc="-1" strike="noStrike" u="sng">
                <a:solidFill>
                  <a:srgbClr val="222267"/>
                </a:solidFill>
                <a:uFill>
                  <a:solidFill>
                    <a:srgbClr val="ffffff"/>
                  </a:solidFill>
                </a:uFill>
                <a:latin typeface="Century Gothic"/>
              </a:rPr>
              <a:t>conocimiento mayor de sus residentes</a:t>
            </a:r>
            <a:r>
              <a:rPr b="0" lang="es-ES" sz="1600" spc="-1" strike="noStrike">
                <a:solidFill>
                  <a:srgbClr val="222267"/>
                </a:solidFill>
                <a:uFill>
                  <a:solidFill>
                    <a:srgbClr val="ffffff"/>
                  </a:solidFill>
                </a:uFill>
                <a:latin typeface="Century Gothic"/>
              </a:rPr>
              <a:t>, en términos de tipología de compra de alimentación fresca, esto es frecuencias de compra y consumo según categoría de producto y preferencias de establecimientos de compra entre otras. </a:t>
            </a:r>
            <a:endParaRPr b="0" lang="es-ES" sz="1600" spc="-1" strike="noStrike">
              <a:solidFill>
                <a:srgbClr val="000000"/>
              </a:solidFill>
              <a:uFill>
                <a:solidFill>
                  <a:srgbClr val="ffffff"/>
                </a:solidFill>
              </a:uFill>
              <a:latin typeface="Arial"/>
            </a:endParaRPr>
          </a:p>
          <a:p>
            <a:pPr algn="just">
              <a:lnSpc>
                <a:spcPct val="100000"/>
              </a:lnSpc>
            </a:pPr>
            <a:r>
              <a:rPr b="0" lang="es-ES" sz="1800" spc="-1" strike="noStrike">
                <a:solidFill>
                  <a:srgbClr val="000000"/>
                </a:solidFill>
                <a:uFill>
                  <a:solidFill>
                    <a:srgbClr val="ffffff"/>
                  </a:solidFill>
                </a:uFill>
                <a:latin typeface="Century Gothic"/>
              </a:rPr>
              <a:t> </a:t>
            </a:r>
            <a:endParaRPr b="0" lang="es-ES" sz="1800" spc="-1" strike="noStrike">
              <a:solidFill>
                <a:srgbClr val="000000"/>
              </a:solidFill>
              <a:uFill>
                <a:solidFill>
                  <a:srgbClr val="ffffff"/>
                </a:solidFill>
              </a:uFill>
              <a:latin typeface="Arial"/>
            </a:endParaRPr>
          </a:p>
        </p:txBody>
      </p:sp>
      <p:sp>
        <p:nvSpPr>
          <p:cNvPr id="834" name="CustomShape 5"/>
          <p:cNvSpPr/>
          <p:nvPr/>
        </p:nvSpPr>
        <p:spPr>
          <a:xfrm>
            <a:off x="494640" y="854280"/>
            <a:ext cx="3249000" cy="4255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200" spc="-1" strike="noStrike">
                <a:solidFill>
                  <a:srgbClr val="222267"/>
                </a:solidFill>
                <a:uFill>
                  <a:solidFill>
                    <a:srgbClr val="ffffff"/>
                  </a:solidFill>
                </a:uFill>
                <a:latin typeface="Century Gothic"/>
              </a:rPr>
              <a:t>Recomendaciones_ </a:t>
            </a:r>
            <a:endParaRPr b="0" lang="es-ES" sz="2200" spc="-1" strike="noStrike">
              <a:solidFill>
                <a:srgbClr val="000000"/>
              </a:solidFill>
              <a:uFill>
                <a:solidFill>
                  <a:srgbClr val="ffffff"/>
                </a:solidFill>
              </a:uFill>
              <a:latin typeface="Arial"/>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5" name="CustomShape 1"/>
          <p:cNvSpPr/>
          <p:nvPr/>
        </p:nvSpPr>
        <p:spPr>
          <a:xfrm flipH="1">
            <a:off x="-720" y="6745320"/>
            <a:ext cx="9143640" cy="188640"/>
          </a:xfrm>
          <a:prstGeom prst="rect">
            <a:avLst/>
          </a:prstGeom>
          <a:solidFill>
            <a:srgbClr val="00304a"/>
          </a:solidFill>
          <a:ln w="9360">
            <a:noFill/>
          </a:ln>
        </p:spPr>
        <p:style>
          <a:lnRef idx="0"/>
          <a:fillRef idx="0"/>
          <a:effectRef idx="0"/>
          <a:fontRef idx="minor"/>
        </p:style>
      </p:sp>
      <p:sp>
        <p:nvSpPr>
          <p:cNvPr id="836" name="CustomShape 2"/>
          <p:cNvSpPr/>
          <p:nvPr/>
        </p:nvSpPr>
        <p:spPr>
          <a:xfrm>
            <a:off x="1449000" y="1053000"/>
            <a:ext cx="7083360" cy="1309320"/>
          </a:xfrm>
          <a:prstGeom prst="rect">
            <a:avLst/>
          </a:prstGeom>
          <a:noFill/>
          <a:ln>
            <a:noFill/>
          </a:ln>
        </p:spPr>
        <p:style>
          <a:lnRef idx="0"/>
          <a:fillRef idx="0"/>
          <a:effectRef idx="0"/>
          <a:fontRef idx="minor"/>
        </p:style>
        <p:txBody>
          <a:bodyPr lIns="90000" rIns="90000" tIns="45000" bIns="45000"/>
          <a:p>
            <a:pPr>
              <a:lnSpc>
                <a:spcPct val="100000"/>
              </a:lnSpc>
            </a:pPr>
            <a:r>
              <a:rPr b="1" lang="es-ES" sz="4000" spc="-1" strike="noStrike">
                <a:solidFill>
                  <a:srgbClr val="808080"/>
                </a:solidFill>
                <a:uFill>
                  <a:solidFill>
                    <a:srgbClr val="ffffff"/>
                  </a:solidFill>
                </a:uFill>
                <a:latin typeface="Century Gothic"/>
              </a:rPr>
              <a:t>Notas metodológicas y fuentes_</a:t>
            </a:r>
            <a:endParaRPr b="0" lang="es-ES" sz="4000" spc="-1" strike="noStrike">
              <a:solidFill>
                <a:srgbClr val="000000"/>
              </a:solidFill>
              <a:uFill>
                <a:solidFill>
                  <a:srgbClr val="ffffff"/>
                </a:solidFill>
              </a:uFill>
              <a:latin typeface="Arial"/>
            </a:endParaRPr>
          </a:p>
        </p:txBody>
      </p:sp>
      <p:sp>
        <p:nvSpPr>
          <p:cNvPr id="837" name="TextShape 3"/>
          <p:cNvSpPr txBox="1"/>
          <p:nvPr/>
        </p:nvSpPr>
        <p:spPr>
          <a:xfrm>
            <a:off x="6553080" y="6245280"/>
            <a:ext cx="2133360" cy="475920"/>
          </a:xfrm>
          <a:prstGeom prst="rect">
            <a:avLst/>
          </a:prstGeom>
          <a:noFill/>
          <a:ln w="9360">
            <a:noFill/>
          </a:ln>
        </p:spPr>
        <p:txBody>
          <a:bodyPr/>
          <a:p>
            <a:pPr algn="r">
              <a:lnSpc>
                <a:spcPct val="100000"/>
              </a:lnSpc>
            </a:pPr>
            <a:fld id="{DD612FAB-7EB3-4CC8-BEEF-7C8D2DD66B13}" type="slidenum">
              <a:rPr b="0" lang="es-ES" sz="1400" spc="-1" strike="noStrike">
                <a:solidFill>
                  <a:srgbClr val="8b8b8b"/>
                </a:solidFill>
                <a:uFill>
                  <a:solidFill>
                    <a:srgbClr val="ffffff"/>
                  </a:solidFill>
                </a:uFill>
                <a:latin typeface="Arial"/>
              </a:rPr>
              <a:t>&lt;número&gt;</a:t>
            </a:fld>
            <a:endParaRPr b="0" lang="es-ES" sz="1400" spc="-1" strike="noStrike">
              <a:solidFill>
                <a:srgbClr val="000000"/>
              </a:solidFill>
              <a:uFill>
                <a:solidFill>
                  <a:srgbClr val="ffffff"/>
                </a:solidFill>
              </a:uFill>
              <a:latin typeface="Times New Roman"/>
            </a:endParaRPr>
          </a:p>
        </p:txBody>
      </p:sp>
      <p:sp>
        <p:nvSpPr>
          <p:cNvPr id="838" name="Line 4"/>
          <p:cNvSpPr/>
          <p:nvPr/>
        </p:nvSpPr>
        <p:spPr>
          <a:xfrm>
            <a:off x="1316880" y="742320"/>
            <a:ext cx="360" cy="1944000"/>
          </a:xfrm>
          <a:prstGeom prst="line">
            <a:avLst/>
          </a:prstGeom>
          <a:ln w="38160">
            <a:solidFill>
              <a:schemeClr val="bg1">
                <a:lumMod val="85000"/>
              </a:schemeClr>
            </a:solidFill>
            <a:round/>
          </a:ln>
        </p:spPr>
        <p:style>
          <a:lnRef idx="1">
            <a:schemeClr val="accent1"/>
          </a:lnRef>
          <a:fillRef idx="0">
            <a:schemeClr val="accent1"/>
          </a:fillRef>
          <a:effectRef idx="0">
            <a:schemeClr val="accent1"/>
          </a:effectRef>
          <a:fontRef idx="minor"/>
        </p:style>
      </p:sp>
      <p:sp>
        <p:nvSpPr>
          <p:cNvPr id="839" name="CustomShape 5"/>
          <p:cNvSpPr/>
          <p:nvPr/>
        </p:nvSpPr>
        <p:spPr>
          <a:xfrm>
            <a:off x="683640" y="960120"/>
            <a:ext cx="359640" cy="913320"/>
          </a:xfrm>
          <a:prstGeom prst="rect">
            <a:avLst/>
          </a:prstGeom>
          <a:noFill/>
          <a:ln>
            <a:noFill/>
          </a:ln>
        </p:spPr>
        <p:style>
          <a:lnRef idx="0"/>
          <a:fillRef idx="0"/>
          <a:effectRef idx="0"/>
          <a:fontRef idx="minor"/>
        </p:style>
        <p:txBody>
          <a:bodyPr lIns="90000" rIns="90000" tIns="45000" bIns="45000"/>
          <a:p>
            <a:pPr>
              <a:lnSpc>
                <a:spcPct val="100000"/>
              </a:lnSpc>
            </a:pPr>
            <a:r>
              <a:rPr b="1" lang="es-ES" sz="5400" spc="-1" strike="noStrike">
                <a:solidFill>
                  <a:srgbClr val="808080"/>
                </a:solidFill>
                <a:uFill>
                  <a:solidFill>
                    <a:srgbClr val="ffffff"/>
                  </a:solidFill>
                </a:uFill>
                <a:latin typeface="Century Gothic"/>
              </a:rPr>
              <a:t>6</a:t>
            </a:r>
            <a:endParaRPr b="0" lang="es-ES" sz="5400" spc="-1" strike="noStrike">
              <a:solidFill>
                <a:srgbClr val="000000"/>
              </a:solidFill>
              <a:uFill>
                <a:solidFill>
                  <a:srgbClr val="ffffff"/>
                </a:solidFill>
              </a:uFill>
              <a:latin typeface="Arial"/>
            </a:endParaRPr>
          </a:p>
        </p:txBody>
      </p:sp>
      <p:pic>
        <p:nvPicPr>
          <p:cNvPr id="840" name="Picture 26" descr=""/>
          <p:cNvPicPr/>
          <p:nvPr/>
        </p:nvPicPr>
        <p:blipFill>
          <a:blip r:embed="rId1"/>
          <a:stretch/>
        </p:blipFill>
        <p:spPr>
          <a:xfrm>
            <a:off x="380880" y="5586120"/>
            <a:ext cx="935640" cy="925560"/>
          </a:xfrm>
          <a:prstGeom prst="rect">
            <a:avLst/>
          </a:prstGeom>
          <a:ln w="9360">
            <a:noFill/>
          </a:ln>
        </p:spPr>
      </p:pic>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1"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842" name="TextShape 2"/>
          <p:cNvSpPr txBox="1"/>
          <p:nvPr/>
        </p:nvSpPr>
        <p:spPr>
          <a:xfrm>
            <a:off x="6553080" y="6245280"/>
            <a:ext cx="2133360" cy="475920"/>
          </a:xfrm>
          <a:prstGeom prst="rect">
            <a:avLst/>
          </a:prstGeom>
          <a:noFill/>
          <a:ln w="9360">
            <a:noFill/>
          </a:ln>
        </p:spPr>
        <p:txBody>
          <a:bodyPr/>
          <a:p>
            <a:pPr algn="r">
              <a:lnSpc>
                <a:spcPct val="100000"/>
              </a:lnSpc>
            </a:pPr>
            <a:fld id="{5CC1121E-45E9-4382-911B-12D90C6D4078}"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843" name="Picture 2" descr=""/>
          <p:cNvPicPr/>
          <p:nvPr/>
        </p:nvPicPr>
        <p:blipFill>
          <a:blip r:embed="rId1"/>
          <a:stretch/>
        </p:blipFill>
        <p:spPr>
          <a:xfrm>
            <a:off x="-9360" y="0"/>
            <a:ext cx="8471160" cy="600120"/>
          </a:xfrm>
          <a:prstGeom prst="rect">
            <a:avLst/>
          </a:prstGeom>
          <a:ln>
            <a:noFill/>
          </a:ln>
        </p:spPr>
      </p:pic>
      <p:pic>
        <p:nvPicPr>
          <p:cNvPr id="844" name="Picture 26" descr=""/>
          <p:cNvPicPr/>
          <p:nvPr/>
        </p:nvPicPr>
        <p:blipFill>
          <a:blip r:embed="rId2"/>
          <a:stretch/>
        </p:blipFill>
        <p:spPr>
          <a:xfrm>
            <a:off x="8525520" y="35280"/>
            <a:ext cx="561960" cy="555840"/>
          </a:xfrm>
          <a:prstGeom prst="rect">
            <a:avLst/>
          </a:prstGeom>
          <a:ln>
            <a:noFill/>
          </a:ln>
        </p:spPr>
      </p:pic>
      <p:sp>
        <p:nvSpPr>
          <p:cNvPr id="845"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6. Notas metodológicas_ </a:t>
            </a:r>
            <a:endParaRPr b="0" lang="es-ES" sz="2000" spc="-1" strike="noStrike">
              <a:solidFill>
                <a:srgbClr val="000000"/>
              </a:solidFill>
              <a:uFill>
                <a:solidFill>
                  <a:srgbClr val="ffffff"/>
                </a:solidFill>
              </a:uFill>
              <a:latin typeface="Arial"/>
            </a:endParaRPr>
          </a:p>
        </p:txBody>
      </p:sp>
      <p:sp>
        <p:nvSpPr>
          <p:cNvPr id="846" name="CustomShape 4"/>
          <p:cNvSpPr/>
          <p:nvPr/>
        </p:nvSpPr>
        <p:spPr>
          <a:xfrm>
            <a:off x="467640" y="2406600"/>
            <a:ext cx="7776360" cy="4663440"/>
          </a:xfrm>
          <a:prstGeom prst="rect">
            <a:avLst/>
          </a:prstGeom>
          <a:noFill/>
          <a:ln>
            <a:noFill/>
          </a:ln>
        </p:spPr>
        <p:style>
          <a:lnRef idx="0"/>
          <a:fillRef idx="0"/>
          <a:effectRef idx="0"/>
          <a:fontRef idx="minor"/>
        </p:style>
        <p:txBody>
          <a:bodyPr lIns="90000" rIns="90000" tIns="45000" bIns="45000"/>
          <a:p>
            <a:pPr marL="285840" indent="-285480" algn="just">
              <a:lnSpc>
                <a:spcPct val="130000"/>
              </a:lnSpc>
              <a:buClr>
                <a:srgbClr val="000000"/>
              </a:buClr>
              <a:buFont typeface="Wingdings" charset="2"/>
              <a:buChar char=""/>
            </a:pPr>
            <a:r>
              <a:rPr b="1" lang="es-ES" sz="1300" spc="-1" strike="noStrike">
                <a:solidFill>
                  <a:srgbClr val="000000"/>
                </a:solidFill>
                <a:uFill>
                  <a:solidFill>
                    <a:srgbClr val="ffffff"/>
                  </a:solidFill>
                </a:uFill>
                <a:latin typeface="Century Gothic"/>
              </a:rPr>
              <a:t>Jóvenes independientes </a:t>
            </a:r>
            <a:r>
              <a:rPr b="0" lang="es-ES" sz="1300" spc="-1" strike="noStrike">
                <a:solidFill>
                  <a:srgbClr val="000000"/>
                </a:solidFill>
                <a:uFill>
                  <a:solidFill>
                    <a:srgbClr val="ffffff"/>
                  </a:solidFill>
                </a:uFill>
                <a:latin typeface="Century Gothic"/>
              </a:rPr>
              <a:t>(tamaño familiar=1, edad responsable de compra &lt;= 45 años),</a:t>
            </a:r>
            <a:endParaRPr b="0" lang="es-ES" sz="1300" spc="-1" strike="noStrike">
              <a:solidFill>
                <a:srgbClr val="000000"/>
              </a:solidFill>
              <a:uFill>
                <a:solidFill>
                  <a:srgbClr val="ffffff"/>
                </a:solidFill>
              </a:uFill>
              <a:latin typeface="Arial"/>
            </a:endParaRPr>
          </a:p>
          <a:p>
            <a:pPr marL="285840" indent="-285480" algn="just">
              <a:lnSpc>
                <a:spcPct val="130000"/>
              </a:lnSpc>
              <a:buClr>
                <a:srgbClr val="000000"/>
              </a:buClr>
              <a:buFont typeface="Wingdings" charset="2"/>
              <a:buChar char=""/>
            </a:pPr>
            <a:r>
              <a:rPr b="1" lang="es-ES" sz="1300" spc="-1" strike="noStrike">
                <a:solidFill>
                  <a:srgbClr val="000000"/>
                </a:solidFill>
                <a:uFill>
                  <a:solidFill>
                    <a:srgbClr val="ffffff"/>
                  </a:solidFill>
                </a:uFill>
                <a:latin typeface="Century Gothic"/>
              </a:rPr>
              <a:t>Parejas jóvenes sin hijos </a:t>
            </a:r>
            <a:r>
              <a:rPr b="0" lang="es-ES" sz="1300" spc="-1" strike="noStrike">
                <a:solidFill>
                  <a:srgbClr val="000000"/>
                </a:solidFill>
                <a:uFill>
                  <a:solidFill>
                    <a:srgbClr val="ffffff"/>
                  </a:solidFill>
                </a:uFill>
                <a:latin typeface="Century Gothic"/>
              </a:rPr>
              <a:t>(tamaño familiar &gt;= 2, edad responsable de compra &lt;= 45 años, sin niños menores 30 años inclusive),</a:t>
            </a:r>
            <a:endParaRPr b="0" lang="es-ES" sz="1300" spc="-1" strike="noStrike">
              <a:solidFill>
                <a:srgbClr val="000000"/>
              </a:solidFill>
              <a:uFill>
                <a:solidFill>
                  <a:srgbClr val="ffffff"/>
                </a:solidFill>
              </a:uFill>
              <a:latin typeface="Arial"/>
            </a:endParaRPr>
          </a:p>
          <a:p>
            <a:pPr marL="285840" indent="-285480" algn="just">
              <a:lnSpc>
                <a:spcPct val="130000"/>
              </a:lnSpc>
              <a:buClr>
                <a:srgbClr val="000000"/>
              </a:buClr>
              <a:buFont typeface="Wingdings" charset="2"/>
              <a:buChar char=""/>
            </a:pPr>
            <a:r>
              <a:rPr b="1" lang="es-ES" sz="1300" spc="-1" strike="noStrike">
                <a:solidFill>
                  <a:srgbClr val="000000"/>
                </a:solidFill>
                <a:uFill>
                  <a:solidFill>
                    <a:srgbClr val="ffffff"/>
                  </a:solidFill>
                </a:uFill>
                <a:latin typeface="Century Gothic"/>
              </a:rPr>
              <a:t>Parejas con hijos pequeños </a:t>
            </a:r>
            <a:r>
              <a:rPr b="0" lang="es-ES" sz="1300" spc="-1" strike="noStrike">
                <a:solidFill>
                  <a:srgbClr val="000000"/>
                </a:solidFill>
                <a:uFill>
                  <a:solidFill>
                    <a:srgbClr val="ffffff"/>
                  </a:solidFill>
                </a:uFill>
                <a:latin typeface="Century Gothic"/>
              </a:rPr>
              <a:t>(con 1 pareja, tamaño familiar &gt; 2, con niño menor de menos de 5 años inclusive),</a:t>
            </a:r>
            <a:endParaRPr b="0" lang="es-ES" sz="1300" spc="-1" strike="noStrike">
              <a:solidFill>
                <a:srgbClr val="000000"/>
              </a:solidFill>
              <a:uFill>
                <a:solidFill>
                  <a:srgbClr val="ffffff"/>
                </a:solidFill>
              </a:uFill>
              <a:latin typeface="Arial"/>
            </a:endParaRPr>
          </a:p>
          <a:p>
            <a:pPr marL="285840" indent="-285480" algn="just">
              <a:lnSpc>
                <a:spcPct val="130000"/>
              </a:lnSpc>
              <a:buClr>
                <a:srgbClr val="000000"/>
              </a:buClr>
              <a:buFont typeface="Wingdings" charset="2"/>
              <a:buChar char=""/>
            </a:pPr>
            <a:r>
              <a:rPr b="1" lang="es-ES" sz="1300" spc="-1" strike="noStrike">
                <a:solidFill>
                  <a:srgbClr val="000000"/>
                </a:solidFill>
                <a:uFill>
                  <a:solidFill>
                    <a:srgbClr val="ffffff"/>
                  </a:solidFill>
                </a:uFill>
                <a:latin typeface="Century Gothic"/>
              </a:rPr>
              <a:t>Parejas con hijos de edad media </a:t>
            </a:r>
            <a:r>
              <a:rPr b="0" lang="es-ES" sz="1300" spc="-1" strike="noStrike">
                <a:solidFill>
                  <a:srgbClr val="000000"/>
                </a:solidFill>
                <a:uFill>
                  <a:solidFill>
                    <a:srgbClr val="ffffff"/>
                  </a:solidFill>
                </a:uFill>
                <a:latin typeface="Century Gothic"/>
              </a:rPr>
              <a:t>(con 1 pareja, tamaño familiar &gt; 2, con niño menor entre 6 y 17 años, ambos inclusive),</a:t>
            </a:r>
            <a:endParaRPr b="0" lang="es-ES" sz="1300" spc="-1" strike="noStrike">
              <a:solidFill>
                <a:srgbClr val="000000"/>
              </a:solidFill>
              <a:uFill>
                <a:solidFill>
                  <a:srgbClr val="ffffff"/>
                </a:solidFill>
              </a:uFill>
              <a:latin typeface="Arial"/>
            </a:endParaRPr>
          </a:p>
          <a:p>
            <a:pPr marL="285840" indent="-285480" algn="just">
              <a:lnSpc>
                <a:spcPct val="130000"/>
              </a:lnSpc>
              <a:buClr>
                <a:srgbClr val="000000"/>
              </a:buClr>
              <a:buFont typeface="Wingdings" charset="2"/>
              <a:buChar char=""/>
            </a:pPr>
            <a:r>
              <a:rPr b="1" lang="es-ES" sz="1300" spc="-1" strike="noStrike">
                <a:solidFill>
                  <a:srgbClr val="000000"/>
                </a:solidFill>
                <a:uFill>
                  <a:solidFill>
                    <a:srgbClr val="ffffff"/>
                  </a:solidFill>
                </a:uFill>
                <a:latin typeface="Century Gothic"/>
              </a:rPr>
              <a:t>Parejas con hijos mayores </a:t>
            </a:r>
            <a:r>
              <a:rPr b="0" lang="es-ES" sz="1300" spc="-1" strike="noStrike">
                <a:solidFill>
                  <a:srgbClr val="000000"/>
                </a:solidFill>
                <a:uFill>
                  <a:solidFill>
                    <a:srgbClr val="ffffff"/>
                  </a:solidFill>
                </a:uFill>
                <a:latin typeface="Century Gothic"/>
              </a:rPr>
              <a:t>(con 1 pareja, tamaño familiar &gt; 2, con niño menor entre 18 y 30 años ambos inclusive),</a:t>
            </a:r>
            <a:endParaRPr b="0" lang="es-ES" sz="1300" spc="-1" strike="noStrike">
              <a:solidFill>
                <a:srgbClr val="000000"/>
              </a:solidFill>
              <a:uFill>
                <a:solidFill>
                  <a:srgbClr val="ffffff"/>
                </a:solidFill>
              </a:uFill>
              <a:latin typeface="Arial"/>
            </a:endParaRPr>
          </a:p>
          <a:p>
            <a:pPr marL="285840" indent="-285480" algn="just">
              <a:lnSpc>
                <a:spcPct val="130000"/>
              </a:lnSpc>
              <a:buClr>
                <a:srgbClr val="000000"/>
              </a:buClr>
              <a:buFont typeface="Wingdings" charset="2"/>
              <a:buChar char=""/>
            </a:pPr>
            <a:r>
              <a:rPr b="1" lang="es-ES" sz="1300" spc="-1" strike="noStrike">
                <a:solidFill>
                  <a:srgbClr val="000000"/>
                </a:solidFill>
                <a:uFill>
                  <a:solidFill>
                    <a:srgbClr val="ffffff"/>
                  </a:solidFill>
                </a:uFill>
                <a:latin typeface="Century Gothic"/>
              </a:rPr>
              <a:t>Hogares monoparentales </a:t>
            </a:r>
            <a:r>
              <a:rPr b="0" lang="es-ES" sz="1300" spc="-1" strike="noStrike">
                <a:solidFill>
                  <a:srgbClr val="000000"/>
                </a:solidFill>
                <a:uFill>
                  <a:solidFill>
                    <a:srgbClr val="ffffff"/>
                  </a:solidFill>
                </a:uFill>
                <a:latin typeface="Century Gothic"/>
              </a:rPr>
              <a:t>(sin pareja, tamaño familiar &gt; 1, con niño menor de 30 años inclusive),</a:t>
            </a:r>
            <a:endParaRPr b="0" lang="es-ES" sz="1300" spc="-1" strike="noStrike">
              <a:solidFill>
                <a:srgbClr val="000000"/>
              </a:solidFill>
              <a:uFill>
                <a:solidFill>
                  <a:srgbClr val="ffffff"/>
                </a:solidFill>
              </a:uFill>
              <a:latin typeface="Arial"/>
            </a:endParaRPr>
          </a:p>
          <a:p>
            <a:pPr marL="285840" indent="-285480" algn="just">
              <a:lnSpc>
                <a:spcPct val="130000"/>
              </a:lnSpc>
              <a:buClr>
                <a:srgbClr val="000000"/>
              </a:buClr>
              <a:buFont typeface="Wingdings" charset="2"/>
              <a:buChar char=""/>
            </a:pPr>
            <a:r>
              <a:rPr b="1" lang="es-ES" sz="1300" spc="-1" strike="noStrike">
                <a:solidFill>
                  <a:srgbClr val="000000"/>
                </a:solidFill>
                <a:uFill>
                  <a:solidFill>
                    <a:srgbClr val="ffffff"/>
                  </a:solidFill>
                </a:uFill>
                <a:latin typeface="Century Gothic"/>
              </a:rPr>
              <a:t>Parejas adultas sin hijos </a:t>
            </a:r>
            <a:r>
              <a:rPr b="0" lang="es-ES" sz="1300" spc="-1" strike="noStrike">
                <a:solidFill>
                  <a:srgbClr val="000000"/>
                </a:solidFill>
                <a:uFill>
                  <a:solidFill>
                    <a:srgbClr val="ffffff"/>
                  </a:solidFill>
                </a:uFill>
                <a:latin typeface="Century Gothic"/>
              </a:rPr>
              <a:t>(tamaño familiar &gt; = 2, edad responsable de compra &gt;45 años y &lt;=65 años, sin niños menores 30 años inclusive),</a:t>
            </a:r>
            <a:endParaRPr b="0" lang="es-ES" sz="1300" spc="-1" strike="noStrike">
              <a:solidFill>
                <a:srgbClr val="000000"/>
              </a:solidFill>
              <a:uFill>
                <a:solidFill>
                  <a:srgbClr val="ffffff"/>
                </a:solidFill>
              </a:uFill>
              <a:latin typeface="Arial"/>
            </a:endParaRPr>
          </a:p>
          <a:p>
            <a:pPr marL="285840" indent="-285480" algn="just">
              <a:lnSpc>
                <a:spcPct val="130000"/>
              </a:lnSpc>
              <a:buClr>
                <a:srgbClr val="000000"/>
              </a:buClr>
              <a:buFont typeface="Wingdings" charset="2"/>
              <a:buChar char=""/>
            </a:pPr>
            <a:r>
              <a:rPr b="1" lang="es-ES" sz="1300" spc="-1" strike="noStrike">
                <a:solidFill>
                  <a:srgbClr val="000000"/>
                </a:solidFill>
                <a:uFill>
                  <a:solidFill>
                    <a:srgbClr val="ffffff"/>
                  </a:solidFill>
                </a:uFill>
                <a:latin typeface="Century Gothic"/>
              </a:rPr>
              <a:t>Adultos independientes </a:t>
            </a:r>
            <a:r>
              <a:rPr b="0" lang="es-ES" sz="1300" spc="-1" strike="noStrike">
                <a:solidFill>
                  <a:srgbClr val="000000"/>
                </a:solidFill>
                <a:uFill>
                  <a:solidFill>
                    <a:srgbClr val="ffffff"/>
                  </a:solidFill>
                </a:uFill>
                <a:latin typeface="Century Gothic"/>
              </a:rPr>
              <a:t>(tamaño familiar = 1, edad responsable de compra &gt; 45 y &lt;=65 años),</a:t>
            </a:r>
            <a:endParaRPr b="0" lang="es-ES" sz="1300" spc="-1" strike="noStrike">
              <a:solidFill>
                <a:srgbClr val="000000"/>
              </a:solidFill>
              <a:uFill>
                <a:solidFill>
                  <a:srgbClr val="ffffff"/>
                </a:solidFill>
              </a:uFill>
              <a:latin typeface="Arial"/>
            </a:endParaRPr>
          </a:p>
          <a:p>
            <a:pPr marL="285840" indent="-285480" algn="just">
              <a:lnSpc>
                <a:spcPct val="130000"/>
              </a:lnSpc>
              <a:buClr>
                <a:srgbClr val="000000"/>
              </a:buClr>
              <a:buFont typeface="Wingdings" charset="2"/>
              <a:buChar char=""/>
            </a:pPr>
            <a:r>
              <a:rPr b="1" lang="es-ES" sz="1300" spc="-1" strike="noStrike">
                <a:solidFill>
                  <a:srgbClr val="000000"/>
                </a:solidFill>
                <a:uFill>
                  <a:solidFill>
                    <a:srgbClr val="ffffff"/>
                  </a:solidFill>
                </a:uFill>
                <a:latin typeface="Century Gothic"/>
              </a:rPr>
              <a:t>Retirados</a:t>
            </a:r>
            <a:r>
              <a:rPr b="0" lang="es-ES" sz="1300" spc="-1" strike="noStrike">
                <a:solidFill>
                  <a:srgbClr val="000000"/>
                </a:solidFill>
                <a:uFill>
                  <a:solidFill>
                    <a:srgbClr val="ffffff"/>
                  </a:solidFill>
                </a:uFill>
                <a:latin typeface="Century Gothic"/>
              </a:rPr>
              <a:t> (edad responsable de compra &gt; 65 años, sin niños menores 30 años inclusive)</a:t>
            </a:r>
            <a:endParaRPr b="0" lang="es-ES" sz="1300" spc="-1" strike="noStrike">
              <a:solidFill>
                <a:srgbClr val="000000"/>
              </a:solidFill>
              <a:uFill>
                <a:solidFill>
                  <a:srgbClr val="ffffff"/>
                </a:solidFill>
              </a:uFill>
              <a:latin typeface="Arial"/>
            </a:endParaRPr>
          </a:p>
        </p:txBody>
      </p:sp>
      <p:sp>
        <p:nvSpPr>
          <p:cNvPr id="847" name="CustomShape 5"/>
          <p:cNvSpPr/>
          <p:nvPr/>
        </p:nvSpPr>
        <p:spPr>
          <a:xfrm>
            <a:off x="382320" y="2067480"/>
            <a:ext cx="4617360" cy="3034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400" spc="-1" strike="noStrike">
                <a:solidFill>
                  <a:srgbClr val="000000"/>
                </a:solidFill>
                <a:uFill>
                  <a:solidFill>
                    <a:srgbClr val="ffffff"/>
                  </a:solidFill>
                </a:uFill>
                <a:latin typeface="Century Gothic"/>
              </a:rPr>
              <a:t>TIPOS DE FAMILIA SEGUN CLICO DEL HOGAR</a:t>
            </a:r>
            <a:endParaRPr b="0" lang="es-ES" sz="1400" spc="-1" strike="noStrike">
              <a:solidFill>
                <a:srgbClr val="000000"/>
              </a:solidFill>
              <a:uFill>
                <a:solidFill>
                  <a:srgbClr val="ffffff"/>
                </a:solidFill>
              </a:uFill>
              <a:latin typeface="Arial"/>
            </a:endParaRPr>
          </a:p>
        </p:txBody>
      </p:sp>
      <p:sp>
        <p:nvSpPr>
          <p:cNvPr id="848" name="CustomShape 6"/>
          <p:cNvSpPr/>
          <p:nvPr/>
        </p:nvSpPr>
        <p:spPr>
          <a:xfrm>
            <a:off x="467640" y="1074240"/>
            <a:ext cx="7776360" cy="803160"/>
          </a:xfrm>
          <a:prstGeom prst="rect">
            <a:avLst/>
          </a:prstGeom>
          <a:noFill/>
          <a:ln>
            <a:noFill/>
          </a:ln>
        </p:spPr>
        <p:style>
          <a:lnRef idx="0"/>
          <a:fillRef idx="0"/>
          <a:effectRef idx="0"/>
          <a:fontRef idx="minor"/>
        </p:style>
        <p:txBody>
          <a:bodyPr lIns="90000" rIns="90000" tIns="45000" bIns="45000"/>
          <a:p>
            <a:pPr marL="285840" indent="-285480" algn="just">
              <a:lnSpc>
                <a:spcPct val="130000"/>
              </a:lnSpc>
              <a:buClr>
                <a:srgbClr val="000000"/>
              </a:buClr>
              <a:buFont typeface="Wingdings" charset="2"/>
              <a:buChar char=""/>
            </a:pPr>
            <a:r>
              <a:rPr b="1" lang="es-ES" sz="1300" spc="-1" strike="noStrike">
                <a:solidFill>
                  <a:srgbClr val="000000"/>
                </a:solidFill>
                <a:uFill>
                  <a:solidFill>
                    <a:srgbClr val="ffffff"/>
                  </a:solidFill>
                </a:uFill>
                <a:latin typeface="Century Gothic"/>
              </a:rPr>
              <a:t>T. Tradicional: </a:t>
            </a:r>
            <a:r>
              <a:rPr b="0" lang="es-ES" sz="1300" spc="-1" strike="noStrike">
                <a:solidFill>
                  <a:srgbClr val="000000"/>
                </a:solidFill>
                <a:uFill>
                  <a:solidFill>
                    <a:srgbClr val="ffffff"/>
                  </a:solidFill>
                </a:uFill>
                <a:latin typeface="Century Gothic"/>
              </a:rPr>
              <a:t>pescaderías, carnicerías / charcuterías, lecherías, herboristerías, tiendas de congelados, mercados y plazas, panaderías, bares/ bodegas, farmacias, verdulerías/fruterías, tiendas de alimentación / comestibles y ultramarinos, </a:t>
            </a:r>
            <a:endParaRPr b="0" lang="es-ES" sz="1300" spc="-1" strike="noStrike">
              <a:solidFill>
                <a:srgbClr val="000000"/>
              </a:solidFill>
              <a:uFill>
                <a:solidFill>
                  <a:srgbClr val="ffffff"/>
                </a:solidFill>
              </a:uFill>
              <a:latin typeface="Arial"/>
            </a:endParaRPr>
          </a:p>
        </p:txBody>
      </p:sp>
      <p:sp>
        <p:nvSpPr>
          <p:cNvPr id="849" name="CustomShape 7"/>
          <p:cNvSpPr/>
          <p:nvPr/>
        </p:nvSpPr>
        <p:spPr>
          <a:xfrm>
            <a:off x="548640" y="700920"/>
            <a:ext cx="2352960" cy="3034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400" spc="-1" strike="noStrike">
                <a:solidFill>
                  <a:srgbClr val="000000"/>
                </a:solidFill>
                <a:uFill>
                  <a:solidFill>
                    <a:srgbClr val="ffffff"/>
                  </a:solidFill>
                </a:uFill>
                <a:latin typeface="Century Gothic"/>
              </a:rPr>
              <a:t>TIENDA TRADICIONAL</a:t>
            </a:r>
            <a:endParaRPr b="0" lang="es-ES" sz="1400" spc="-1" strike="noStrike">
              <a:solidFill>
                <a:srgbClr val="000000"/>
              </a:solidFill>
              <a:uFill>
                <a:solidFill>
                  <a:srgbClr val="ffffff"/>
                </a:solidFill>
              </a:uFill>
              <a:latin typeface="Arial"/>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0"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851" name="TextShape 2"/>
          <p:cNvSpPr txBox="1"/>
          <p:nvPr/>
        </p:nvSpPr>
        <p:spPr>
          <a:xfrm>
            <a:off x="6553080" y="6245280"/>
            <a:ext cx="2133360" cy="475920"/>
          </a:xfrm>
          <a:prstGeom prst="rect">
            <a:avLst/>
          </a:prstGeom>
          <a:noFill/>
          <a:ln w="9360">
            <a:noFill/>
          </a:ln>
        </p:spPr>
        <p:txBody>
          <a:bodyPr/>
          <a:p>
            <a:pPr algn="r">
              <a:lnSpc>
                <a:spcPct val="100000"/>
              </a:lnSpc>
            </a:pPr>
            <a:fld id="{8F8D1519-BCB1-4303-B932-69588F6B4B9B}" type="slidenum">
              <a:rPr b="1"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852" name="Picture 2" descr=""/>
          <p:cNvPicPr/>
          <p:nvPr/>
        </p:nvPicPr>
        <p:blipFill>
          <a:blip r:embed="rId1"/>
          <a:stretch/>
        </p:blipFill>
        <p:spPr>
          <a:xfrm>
            <a:off x="-9360" y="0"/>
            <a:ext cx="8471160" cy="600120"/>
          </a:xfrm>
          <a:prstGeom prst="rect">
            <a:avLst/>
          </a:prstGeom>
          <a:ln>
            <a:noFill/>
          </a:ln>
        </p:spPr>
      </p:pic>
      <p:pic>
        <p:nvPicPr>
          <p:cNvPr id="853" name="Picture 26" descr=""/>
          <p:cNvPicPr/>
          <p:nvPr/>
        </p:nvPicPr>
        <p:blipFill>
          <a:blip r:embed="rId2"/>
          <a:stretch/>
        </p:blipFill>
        <p:spPr>
          <a:xfrm>
            <a:off x="8525520" y="35280"/>
            <a:ext cx="561960" cy="555840"/>
          </a:xfrm>
          <a:prstGeom prst="rect">
            <a:avLst/>
          </a:prstGeom>
          <a:ln>
            <a:noFill/>
          </a:ln>
        </p:spPr>
      </p:pic>
      <p:sp>
        <p:nvSpPr>
          <p:cNvPr id="854" name="CustomShape 3"/>
          <p:cNvSpPr/>
          <p:nvPr/>
        </p:nvSpPr>
        <p:spPr>
          <a:xfrm>
            <a:off x="76320" y="86760"/>
            <a:ext cx="8239680" cy="39528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6. Fuentes_ </a:t>
            </a:r>
            <a:endParaRPr b="0" lang="es-ES" sz="2000" spc="-1" strike="noStrike">
              <a:solidFill>
                <a:srgbClr val="000000"/>
              </a:solidFill>
              <a:uFill>
                <a:solidFill>
                  <a:srgbClr val="ffffff"/>
                </a:solidFill>
              </a:uFill>
              <a:latin typeface="Arial"/>
            </a:endParaRPr>
          </a:p>
        </p:txBody>
      </p:sp>
      <p:sp>
        <p:nvSpPr>
          <p:cNvPr id="855" name="CustomShape 4"/>
          <p:cNvSpPr/>
          <p:nvPr/>
        </p:nvSpPr>
        <p:spPr>
          <a:xfrm>
            <a:off x="395640" y="624240"/>
            <a:ext cx="8210520" cy="596376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222267"/>
              </a:buClr>
              <a:buFont typeface="Wingdings" charset="2"/>
              <a:buChar char=""/>
            </a:pPr>
            <a:r>
              <a:rPr b="1" lang="es-ES" sz="1400" spc="-1" strike="noStrike">
                <a:solidFill>
                  <a:srgbClr val="222267"/>
                </a:solidFill>
                <a:uFill>
                  <a:solidFill>
                    <a:srgbClr val="ffffff"/>
                  </a:solidFill>
                </a:uFill>
                <a:latin typeface="Century Gothic"/>
              </a:rPr>
              <a:t>Informe de Consumo Alimentario 2018, Ministerio de Agricultura, pesca y alimentación.</a:t>
            </a:r>
            <a:endParaRPr b="0" lang="es-ES" sz="1400" spc="-1" strike="noStrike">
              <a:solidFill>
                <a:srgbClr val="000000"/>
              </a:solidFill>
              <a:uFill>
                <a:solidFill>
                  <a:srgbClr val="ffffff"/>
                </a:solidFill>
              </a:uFill>
              <a:latin typeface="Arial"/>
            </a:endParaRPr>
          </a:p>
          <a:p>
            <a:pPr>
              <a:lnSpc>
                <a:spcPct val="100000"/>
              </a:lnSpc>
            </a:pPr>
            <a:r>
              <a:rPr b="1" lang="es-ES" sz="1200" spc="-1" strike="noStrike">
                <a:solidFill>
                  <a:srgbClr val="222267"/>
                </a:solidFill>
                <a:uFill>
                  <a:solidFill>
                    <a:srgbClr val="ffffff"/>
                  </a:solidFill>
                </a:uFill>
                <a:latin typeface="Century Gothic"/>
              </a:rPr>
              <a:t>Disponible en: </a:t>
            </a:r>
            <a:r>
              <a:rPr b="1" lang="es-ES" sz="1200" spc="-1" strike="noStrike" u="sng">
                <a:solidFill>
                  <a:srgbClr val="009999"/>
                </a:solidFill>
                <a:uFill>
                  <a:solidFill>
                    <a:srgbClr val="ffffff"/>
                  </a:solidFill>
                </a:uFill>
                <a:latin typeface="Century Gothic"/>
                <a:hlinkClick r:id="rId3"/>
              </a:rPr>
              <a:t>https://</a:t>
            </a:r>
            <a:r>
              <a:rPr b="1" lang="es-ES" sz="1200" spc="-1" strike="noStrike" u="sng">
                <a:solidFill>
                  <a:srgbClr val="009999"/>
                </a:solidFill>
                <a:uFill>
                  <a:solidFill>
                    <a:srgbClr val="ffffff"/>
                  </a:solidFill>
                </a:uFill>
                <a:latin typeface="Century Gothic"/>
                <a:hlinkClick r:id="rId4"/>
              </a:rPr>
              <a:t>www.mapa.gob.es/es/alimentacion/temas/consumo-y-comercializacion-y-distribucion-alimentaria/20190807_informedeconsumo2018pdf_tcm30-512256.pdf</a:t>
            </a:r>
            <a:endParaRPr b="0" lang="es-ES" sz="1200" spc="-1" strike="noStrike">
              <a:solidFill>
                <a:srgbClr val="000000"/>
              </a:solidFill>
              <a:uFill>
                <a:solidFill>
                  <a:srgbClr val="ffffff"/>
                </a:solidFill>
              </a:uFill>
              <a:latin typeface="Arial"/>
            </a:endParaRPr>
          </a:p>
          <a:p>
            <a:pPr>
              <a:lnSpc>
                <a:spcPct val="100000"/>
              </a:lnSpc>
            </a:pPr>
            <a:endParaRPr b="0" lang="es-ES" sz="1200" spc="-1" strike="noStrike">
              <a:solidFill>
                <a:srgbClr val="000000"/>
              </a:solidFill>
              <a:uFill>
                <a:solidFill>
                  <a:srgbClr val="ffffff"/>
                </a:solidFill>
              </a:uFill>
              <a:latin typeface="Arial"/>
            </a:endParaRPr>
          </a:p>
          <a:p>
            <a:pPr marL="285840" indent="-285480">
              <a:lnSpc>
                <a:spcPct val="100000"/>
              </a:lnSpc>
              <a:buClr>
                <a:srgbClr val="222267"/>
              </a:buClr>
              <a:buFont typeface="Wingdings" charset="2"/>
              <a:buChar char=""/>
            </a:pPr>
            <a:r>
              <a:rPr b="1" lang="es-ES" sz="1400" spc="-1" strike="noStrike">
                <a:solidFill>
                  <a:srgbClr val="222267"/>
                </a:solidFill>
                <a:uFill>
                  <a:solidFill>
                    <a:srgbClr val="ffffff"/>
                  </a:solidFill>
                </a:uFill>
                <a:latin typeface="Century Gothic"/>
              </a:rPr>
              <a:t>La alimentación mes a mes 2019 (datos preliminaries), Ministerio de Agricultura, pesca y alimentación. </a:t>
            </a:r>
            <a:endParaRPr b="0" lang="es-ES" sz="1400" spc="-1" strike="noStrike">
              <a:solidFill>
                <a:srgbClr val="000000"/>
              </a:solidFill>
              <a:uFill>
                <a:solidFill>
                  <a:srgbClr val="ffffff"/>
                </a:solidFill>
              </a:uFill>
              <a:latin typeface="Arial"/>
            </a:endParaRPr>
          </a:p>
          <a:p>
            <a:pPr>
              <a:lnSpc>
                <a:spcPct val="100000"/>
              </a:lnSpc>
            </a:pPr>
            <a:r>
              <a:rPr b="1" lang="es-ES" sz="1200" spc="-1" strike="noStrike">
                <a:solidFill>
                  <a:srgbClr val="222267"/>
                </a:solidFill>
                <a:uFill>
                  <a:solidFill>
                    <a:srgbClr val="ffffff"/>
                  </a:solidFill>
                </a:uFill>
                <a:latin typeface="Century Gothic"/>
              </a:rPr>
              <a:t>Disponible en: </a:t>
            </a:r>
            <a:r>
              <a:rPr b="1" lang="es-ES" sz="1200" spc="-1" strike="noStrike" u="sng">
                <a:solidFill>
                  <a:srgbClr val="009999"/>
                </a:solidFill>
                <a:uFill>
                  <a:solidFill>
                    <a:srgbClr val="ffffff"/>
                  </a:solidFill>
                </a:uFill>
                <a:latin typeface="Century Gothic"/>
                <a:hlinkClick r:id="rId5"/>
              </a:rPr>
              <a:t>https://</a:t>
            </a:r>
            <a:r>
              <a:rPr b="1" lang="es-ES" sz="1200" spc="-1" strike="noStrike" u="sng">
                <a:solidFill>
                  <a:srgbClr val="009999"/>
                </a:solidFill>
                <a:uFill>
                  <a:solidFill>
                    <a:srgbClr val="ffffff"/>
                  </a:solidFill>
                </a:uFill>
                <a:latin typeface="Century Gothic"/>
                <a:hlinkClick r:id="rId6"/>
              </a:rPr>
              <a:t>www.mapa.gob.es/es/alimentacion/temas/consumo-y-comercializacion-y-distribucion-alimentaria/informemesamesalimentacionoctubre2019_tcm30-523426.pdf</a:t>
            </a:r>
            <a:endParaRPr b="0" lang="es-ES" sz="1200" spc="-1" strike="noStrike">
              <a:solidFill>
                <a:srgbClr val="000000"/>
              </a:solidFill>
              <a:uFill>
                <a:solidFill>
                  <a:srgbClr val="ffffff"/>
                </a:solidFill>
              </a:uFill>
              <a:latin typeface="Arial"/>
            </a:endParaRPr>
          </a:p>
          <a:p>
            <a:pPr>
              <a:lnSpc>
                <a:spcPct val="100000"/>
              </a:lnSpc>
            </a:pPr>
            <a:endParaRPr b="0" lang="es-ES" sz="1200" spc="-1" strike="noStrike">
              <a:solidFill>
                <a:srgbClr val="000000"/>
              </a:solidFill>
              <a:uFill>
                <a:solidFill>
                  <a:srgbClr val="ffffff"/>
                </a:solidFill>
              </a:uFill>
              <a:latin typeface="Arial"/>
            </a:endParaRPr>
          </a:p>
          <a:p>
            <a:pPr marL="285840" indent="-285480">
              <a:lnSpc>
                <a:spcPct val="100000"/>
              </a:lnSpc>
              <a:buClr>
                <a:srgbClr val="222267"/>
              </a:buClr>
              <a:buFont typeface="Wingdings" charset="2"/>
              <a:buChar char=""/>
            </a:pPr>
            <a:r>
              <a:rPr b="1" lang="es-ES" sz="1400" spc="-1" strike="noStrike">
                <a:solidFill>
                  <a:srgbClr val="222267"/>
                </a:solidFill>
                <a:uFill>
                  <a:solidFill>
                    <a:srgbClr val="ffffff"/>
                  </a:solidFill>
                </a:uFill>
                <a:latin typeface="Century Gothic"/>
              </a:rPr>
              <a:t>Encuesta de hábitos de compra y consumo 2019. MPAC.</a:t>
            </a:r>
            <a:endParaRPr b="0" lang="es-ES" sz="1400" spc="-1" strike="noStrike">
              <a:solidFill>
                <a:srgbClr val="000000"/>
              </a:solidFill>
              <a:uFill>
                <a:solidFill>
                  <a:srgbClr val="ffffff"/>
                </a:solidFill>
              </a:uFill>
              <a:latin typeface="Arial"/>
            </a:endParaRPr>
          </a:p>
          <a:p>
            <a:pPr>
              <a:lnSpc>
                <a:spcPct val="100000"/>
              </a:lnSpc>
            </a:pPr>
            <a:r>
              <a:rPr b="1" lang="es-ES" sz="1200" spc="-1" strike="noStrike">
                <a:solidFill>
                  <a:srgbClr val="222267"/>
                </a:solidFill>
                <a:uFill>
                  <a:solidFill>
                    <a:srgbClr val="ffffff"/>
                  </a:solidFill>
                </a:uFill>
                <a:latin typeface="Century Gothic"/>
              </a:rPr>
              <a:t>Disponible en: </a:t>
            </a:r>
            <a:r>
              <a:rPr b="1" lang="es-ES" sz="1200" spc="-1" strike="noStrike" u="sng">
                <a:solidFill>
                  <a:srgbClr val="009999"/>
                </a:solidFill>
                <a:uFill>
                  <a:solidFill>
                    <a:srgbClr val="ffffff"/>
                  </a:solidFill>
                </a:uFill>
                <a:latin typeface="Century Gothic"/>
                <a:hlinkClick r:id="rId7"/>
              </a:rPr>
              <a:t>https</a:t>
            </a:r>
            <a:r>
              <a:rPr b="1" lang="es-ES" sz="1200" spc="-1" strike="noStrike" u="sng">
                <a:solidFill>
                  <a:srgbClr val="009999"/>
                </a:solidFill>
                <a:uFill>
                  <a:solidFill>
                    <a:srgbClr val="ffffff"/>
                  </a:solidFill>
                </a:uFill>
                <a:latin typeface="Century Gothic"/>
                <a:hlinkClick r:id="rId8"/>
              </a:rPr>
              <a:t>://www.mesaparticipacion.com/files/138_MPAC_ENCUESTA_DE_HABITOS_DE_COMPRA_Y_CONSUMO_2019_compressed.pdf</a:t>
            </a:r>
            <a:endParaRPr b="0" lang="es-ES" sz="1200" spc="-1" strike="noStrike">
              <a:solidFill>
                <a:srgbClr val="000000"/>
              </a:solidFill>
              <a:uFill>
                <a:solidFill>
                  <a:srgbClr val="ffffff"/>
                </a:solidFill>
              </a:uFill>
              <a:latin typeface="Arial"/>
            </a:endParaRPr>
          </a:p>
          <a:p>
            <a:pPr>
              <a:lnSpc>
                <a:spcPct val="100000"/>
              </a:lnSpc>
            </a:pPr>
            <a:endParaRPr b="0" lang="es-ES" sz="1200" spc="-1" strike="noStrike">
              <a:solidFill>
                <a:srgbClr val="000000"/>
              </a:solidFill>
              <a:uFill>
                <a:solidFill>
                  <a:srgbClr val="ffffff"/>
                </a:solidFill>
              </a:uFill>
              <a:latin typeface="Arial"/>
            </a:endParaRPr>
          </a:p>
          <a:p>
            <a:pPr marL="285840" indent="-285480">
              <a:lnSpc>
                <a:spcPct val="100000"/>
              </a:lnSpc>
              <a:buClr>
                <a:srgbClr val="222267"/>
              </a:buClr>
              <a:buFont typeface="Wingdings" charset="2"/>
              <a:buChar char=""/>
            </a:pPr>
            <a:r>
              <a:rPr b="1" lang="es-ES" sz="1400" spc="-1" strike="noStrike">
                <a:solidFill>
                  <a:srgbClr val="222267"/>
                </a:solidFill>
                <a:uFill>
                  <a:solidFill>
                    <a:srgbClr val="ffffff"/>
                  </a:solidFill>
                </a:uFill>
                <a:latin typeface="Century Gothic"/>
              </a:rPr>
              <a:t>Tendencias en alimentación fresca. 2017. Mercabarna. </a:t>
            </a:r>
            <a:endParaRPr b="0" lang="es-ES" sz="1400" spc="-1" strike="noStrike">
              <a:solidFill>
                <a:srgbClr val="000000"/>
              </a:solidFill>
              <a:uFill>
                <a:solidFill>
                  <a:srgbClr val="ffffff"/>
                </a:solidFill>
              </a:uFill>
              <a:latin typeface="Arial"/>
            </a:endParaRPr>
          </a:p>
          <a:p>
            <a:pPr>
              <a:lnSpc>
                <a:spcPct val="100000"/>
              </a:lnSpc>
            </a:pPr>
            <a:r>
              <a:rPr b="1" lang="es-ES" sz="1200" spc="-1" strike="noStrike">
                <a:solidFill>
                  <a:srgbClr val="222267"/>
                </a:solidFill>
                <a:uFill>
                  <a:solidFill>
                    <a:srgbClr val="ffffff"/>
                  </a:solidFill>
                </a:uFill>
                <a:latin typeface="Century Gothic"/>
              </a:rPr>
              <a:t>Disponible en: </a:t>
            </a:r>
            <a:r>
              <a:rPr b="1" lang="es-ES" sz="1200" spc="-1" strike="noStrike" u="sng">
                <a:solidFill>
                  <a:srgbClr val="009999"/>
                </a:solidFill>
                <a:uFill>
                  <a:solidFill>
                    <a:srgbClr val="ffffff"/>
                  </a:solidFill>
                </a:uFill>
                <a:latin typeface="Century Gothic"/>
                <a:hlinkClick r:id="rId9"/>
              </a:rPr>
              <a:t>https</a:t>
            </a:r>
            <a:r>
              <a:rPr b="1" lang="es-ES" sz="1200" spc="-1" strike="noStrike" u="sng">
                <a:solidFill>
                  <a:srgbClr val="009999"/>
                </a:solidFill>
                <a:uFill>
                  <a:solidFill>
                    <a:srgbClr val="ffffff"/>
                  </a:solidFill>
                </a:uFill>
                <a:latin typeface="Century Gothic"/>
                <a:hlinkClick r:id="rId10"/>
              </a:rPr>
              <a:t>://</a:t>
            </a:r>
            <a:r>
              <a:rPr b="1" lang="es-ES" sz="1200" spc="-1" strike="noStrike" u="sng">
                <a:solidFill>
                  <a:srgbClr val="009999"/>
                </a:solidFill>
                <a:uFill>
                  <a:solidFill>
                    <a:srgbClr val="ffffff"/>
                  </a:solidFill>
                </a:uFill>
                <a:latin typeface="Century Gothic"/>
                <a:hlinkClick r:id="rId11"/>
              </a:rPr>
              <a:t>www.mercabarna.es/media/upload/arxius/serveis/observatori%20tendencies/2017/observatori-6-formats-productes.pdf</a:t>
            </a:r>
            <a:endParaRPr b="0" lang="es-ES" sz="1200" spc="-1" strike="noStrike">
              <a:solidFill>
                <a:srgbClr val="000000"/>
              </a:solidFill>
              <a:uFill>
                <a:solidFill>
                  <a:srgbClr val="ffffff"/>
                </a:solidFill>
              </a:uFill>
              <a:latin typeface="Arial"/>
            </a:endParaRPr>
          </a:p>
          <a:p>
            <a:pPr>
              <a:lnSpc>
                <a:spcPct val="100000"/>
              </a:lnSpc>
            </a:pPr>
            <a:endParaRPr b="0" lang="es-ES" sz="1200" spc="-1" strike="noStrike">
              <a:solidFill>
                <a:srgbClr val="000000"/>
              </a:solidFill>
              <a:uFill>
                <a:solidFill>
                  <a:srgbClr val="ffffff"/>
                </a:solidFill>
              </a:uFill>
              <a:latin typeface="Arial"/>
            </a:endParaRPr>
          </a:p>
          <a:p>
            <a:pPr marL="285840" indent="-285480">
              <a:lnSpc>
                <a:spcPct val="100000"/>
              </a:lnSpc>
              <a:buClr>
                <a:srgbClr val="222267"/>
              </a:buClr>
              <a:buFont typeface="Wingdings" charset="2"/>
              <a:buChar char=""/>
            </a:pPr>
            <a:r>
              <a:rPr b="1" lang="es-ES" sz="1400" spc="-1" strike="noStrike">
                <a:solidFill>
                  <a:srgbClr val="222267"/>
                </a:solidFill>
                <a:uFill>
                  <a:solidFill>
                    <a:srgbClr val="ffffff"/>
                  </a:solidFill>
                </a:uFill>
                <a:latin typeface="Century Gothic"/>
              </a:rPr>
              <a:t>El observatorio de frescos de Aldi. 2018.</a:t>
            </a:r>
            <a:endParaRPr b="0" lang="es-ES" sz="1400" spc="-1" strike="noStrike">
              <a:solidFill>
                <a:srgbClr val="000000"/>
              </a:solidFill>
              <a:uFill>
                <a:solidFill>
                  <a:srgbClr val="ffffff"/>
                </a:solidFill>
              </a:uFill>
              <a:latin typeface="Arial"/>
            </a:endParaRPr>
          </a:p>
          <a:p>
            <a:pPr>
              <a:lnSpc>
                <a:spcPct val="100000"/>
              </a:lnSpc>
            </a:pPr>
            <a:r>
              <a:rPr b="1" lang="es-ES" sz="1200" spc="-1" strike="noStrike">
                <a:solidFill>
                  <a:srgbClr val="222267"/>
                </a:solidFill>
                <a:uFill>
                  <a:solidFill>
                    <a:srgbClr val="ffffff"/>
                  </a:solidFill>
                </a:uFill>
                <a:latin typeface="Century Gothic"/>
              </a:rPr>
              <a:t>Disponible en: </a:t>
            </a:r>
            <a:r>
              <a:rPr b="1" lang="es-ES" sz="1200" spc="-1" strike="noStrike" u="sng">
                <a:solidFill>
                  <a:srgbClr val="009999"/>
                </a:solidFill>
                <a:uFill>
                  <a:solidFill>
                    <a:srgbClr val="ffffff"/>
                  </a:solidFill>
                </a:uFill>
                <a:latin typeface="Century Gothic"/>
                <a:hlinkClick r:id="rId12"/>
              </a:rPr>
              <a:t>https://</a:t>
            </a:r>
            <a:r>
              <a:rPr b="1" lang="es-ES" sz="1200" spc="-1" strike="noStrike" u="sng">
                <a:solidFill>
                  <a:srgbClr val="009999"/>
                </a:solidFill>
                <a:uFill>
                  <a:solidFill>
                    <a:srgbClr val="ffffff"/>
                  </a:solidFill>
                </a:uFill>
                <a:latin typeface="Century Gothic"/>
                <a:hlinkClick r:id="rId13"/>
              </a:rPr>
              <a:t>www.aldi.es/content/dam/aldi/spain/corporate/prensa/observatorio-frescos-aldi-2019.pdf.res/1563263109688/observatorio-frescos-aldi-2019.pdf</a:t>
            </a:r>
            <a:endParaRPr b="0" lang="es-ES" sz="1200" spc="-1" strike="noStrike">
              <a:solidFill>
                <a:srgbClr val="000000"/>
              </a:solidFill>
              <a:uFill>
                <a:solidFill>
                  <a:srgbClr val="ffffff"/>
                </a:solidFill>
              </a:uFill>
              <a:latin typeface="Arial"/>
            </a:endParaRPr>
          </a:p>
          <a:p>
            <a:pPr>
              <a:lnSpc>
                <a:spcPct val="100000"/>
              </a:lnSpc>
            </a:pPr>
            <a:endParaRPr b="0" lang="es-ES" sz="1200" spc="-1" strike="noStrike">
              <a:solidFill>
                <a:srgbClr val="000000"/>
              </a:solidFill>
              <a:uFill>
                <a:solidFill>
                  <a:srgbClr val="ffffff"/>
                </a:solidFill>
              </a:uFill>
              <a:latin typeface="Arial"/>
            </a:endParaRPr>
          </a:p>
          <a:p>
            <a:pPr marL="171360" indent="-171000">
              <a:lnSpc>
                <a:spcPct val="100000"/>
              </a:lnSpc>
              <a:buClr>
                <a:srgbClr val="222267"/>
              </a:buClr>
              <a:buFont typeface="Wingdings" charset="2"/>
              <a:buChar char=""/>
            </a:pPr>
            <a:r>
              <a:rPr b="1" lang="es-ES" sz="1400" spc="-1" strike="noStrike">
                <a:solidFill>
                  <a:srgbClr val="222267"/>
                </a:solidFill>
                <a:uFill>
                  <a:solidFill>
                    <a:srgbClr val="ffffff"/>
                  </a:solidFill>
                </a:uFill>
                <a:latin typeface="Century Gothic"/>
              </a:rPr>
              <a:t>Evolucion de los margenes comerciales de los productos frescos de alimentación. Distribución y Consumo</a:t>
            </a:r>
            <a:r>
              <a:rPr b="1" lang="es-ES" sz="1200" spc="-1" strike="noStrike">
                <a:solidFill>
                  <a:srgbClr val="000000"/>
                </a:solidFill>
                <a:uFill>
                  <a:solidFill>
                    <a:srgbClr val="ffffff"/>
                  </a:solidFill>
                </a:uFill>
                <a:latin typeface="Century Gothic"/>
              </a:rPr>
              <a:t>.</a:t>
            </a:r>
            <a:endParaRPr b="0" lang="es-ES" sz="1200" spc="-1" strike="noStrike">
              <a:solidFill>
                <a:srgbClr val="000000"/>
              </a:solidFill>
              <a:uFill>
                <a:solidFill>
                  <a:srgbClr val="ffffff"/>
                </a:solidFill>
              </a:uFill>
              <a:latin typeface="Arial"/>
            </a:endParaRPr>
          </a:p>
          <a:p>
            <a:pPr marL="285840" indent="-285480">
              <a:lnSpc>
                <a:spcPct val="100000"/>
              </a:lnSpc>
              <a:buClr>
                <a:srgbClr val="ffffff"/>
              </a:buClr>
              <a:buFont typeface="Wingdings" charset="2"/>
              <a:buChar char=""/>
            </a:pPr>
            <a:r>
              <a:rPr b="1" lang="es-ES" sz="1200" spc="-1" strike="noStrike" u="sng">
                <a:solidFill>
                  <a:srgbClr val="009999"/>
                </a:solidFill>
                <a:uFill>
                  <a:solidFill>
                    <a:srgbClr val="ffffff"/>
                  </a:solidFill>
                </a:uFill>
                <a:latin typeface="Century Gothic"/>
                <a:hlinkClick r:id="rId14"/>
              </a:rPr>
              <a:t>https://www.miteco.gob.es/ministerio/pags/Biblioteca/Revistas/pdf_DYC/DYC_2012_122_48_48.pdf</a:t>
            </a:r>
            <a:r>
              <a:rPr b="1" lang="es-ES" sz="1200" spc="-1" strike="noStrike">
                <a:solidFill>
                  <a:srgbClr val="000000"/>
                </a:solidFill>
                <a:uFill>
                  <a:solidFill>
                    <a:srgbClr val="ffffff"/>
                  </a:solidFill>
                </a:uFill>
                <a:latin typeface="Century Gothic"/>
              </a:rPr>
              <a:t> </a:t>
            </a:r>
            <a:endParaRPr b="0" lang="es-ES" sz="1200" spc="-1" strike="noStrike">
              <a:solidFill>
                <a:srgbClr val="000000"/>
              </a:solidFill>
              <a:uFill>
                <a:solidFill>
                  <a:srgbClr val="ffffff"/>
                </a:solidFill>
              </a:uFill>
              <a:latin typeface="Arial"/>
            </a:endParaRPr>
          </a:p>
          <a:p>
            <a:pPr marL="285840" indent="-285480">
              <a:lnSpc>
                <a:spcPct val="100000"/>
              </a:lnSpc>
              <a:buClr>
                <a:srgbClr val="222267"/>
              </a:buClr>
              <a:buFont typeface="Wingdings" charset="2"/>
              <a:buChar char=""/>
            </a:pPr>
            <a:r>
              <a:rPr b="1" lang="es-ES" sz="1400" spc="-1" strike="noStrike">
                <a:solidFill>
                  <a:srgbClr val="222267"/>
                </a:solidFill>
                <a:uFill>
                  <a:solidFill>
                    <a:srgbClr val="ffffff"/>
                  </a:solidFill>
                </a:uFill>
                <a:latin typeface="Century Gothic"/>
              </a:rPr>
              <a:t>Los mercados de abastos y las ciudades turísticas. Crespi y Domínguez, 2016. Revista de Turismo y Patrimonio Cultural. </a:t>
            </a:r>
            <a:endParaRPr b="0" lang="es-ES" sz="1400" spc="-1" strike="noStrike">
              <a:solidFill>
                <a:srgbClr val="000000"/>
              </a:solidFill>
              <a:uFill>
                <a:solidFill>
                  <a:srgbClr val="ffffff"/>
                </a:solidFill>
              </a:uFill>
              <a:latin typeface="Arial"/>
            </a:endParaRPr>
          </a:p>
          <a:p>
            <a:pPr>
              <a:lnSpc>
                <a:spcPct val="100000"/>
              </a:lnSpc>
            </a:pPr>
            <a:r>
              <a:rPr b="1" lang="es-ES" sz="1200" spc="-1" strike="noStrike" u="sng">
                <a:solidFill>
                  <a:srgbClr val="009999"/>
                </a:solidFill>
                <a:uFill>
                  <a:solidFill>
                    <a:srgbClr val="ffffff"/>
                  </a:solidFill>
                </a:uFill>
                <a:latin typeface="Century Gothic"/>
                <a:hlinkClick r:id="rId15"/>
              </a:rPr>
              <a:t>https</a:t>
            </a:r>
            <a:r>
              <a:rPr b="1" lang="es-ES" sz="1200" spc="-1" strike="noStrike" u="sng">
                <a:solidFill>
                  <a:srgbClr val="009999"/>
                </a:solidFill>
                <a:uFill>
                  <a:solidFill>
                    <a:srgbClr val="ffffff"/>
                  </a:solidFill>
                </a:uFill>
                <a:latin typeface="Century Gothic"/>
                <a:hlinkClick r:id="rId16"/>
              </a:rPr>
              <a:t>://www.ucm.es/data/cont/media/www/pag-92359/Crespi%20Vallbona,%20Dom%C3%ADnguez%20P%C3%A9rez_2016_Los%20mercados%20de%20abastos%20y%20las%20ciudades%20turisticas.pdf</a:t>
            </a:r>
            <a:endParaRPr b="0" lang="es-ES" sz="1200" spc="-1" strike="noStrike">
              <a:solidFill>
                <a:srgbClr val="000000"/>
              </a:solidFill>
              <a:uFill>
                <a:solidFill>
                  <a:srgbClr val="ffffff"/>
                </a:solidFill>
              </a:uFill>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6" name="CustomShape 1"/>
          <p:cNvSpPr/>
          <p:nvPr/>
        </p:nvSpPr>
        <p:spPr>
          <a:xfrm>
            <a:off x="2197080" y="5949360"/>
            <a:ext cx="2241720" cy="425880"/>
          </a:xfrm>
          <a:prstGeom prst="rect">
            <a:avLst/>
          </a:prstGeom>
          <a:noFill/>
          <a:ln>
            <a:noFill/>
          </a:ln>
        </p:spPr>
        <p:style>
          <a:lnRef idx="0"/>
          <a:fillRef idx="0"/>
          <a:effectRef idx="0"/>
          <a:fontRef idx="minor"/>
        </p:style>
        <p:txBody>
          <a:bodyPr lIns="0" rIns="0" tIns="0" bIns="0"/>
          <a:p>
            <a:pPr marL="12600">
              <a:lnSpc>
                <a:spcPct val="100000"/>
              </a:lnSpc>
            </a:pPr>
            <a:r>
              <a:rPr b="1" i="1" lang="es-ES" sz="1400" spc="-4" strike="noStrike">
                <a:solidFill>
                  <a:srgbClr val="ffffff"/>
                </a:solidFill>
                <a:uFill>
                  <a:solidFill>
                    <a:srgbClr val="ffffff"/>
                  </a:solidFill>
                </a:uFill>
                <a:latin typeface="Century Gothic"/>
              </a:rPr>
              <a:t>_Profetas </a:t>
            </a:r>
            <a:r>
              <a:rPr b="1" i="1" lang="es-ES" sz="1400" spc="-1" strike="noStrike">
                <a:solidFill>
                  <a:srgbClr val="ffffff"/>
                </a:solidFill>
                <a:uFill>
                  <a:solidFill>
                    <a:srgbClr val="ffffff"/>
                  </a:solidFill>
                </a:uFill>
                <a:latin typeface="Century Gothic"/>
              </a:rPr>
              <a:t>en </a:t>
            </a:r>
            <a:r>
              <a:rPr b="1" i="1" lang="es-ES" sz="1400" spc="-4" strike="noStrike">
                <a:solidFill>
                  <a:srgbClr val="ffffff"/>
                </a:solidFill>
                <a:uFill>
                  <a:solidFill>
                    <a:srgbClr val="ffffff"/>
                  </a:solidFill>
                </a:uFill>
                <a:latin typeface="Century Gothic"/>
              </a:rPr>
              <a:t>nuestra</a:t>
            </a:r>
            <a:r>
              <a:rPr b="1" i="1" lang="es-ES" sz="1400" spc="-43" strike="noStrike">
                <a:solidFill>
                  <a:srgbClr val="ffffff"/>
                </a:solidFill>
                <a:uFill>
                  <a:solidFill>
                    <a:srgbClr val="ffffff"/>
                  </a:solidFill>
                </a:uFill>
                <a:latin typeface="Century Gothic"/>
              </a:rPr>
              <a:t> </a:t>
            </a:r>
            <a:r>
              <a:rPr b="1" i="1" lang="es-ES" sz="1400" spc="-4" strike="noStrike">
                <a:solidFill>
                  <a:srgbClr val="ffffff"/>
                </a:solidFill>
                <a:uFill>
                  <a:solidFill>
                    <a:srgbClr val="ffffff"/>
                  </a:solidFill>
                </a:uFill>
                <a:latin typeface="Century Gothic"/>
              </a:rPr>
              <a:t>tierra</a:t>
            </a:r>
            <a:endParaRPr b="0" lang="es-ES" sz="1400" spc="-1" strike="noStrike">
              <a:solidFill>
                <a:srgbClr val="000000"/>
              </a:solidFill>
              <a:uFill>
                <a:solidFill>
                  <a:srgbClr val="ffffff"/>
                </a:solidFill>
              </a:uFill>
              <a:latin typeface="Arial"/>
            </a:endParaRPr>
          </a:p>
        </p:txBody>
      </p:sp>
      <p:sp>
        <p:nvSpPr>
          <p:cNvPr id="857" name="CustomShape 2"/>
          <p:cNvSpPr/>
          <p:nvPr/>
        </p:nvSpPr>
        <p:spPr>
          <a:xfrm>
            <a:off x="5257800" y="5987160"/>
            <a:ext cx="3781080" cy="761040"/>
          </a:xfrm>
          <a:prstGeom prst="rect">
            <a:avLst/>
          </a:prstGeom>
          <a:noFill/>
          <a:ln>
            <a:noFill/>
          </a:ln>
        </p:spPr>
        <p:style>
          <a:lnRef idx="0"/>
          <a:fillRef idx="0"/>
          <a:effectRef idx="0"/>
          <a:fontRef idx="minor"/>
        </p:style>
        <p:txBody>
          <a:bodyPr lIns="0" rIns="0" tIns="0" bIns="0"/>
          <a:p>
            <a:pPr marL="12240" algn="ctr">
              <a:lnSpc>
                <a:spcPct val="100000"/>
              </a:lnSpc>
            </a:pPr>
            <a:r>
              <a:rPr b="1" lang="es-ES" sz="1000" spc="-9" strike="noStrike">
                <a:solidFill>
                  <a:srgbClr val="001f5f"/>
                </a:solidFill>
                <a:uFill>
                  <a:solidFill>
                    <a:srgbClr val="ffffff"/>
                  </a:solidFill>
                </a:uFill>
                <a:latin typeface="Century Gothic"/>
              </a:rPr>
              <a:t>Aragonesa de </a:t>
            </a:r>
            <a:r>
              <a:rPr b="1" lang="es-ES" sz="1000" spc="-4" strike="noStrike">
                <a:solidFill>
                  <a:srgbClr val="001f5f"/>
                </a:solidFill>
                <a:uFill>
                  <a:solidFill>
                    <a:srgbClr val="ffffff"/>
                  </a:solidFill>
                </a:uFill>
                <a:latin typeface="Century Gothic"/>
              </a:rPr>
              <a:t>Consultoría, Estudios y Sociología Aplicada, </a:t>
            </a:r>
            <a:r>
              <a:rPr b="1" lang="es-ES" sz="1000" spc="-1" strike="noStrike">
                <a:solidFill>
                  <a:srgbClr val="001f5f"/>
                </a:solidFill>
                <a:uFill>
                  <a:solidFill>
                    <a:srgbClr val="ffffff"/>
                  </a:solidFill>
                </a:uFill>
                <a:latin typeface="Century Gothic"/>
              </a:rPr>
              <a:t>s.l  </a:t>
            </a:r>
            <a:r>
              <a:rPr b="1" lang="es-ES" sz="1000" spc="-4" strike="noStrike">
                <a:solidFill>
                  <a:srgbClr val="001f5f"/>
                </a:solidFill>
                <a:uFill>
                  <a:solidFill>
                    <a:srgbClr val="ffffff"/>
                  </a:solidFill>
                </a:uFill>
                <a:latin typeface="Century Gothic"/>
              </a:rPr>
              <a:t>c/Catalina Salazar, 3 </a:t>
            </a:r>
            <a:r>
              <a:rPr b="1" lang="es-ES" sz="1000" spc="-12" strike="noStrike">
                <a:solidFill>
                  <a:srgbClr val="001f5f"/>
                </a:solidFill>
                <a:uFill>
                  <a:solidFill>
                    <a:srgbClr val="ffffff"/>
                  </a:solidFill>
                </a:uFill>
                <a:latin typeface="Century Gothic"/>
              </a:rPr>
              <a:t>50011 </a:t>
            </a:r>
            <a:r>
              <a:rPr b="1" lang="es-ES" sz="1000" spc="-4" strike="noStrike">
                <a:solidFill>
                  <a:srgbClr val="001f5f"/>
                </a:solidFill>
                <a:uFill>
                  <a:solidFill>
                    <a:srgbClr val="ffffff"/>
                  </a:solidFill>
                </a:uFill>
                <a:latin typeface="Century Gothic"/>
              </a:rPr>
              <a:t>ZARAGOZA</a:t>
            </a:r>
            <a:r>
              <a:rPr b="1" lang="es-ES" sz="1000" spc="77" strike="noStrike">
                <a:solidFill>
                  <a:srgbClr val="001f5f"/>
                </a:solidFill>
                <a:uFill>
                  <a:solidFill>
                    <a:srgbClr val="ffffff"/>
                  </a:solidFill>
                </a:uFill>
                <a:latin typeface="Century Gothic"/>
              </a:rPr>
              <a:t> </a:t>
            </a:r>
            <a:r>
              <a:rPr b="1" lang="es-ES" sz="1000" spc="-9" strike="noStrike">
                <a:solidFill>
                  <a:srgbClr val="001f5f"/>
                </a:solidFill>
                <a:uFill>
                  <a:solidFill>
                    <a:srgbClr val="ffffff"/>
                  </a:solidFill>
                </a:uFill>
                <a:latin typeface="Century Gothic"/>
              </a:rPr>
              <a:t>(ESPAÑA)</a:t>
            </a:r>
            <a:endParaRPr b="0" lang="es-ES" sz="1000" spc="-1" strike="noStrike">
              <a:solidFill>
                <a:srgbClr val="000000"/>
              </a:solidFill>
              <a:uFill>
                <a:solidFill>
                  <a:srgbClr val="ffffff"/>
                </a:solidFill>
              </a:uFill>
              <a:latin typeface="Arial"/>
            </a:endParaRPr>
          </a:p>
          <a:p>
            <a:pPr marL="12240" algn="ctr">
              <a:lnSpc>
                <a:spcPct val="100000"/>
              </a:lnSpc>
            </a:pPr>
            <a:r>
              <a:rPr b="1" lang="es-ES" sz="1000" spc="-4" strike="noStrike">
                <a:solidFill>
                  <a:srgbClr val="001f5f"/>
                </a:solidFill>
                <a:uFill>
                  <a:solidFill>
                    <a:srgbClr val="ffffff"/>
                  </a:solidFill>
                </a:uFill>
                <a:latin typeface="Century Gothic"/>
              </a:rPr>
              <a:t>Tef: </a:t>
            </a:r>
            <a:r>
              <a:rPr b="1" lang="es-ES" sz="1000" spc="-9" strike="noStrike">
                <a:solidFill>
                  <a:srgbClr val="002060"/>
                </a:solidFill>
                <a:uFill>
                  <a:solidFill>
                    <a:srgbClr val="ffffff"/>
                  </a:solidFill>
                </a:uFill>
                <a:latin typeface="Century Gothic"/>
              </a:rPr>
              <a:t>00 34. 876 28 38 37</a:t>
            </a:r>
            <a:endParaRPr b="0" lang="es-ES" sz="1000" spc="-1" strike="noStrike">
              <a:solidFill>
                <a:srgbClr val="000000"/>
              </a:solidFill>
              <a:uFill>
                <a:solidFill>
                  <a:srgbClr val="ffffff"/>
                </a:solidFill>
              </a:uFill>
              <a:latin typeface="Arial"/>
            </a:endParaRPr>
          </a:p>
          <a:p>
            <a:pPr marL="720" algn="ctr">
              <a:lnSpc>
                <a:spcPct val="100000"/>
              </a:lnSpc>
            </a:pPr>
            <a:r>
              <a:rPr b="1" lang="es-ES" sz="1000" spc="-4" strike="noStrike" u="sng">
                <a:solidFill>
                  <a:srgbClr val="009999"/>
                </a:solidFill>
                <a:uFill>
                  <a:solidFill>
                    <a:srgbClr val="ffffff"/>
                  </a:solidFill>
                </a:uFill>
                <a:latin typeface="Century Gothic"/>
                <a:hlinkClick r:id="rId1"/>
              </a:rPr>
              <a:t>www.acinteractiva.com</a:t>
            </a:r>
            <a:endParaRPr b="0" lang="es-ES" sz="1000" spc="-1" strike="noStrike">
              <a:solidFill>
                <a:srgbClr val="000000"/>
              </a:solidFill>
              <a:uFill>
                <a:solidFill>
                  <a:srgbClr val="ffffff"/>
                </a:solidFill>
              </a:u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CustomShape 1"/>
          <p:cNvSpPr/>
          <p:nvPr/>
        </p:nvSpPr>
        <p:spPr>
          <a:xfrm flipH="1">
            <a:off x="-720" y="6745320"/>
            <a:ext cx="9143640" cy="188640"/>
          </a:xfrm>
          <a:prstGeom prst="rect">
            <a:avLst/>
          </a:prstGeom>
          <a:solidFill>
            <a:srgbClr val="00304a"/>
          </a:solidFill>
          <a:ln w="9360">
            <a:noFill/>
          </a:ln>
        </p:spPr>
        <p:style>
          <a:lnRef idx="0"/>
          <a:fillRef idx="0"/>
          <a:effectRef idx="0"/>
          <a:fontRef idx="minor"/>
        </p:style>
      </p:sp>
      <p:sp>
        <p:nvSpPr>
          <p:cNvPr id="235" name="CustomShape 2"/>
          <p:cNvSpPr/>
          <p:nvPr/>
        </p:nvSpPr>
        <p:spPr>
          <a:xfrm>
            <a:off x="1449000" y="1053000"/>
            <a:ext cx="6048360" cy="1918080"/>
          </a:xfrm>
          <a:prstGeom prst="rect">
            <a:avLst/>
          </a:prstGeom>
          <a:noFill/>
          <a:ln>
            <a:noFill/>
          </a:ln>
        </p:spPr>
        <p:style>
          <a:lnRef idx="0"/>
          <a:fillRef idx="0"/>
          <a:effectRef idx="0"/>
          <a:fontRef idx="minor"/>
        </p:style>
        <p:txBody>
          <a:bodyPr lIns="90000" rIns="90000" tIns="45000" bIns="45000"/>
          <a:p>
            <a:pPr>
              <a:lnSpc>
                <a:spcPct val="100000"/>
              </a:lnSpc>
            </a:pPr>
            <a:r>
              <a:rPr b="1" lang="es-ES" sz="4000" spc="-1" strike="noStrike">
                <a:solidFill>
                  <a:srgbClr val="808080"/>
                </a:solidFill>
                <a:uFill>
                  <a:solidFill>
                    <a:srgbClr val="ffffff"/>
                  </a:solidFill>
                </a:uFill>
                <a:latin typeface="Century Gothic"/>
              </a:rPr>
              <a:t>La compra de alimentación fresca_</a:t>
            </a:r>
            <a:endParaRPr b="0" lang="es-ES" sz="4000" spc="-1" strike="noStrike">
              <a:solidFill>
                <a:srgbClr val="000000"/>
              </a:solidFill>
              <a:uFill>
                <a:solidFill>
                  <a:srgbClr val="ffffff"/>
                </a:solidFill>
              </a:uFill>
              <a:latin typeface="Arial"/>
            </a:endParaRPr>
          </a:p>
        </p:txBody>
      </p:sp>
      <p:sp>
        <p:nvSpPr>
          <p:cNvPr id="236" name="TextShape 3"/>
          <p:cNvSpPr txBox="1"/>
          <p:nvPr/>
        </p:nvSpPr>
        <p:spPr>
          <a:xfrm>
            <a:off x="6553080" y="6245280"/>
            <a:ext cx="2133360" cy="475920"/>
          </a:xfrm>
          <a:prstGeom prst="rect">
            <a:avLst/>
          </a:prstGeom>
          <a:noFill/>
          <a:ln w="9360">
            <a:noFill/>
          </a:ln>
        </p:spPr>
        <p:txBody>
          <a:bodyPr/>
          <a:p>
            <a:pPr algn="r">
              <a:lnSpc>
                <a:spcPct val="100000"/>
              </a:lnSpc>
            </a:pPr>
            <a:fld id="{044EEEF1-02F8-4988-BDB6-1E41CF8D5534}" type="slidenum">
              <a:rPr b="0" lang="es-ES" sz="1400" spc="-1" strike="noStrike">
                <a:solidFill>
                  <a:srgbClr val="8b8b8b"/>
                </a:solidFill>
                <a:uFill>
                  <a:solidFill>
                    <a:srgbClr val="ffffff"/>
                  </a:solidFill>
                </a:uFill>
                <a:latin typeface="Arial"/>
              </a:rPr>
              <a:t>&lt;número&gt;</a:t>
            </a:fld>
            <a:endParaRPr b="0" lang="es-ES" sz="1400" spc="-1" strike="noStrike">
              <a:solidFill>
                <a:srgbClr val="000000"/>
              </a:solidFill>
              <a:uFill>
                <a:solidFill>
                  <a:srgbClr val="ffffff"/>
                </a:solidFill>
              </a:uFill>
              <a:latin typeface="Times New Roman"/>
            </a:endParaRPr>
          </a:p>
        </p:txBody>
      </p:sp>
      <p:sp>
        <p:nvSpPr>
          <p:cNvPr id="237" name="Line 4"/>
          <p:cNvSpPr/>
          <p:nvPr/>
        </p:nvSpPr>
        <p:spPr>
          <a:xfrm>
            <a:off x="1316880" y="742320"/>
            <a:ext cx="360" cy="1944000"/>
          </a:xfrm>
          <a:prstGeom prst="line">
            <a:avLst/>
          </a:prstGeom>
          <a:ln w="38160">
            <a:solidFill>
              <a:schemeClr val="bg1">
                <a:lumMod val="85000"/>
              </a:schemeClr>
            </a:solidFill>
            <a:round/>
          </a:ln>
        </p:spPr>
        <p:style>
          <a:lnRef idx="1">
            <a:schemeClr val="accent1"/>
          </a:lnRef>
          <a:fillRef idx="0">
            <a:schemeClr val="accent1"/>
          </a:fillRef>
          <a:effectRef idx="0">
            <a:schemeClr val="accent1"/>
          </a:effectRef>
          <a:fontRef idx="minor"/>
        </p:style>
      </p:sp>
      <p:sp>
        <p:nvSpPr>
          <p:cNvPr id="238" name="CustomShape 5"/>
          <p:cNvSpPr/>
          <p:nvPr/>
        </p:nvSpPr>
        <p:spPr>
          <a:xfrm>
            <a:off x="683640" y="960120"/>
            <a:ext cx="359640" cy="913320"/>
          </a:xfrm>
          <a:prstGeom prst="rect">
            <a:avLst/>
          </a:prstGeom>
          <a:noFill/>
          <a:ln>
            <a:noFill/>
          </a:ln>
        </p:spPr>
        <p:style>
          <a:lnRef idx="0"/>
          <a:fillRef idx="0"/>
          <a:effectRef idx="0"/>
          <a:fontRef idx="minor"/>
        </p:style>
        <p:txBody>
          <a:bodyPr lIns="90000" rIns="90000" tIns="45000" bIns="45000"/>
          <a:p>
            <a:pPr>
              <a:lnSpc>
                <a:spcPct val="100000"/>
              </a:lnSpc>
            </a:pPr>
            <a:r>
              <a:rPr b="1" lang="es-ES" sz="5400" spc="-1" strike="noStrike">
                <a:solidFill>
                  <a:srgbClr val="808080"/>
                </a:solidFill>
                <a:uFill>
                  <a:solidFill>
                    <a:srgbClr val="ffffff"/>
                  </a:solidFill>
                </a:uFill>
                <a:latin typeface="Century Gothic"/>
              </a:rPr>
              <a:t>2</a:t>
            </a:r>
            <a:endParaRPr b="0" lang="es-ES" sz="5400" spc="-1" strike="noStrike">
              <a:solidFill>
                <a:srgbClr val="000000"/>
              </a:solidFill>
              <a:uFill>
                <a:solidFill>
                  <a:srgbClr val="ffffff"/>
                </a:solidFill>
              </a:uFill>
              <a:latin typeface="Arial"/>
            </a:endParaRPr>
          </a:p>
        </p:txBody>
      </p:sp>
      <p:pic>
        <p:nvPicPr>
          <p:cNvPr id="239" name="Picture 26" descr=""/>
          <p:cNvPicPr/>
          <p:nvPr/>
        </p:nvPicPr>
        <p:blipFill>
          <a:blip r:embed="rId1"/>
          <a:stretch/>
        </p:blipFill>
        <p:spPr>
          <a:xfrm>
            <a:off x="380880" y="5586120"/>
            <a:ext cx="935640" cy="925560"/>
          </a:xfrm>
          <a:prstGeom prst="rect">
            <a:avLst/>
          </a:prstGeom>
          <a:ln w="9360">
            <a:noFill/>
          </a:ln>
        </p:spPr>
      </p:pic>
      <p:pic>
        <p:nvPicPr>
          <p:cNvPr id="240" name="Imagen 7" descr=""/>
          <p:cNvPicPr/>
          <p:nvPr/>
        </p:nvPicPr>
        <p:blipFill>
          <a:blip r:embed="rId2"/>
          <a:stretch/>
        </p:blipFill>
        <p:spPr>
          <a:xfrm>
            <a:off x="6843960" y="2634480"/>
            <a:ext cx="2299680" cy="411840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242" name="TextShape 2"/>
          <p:cNvSpPr txBox="1"/>
          <p:nvPr/>
        </p:nvSpPr>
        <p:spPr>
          <a:xfrm>
            <a:off x="6553080" y="6245280"/>
            <a:ext cx="2133360" cy="475920"/>
          </a:xfrm>
          <a:prstGeom prst="rect">
            <a:avLst/>
          </a:prstGeom>
          <a:noFill/>
          <a:ln w="9360">
            <a:noFill/>
          </a:ln>
        </p:spPr>
        <p:txBody>
          <a:bodyPr/>
          <a:p>
            <a:pPr algn="r">
              <a:lnSpc>
                <a:spcPct val="100000"/>
              </a:lnSpc>
            </a:pPr>
            <a:fld id="{54A262CB-4269-44C1-ABAA-5A5C84520BFE}" type="slidenum">
              <a:rPr b="0"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243" name="Picture 2" descr=""/>
          <p:cNvPicPr/>
          <p:nvPr/>
        </p:nvPicPr>
        <p:blipFill>
          <a:blip r:embed="rId1"/>
          <a:stretch/>
        </p:blipFill>
        <p:spPr>
          <a:xfrm>
            <a:off x="-9360" y="0"/>
            <a:ext cx="8471160" cy="600120"/>
          </a:xfrm>
          <a:prstGeom prst="rect">
            <a:avLst/>
          </a:prstGeom>
          <a:ln>
            <a:noFill/>
          </a:ln>
        </p:spPr>
      </p:pic>
      <p:pic>
        <p:nvPicPr>
          <p:cNvPr id="244" name="Picture 26" descr=""/>
          <p:cNvPicPr/>
          <p:nvPr/>
        </p:nvPicPr>
        <p:blipFill>
          <a:blip r:embed="rId2"/>
          <a:stretch/>
        </p:blipFill>
        <p:spPr>
          <a:xfrm>
            <a:off x="8525520" y="35280"/>
            <a:ext cx="561960" cy="555840"/>
          </a:xfrm>
          <a:prstGeom prst="rect">
            <a:avLst/>
          </a:prstGeom>
          <a:ln>
            <a:noFill/>
          </a:ln>
        </p:spPr>
      </p:pic>
      <p:sp>
        <p:nvSpPr>
          <p:cNvPr id="245" name="CustomShape 3"/>
          <p:cNvSpPr/>
          <p:nvPr/>
        </p:nvSpPr>
        <p:spPr>
          <a:xfrm>
            <a:off x="76320" y="86760"/>
            <a:ext cx="8239680" cy="70020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2. </a:t>
            </a:r>
            <a:r>
              <a:rPr b="1" lang="es-ES" sz="2000" spc="-1" strike="noStrike">
                <a:solidFill>
                  <a:srgbClr val="000000"/>
                </a:solidFill>
                <a:uFill>
                  <a:solidFill>
                    <a:srgbClr val="ffffff"/>
                  </a:solidFill>
                </a:uFill>
                <a:latin typeface="Century Gothic"/>
              </a:rPr>
              <a:t>La compra de alimentación fresca_ </a:t>
            </a:r>
            <a:endParaRPr b="0" lang="es-ES" sz="2000" spc="-1" strike="noStrike">
              <a:solidFill>
                <a:srgbClr val="000000"/>
              </a:solidFill>
              <a:uFill>
                <a:solidFill>
                  <a:srgbClr val="ffffff"/>
                </a:solidFill>
              </a:uFill>
              <a:latin typeface="Arial"/>
            </a:endParaRPr>
          </a:p>
          <a:p>
            <a:pPr>
              <a:lnSpc>
                <a:spcPct val="100000"/>
              </a:lnSpc>
            </a:pPr>
            <a:endParaRPr b="0" lang="es-ES" sz="2000" spc="-1" strike="noStrike">
              <a:solidFill>
                <a:srgbClr val="000000"/>
              </a:solidFill>
              <a:uFill>
                <a:solidFill>
                  <a:srgbClr val="ffffff"/>
                </a:solidFill>
              </a:uFill>
              <a:latin typeface="Arial"/>
            </a:endParaRPr>
          </a:p>
        </p:txBody>
      </p:sp>
      <p:pic>
        <p:nvPicPr>
          <p:cNvPr id="246" name="Imagen 3" descr=""/>
          <p:cNvPicPr/>
          <p:nvPr/>
        </p:nvPicPr>
        <p:blipFill>
          <a:blip r:embed="rId3"/>
          <a:stretch/>
        </p:blipFill>
        <p:spPr>
          <a:xfrm>
            <a:off x="323640" y="852840"/>
            <a:ext cx="1437480" cy="1464480"/>
          </a:xfrm>
          <a:prstGeom prst="rect">
            <a:avLst/>
          </a:prstGeom>
          <a:ln>
            <a:noFill/>
          </a:ln>
        </p:spPr>
      </p:pic>
      <p:sp>
        <p:nvSpPr>
          <p:cNvPr id="247" name="CustomShape 4"/>
          <p:cNvSpPr/>
          <p:nvPr/>
        </p:nvSpPr>
        <p:spPr>
          <a:xfrm>
            <a:off x="1907640" y="1051920"/>
            <a:ext cx="6192360" cy="912600"/>
          </a:xfrm>
          <a:prstGeom prst="rect">
            <a:avLst/>
          </a:prstGeom>
          <a:noFill/>
          <a:ln>
            <a:noFill/>
          </a:ln>
        </p:spPr>
        <p:style>
          <a:lnRef idx="0"/>
          <a:fillRef idx="0"/>
          <a:effectRef idx="0"/>
          <a:fontRef idx="minor"/>
        </p:style>
        <p:txBody>
          <a:bodyPr lIns="90000" rIns="90000" tIns="45000" bIns="45000"/>
          <a:p>
            <a:pPr algn="just">
              <a:lnSpc>
                <a:spcPct val="100000"/>
              </a:lnSpc>
            </a:pPr>
            <a:r>
              <a:rPr b="1" lang="es-ES" sz="1800" spc="-1" strike="noStrike">
                <a:solidFill>
                  <a:srgbClr val="222267"/>
                </a:solidFill>
                <a:uFill>
                  <a:solidFill>
                    <a:srgbClr val="ffffff"/>
                  </a:solidFill>
                </a:uFill>
                <a:latin typeface="Century Gothic"/>
              </a:rPr>
              <a:t>El gasto total en euros en alimentación en los hogares españoles en 2019, supuso 69.498,5 millones de €*.</a:t>
            </a:r>
            <a:endParaRPr b="0" lang="es-ES" sz="1800" spc="-1" strike="noStrike">
              <a:solidFill>
                <a:srgbClr val="000000"/>
              </a:solidFill>
              <a:uFill>
                <a:solidFill>
                  <a:srgbClr val="ffffff"/>
                </a:solidFill>
              </a:uFill>
              <a:latin typeface="Arial"/>
            </a:endParaRPr>
          </a:p>
        </p:txBody>
      </p:sp>
      <p:sp>
        <p:nvSpPr>
          <p:cNvPr id="248" name="CustomShape 5"/>
          <p:cNvSpPr/>
          <p:nvPr/>
        </p:nvSpPr>
        <p:spPr>
          <a:xfrm flipH="1">
            <a:off x="7955640" y="1290960"/>
            <a:ext cx="1195560" cy="63900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Wingdings 3"/>
              </a:rPr>
              <a:t></a:t>
            </a:r>
            <a:r>
              <a:rPr b="1" lang="es-ES" sz="1800" spc="-1" strike="noStrike">
                <a:solidFill>
                  <a:srgbClr val="ffffff"/>
                </a:solidFill>
                <a:uFill>
                  <a:solidFill>
                    <a:srgbClr val="ffffff"/>
                  </a:solidFill>
                </a:uFill>
                <a:latin typeface="Century Gothic"/>
              </a:rPr>
              <a:t> </a:t>
            </a:r>
            <a:r>
              <a:rPr b="1" lang="es-ES" sz="1800" spc="-1" strike="noStrike">
                <a:solidFill>
                  <a:srgbClr val="ffffff"/>
                </a:solidFill>
                <a:uFill>
                  <a:solidFill>
                    <a:srgbClr val="ffffff"/>
                  </a:solidFill>
                </a:uFill>
                <a:latin typeface="Century Gothic"/>
              </a:rPr>
              <a:t>1% (2018)</a:t>
            </a:r>
            <a:endParaRPr b="0" lang="es-ES" sz="1800" spc="-1" strike="noStrike">
              <a:solidFill>
                <a:srgbClr val="000000"/>
              </a:solidFill>
              <a:uFill>
                <a:solidFill>
                  <a:srgbClr val="ffffff"/>
                </a:solidFill>
              </a:uFill>
              <a:latin typeface="Arial"/>
            </a:endParaRPr>
          </a:p>
        </p:txBody>
      </p:sp>
      <p:pic>
        <p:nvPicPr>
          <p:cNvPr id="249" name="Imagen 7" descr=""/>
          <p:cNvPicPr/>
          <p:nvPr/>
        </p:nvPicPr>
        <p:blipFill>
          <a:blip r:embed="rId4"/>
          <a:stretch/>
        </p:blipFill>
        <p:spPr>
          <a:xfrm>
            <a:off x="467640" y="2679120"/>
            <a:ext cx="6500160" cy="3268440"/>
          </a:xfrm>
          <a:prstGeom prst="rect">
            <a:avLst/>
          </a:prstGeom>
          <a:ln>
            <a:noFill/>
          </a:ln>
        </p:spPr>
      </p:pic>
      <p:sp>
        <p:nvSpPr>
          <p:cNvPr id="250" name="CustomShape 6"/>
          <p:cNvSpPr/>
          <p:nvPr/>
        </p:nvSpPr>
        <p:spPr>
          <a:xfrm>
            <a:off x="4191480" y="2680200"/>
            <a:ext cx="4896360" cy="819720"/>
          </a:xfrm>
          <a:prstGeom prst="rect">
            <a:avLst/>
          </a:prstGeom>
          <a:noFill/>
          <a:ln>
            <a:noFill/>
          </a:ln>
        </p:spPr>
        <p:style>
          <a:lnRef idx="0"/>
          <a:fillRef idx="0"/>
          <a:effectRef idx="0"/>
          <a:fontRef idx="minor"/>
        </p:style>
        <p:txBody>
          <a:bodyPr lIns="90000" rIns="90000" tIns="45000" bIns="45000"/>
          <a:p>
            <a:pPr>
              <a:lnSpc>
                <a:spcPct val="100000"/>
              </a:lnSpc>
            </a:pPr>
            <a:r>
              <a:rPr b="1" lang="es-ES" sz="1600" spc="-1" strike="noStrike">
                <a:solidFill>
                  <a:srgbClr val="222267"/>
                </a:solidFill>
                <a:uFill>
                  <a:solidFill>
                    <a:srgbClr val="ffffff"/>
                  </a:solidFill>
                </a:uFill>
                <a:latin typeface="Century Gothic"/>
              </a:rPr>
              <a:t>En 2018, evolución negativa del consumo (-0.2) y mayor precio de los alimentos (+1.8)</a:t>
            </a:r>
            <a:endParaRPr b="0" lang="es-ES" sz="1600" spc="-1" strike="noStrike">
              <a:solidFill>
                <a:srgbClr val="000000"/>
              </a:solidFill>
              <a:uFill>
                <a:solidFill>
                  <a:srgbClr val="ffffff"/>
                </a:solidFill>
              </a:uFill>
              <a:latin typeface="Arial"/>
            </a:endParaRPr>
          </a:p>
        </p:txBody>
      </p:sp>
      <p:sp>
        <p:nvSpPr>
          <p:cNvPr id="251" name="CustomShape 7"/>
          <p:cNvSpPr/>
          <p:nvPr/>
        </p:nvSpPr>
        <p:spPr>
          <a:xfrm flipH="1">
            <a:off x="7619400" y="3948480"/>
            <a:ext cx="1531080" cy="106380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ffffff"/>
                </a:solidFill>
                <a:uFill>
                  <a:solidFill>
                    <a:srgbClr val="ffffff"/>
                  </a:solidFill>
                </a:uFill>
                <a:latin typeface="Century Gothic"/>
              </a:rPr>
              <a:t>Se compra menos pero se paga más</a:t>
            </a:r>
            <a:endParaRPr b="0" lang="es-ES" sz="1600" spc="-1" strike="noStrike">
              <a:solidFill>
                <a:srgbClr val="000000"/>
              </a:solidFill>
              <a:uFill>
                <a:solidFill>
                  <a:srgbClr val="ffffff"/>
                </a:solidFill>
              </a:uFill>
              <a:latin typeface="Arial"/>
            </a:endParaRPr>
          </a:p>
        </p:txBody>
      </p:sp>
      <p:pic>
        <p:nvPicPr>
          <p:cNvPr id="252" name="Imagen 18" descr=""/>
          <p:cNvPicPr/>
          <p:nvPr/>
        </p:nvPicPr>
        <p:blipFill>
          <a:blip r:embed="rId5"/>
          <a:stretch/>
        </p:blipFill>
        <p:spPr>
          <a:xfrm>
            <a:off x="395640" y="5708160"/>
            <a:ext cx="6500160" cy="425160"/>
          </a:xfrm>
          <a:prstGeom prst="rect">
            <a:avLst/>
          </a:prstGeom>
          <a:ln>
            <a:noFill/>
          </a:ln>
        </p:spPr>
      </p:pic>
      <p:sp>
        <p:nvSpPr>
          <p:cNvPr id="253" name="CustomShape 8"/>
          <p:cNvSpPr/>
          <p:nvPr/>
        </p:nvSpPr>
        <p:spPr>
          <a:xfrm>
            <a:off x="-131760" y="6254280"/>
            <a:ext cx="8835840" cy="45540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222267"/>
                </a:solidFill>
                <a:uFill>
                  <a:solidFill>
                    <a:srgbClr val="ffffff"/>
                  </a:solidFill>
                </a:uFill>
                <a:latin typeface="Century Gothic"/>
              </a:rPr>
              <a:t>Fuente: Informe de Consumo Alimentario 2018, Ministerio de Agricultura, pesca y alimentación.</a:t>
            </a:r>
            <a:endParaRPr b="0" lang="es-ES" sz="1200" spc="-1" strike="noStrike">
              <a:solidFill>
                <a:srgbClr val="000000"/>
              </a:solidFill>
              <a:uFill>
                <a:solidFill>
                  <a:srgbClr val="ffffff"/>
                </a:solidFill>
              </a:uFill>
              <a:latin typeface="Arial"/>
            </a:endParaRPr>
          </a:p>
          <a:p>
            <a:pPr>
              <a:lnSpc>
                <a:spcPct val="100000"/>
              </a:lnSpc>
            </a:pPr>
            <a:r>
              <a:rPr b="1" lang="es-ES" sz="1200" spc="-1" strike="noStrike">
                <a:solidFill>
                  <a:srgbClr val="222267"/>
                </a:solidFill>
                <a:uFill>
                  <a:solidFill>
                    <a:srgbClr val="ffffff"/>
                  </a:solidFill>
                </a:uFill>
                <a:latin typeface="Century Gothic"/>
              </a:rPr>
              <a:t>*La alimentación mes a mes (preliminaries oct 2019) Ministerio de Agricultura, pesca y alimentación</a:t>
            </a:r>
            <a:endParaRPr b="0" lang="es-ES" sz="12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54"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255" name="TextShape 2"/>
          <p:cNvSpPr txBox="1"/>
          <p:nvPr/>
        </p:nvSpPr>
        <p:spPr>
          <a:xfrm>
            <a:off x="6553080" y="6245280"/>
            <a:ext cx="2133360" cy="475920"/>
          </a:xfrm>
          <a:prstGeom prst="rect">
            <a:avLst/>
          </a:prstGeom>
          <a:noFill/>
          <a:ln w="9360">
            <a:noFill/>
          </a:ln>
        </p:spPr>
        <p:txBody>
          <a:bodyPr/>
          <a:p>
            <a:pPr algn="r">
              <a:lnSpc>
                <a:spcPct val="100000"/>
              </a:lnSpc>
            </a:pPr>
            <a:fld id="{236ECC78-31C5-4528-BFEF-9C9B00C4F6CA}" type="slidenum">
              <a:rPr b="0"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256" name="Picture 2" descr=""/>
          <p:cNvPicPr/>
          <p:nvPr/>
        </p:nvPicPr>
        <p:blipFill>
          <a:blip r:embed="rId1"/>
          <a:stretch/>
        </p:blipFill>
        <p:spPr>
          <a:xfrm>
            <a:off x="-9360" y="0"/>
            <a:ext cx="8471160" cy="600120"/>
          </a:xfrm>
          <a:prstGeom prst="rect">
            <a:avLst/>
          </a:prstGeom>
          <a:ln>
            <a:noFill/>
          </a:ln>
        </p:spPr>
      </p:pic>
      <p:pic>
        <p:nvPicPr>
          <p:cNvPr id="257" name="Picture 26" descr=""/>
          <p:cNvPicPr/>
          <p:nvPr/>
        </p:nvPicPr>
        <p:blipFill>
          <a:blip r:embed="rId2"/>
          <a:stretch/>
        </p:blipFill>
        <p:spPr>
          <a:xfrm>
            <a:off x="8525520" y="35280"/>
            <a:ext cx="561960" cy="555840"/>
          </a:xfrm>
          <a:prstGeom prst="rect">
            <a:avLst/>
          </a:prstGeom>
          <a:ln>
            <a:noFill/>
          </a:ln>
        </p:spPr>
      </p:pic>
      <p:sp>
        <p:nvSpPr>
          <p:cNvPr id="258" name="CustomShape 3"/>
          <p:cNvSpPr/>
          <p:nvPr/>
        </p:nvSpPr>
        <p:spPr>
          <a:xfrm>
            <a:off x="76320" y="86760"/>
            <a:ext cx="8239680" cy="70020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2. </a:t>
            </a:r>
            <a:r>
              <a:rPr b="1" lang="es-ES" sz="2000" spc="-1" strike="noStrike">
                <a:solidFill>
                  <a:srgbClr val="000000"/>
                </a:solidFill>
                <a:uFill>
                  <a:solidFill>
                    <a:srgbClr val="ffffff"/>
                  </a:solidFill>
                </a:uFill>
                <a:latin typeface="Century Gothic"/>
              </a:rPr>
              <a:t>La compra de alimentación fresca_ </a:t>
            </a:r>
            <a:endParaRPr b="0" lang="es-ES" sz="2000" spc="-1" strike="noStrike">
              <a:solidFill>
                <a:srgbClr val="000000"/>
              </a:solidFill>
              <a:uFill>
                <a:solidFill>
                  <a:srgbClr val="ffffff"/>
                </a:solidFill>
              </a:uFill>
              <a:latin typeface="Arial"/>
            </a:endParaRPr>
          </a:p>
          <a:p>
            <a:pPr>
              <a:lnSpc>
                <a:spcPct val="100000"/>
              </a:lnSpc>
            </a:pPr>
            <a:endParaRPr b="0" lang="es-ES" sz="2000" spc="-1" strike="noStrike">
              <a:solidFill>
                <a:srgbClr val="000000"/>
              </a:solidFill>
              <a:uFill>
                <a:solidFill>
                  <a:srgbClr val="ffffff"/>
                </a:solidFill>
              </a:uFill>
              <a:latin typeface="Arial"/>
            </a:endParaRPr>
          </a:p>
        </p:txBody>
      </p:sp>
      <p:sp>
        <p:nvSpPr>
          <p:cNvPr id="259" name="CustomShape 4"/>
          <p:cNvSpPr/>
          <p:nvPr/>
        </p:nvSpPr>
        <p:spPr>
          <a:xfrm>
            <a:off x="4262760" y="1852920"/>
            <a:ext cx="4276440" cy="1306440"/>
          </a:xfrm>
          <a:prstGeom prst="rect">
            <a:avLst/>
          </a:prstGeom>
          <a:noFill/>
          <a:ln>
            <a:noFill/>
          </a:ln>
        </p:spPr>
        <p:style>
          <a:lnRef idx="0"/>
          <a:fillRef idx="0"/>
          <a:effectRef idx="0"/>
          <a:fontRef idx="minor"/>
        </p:style>
        <p:txBody>
          <a:bodyPr lIns="90000" rIns="90000" tIns="45000" bIns="45000"/>
          <a:p>
            <a:pPr algn="just">
              <a:lnSpc>
                <a:spcPct val="100000"/>
              </a:lnSpc>
            </a:pPr>
            <a:r>
              <a:rPr b="1" lang="es-ES" sz="1600" spc="-1" strike="noStrike">
                <a:solidFill>
                  <a:srgbClr val="222267"/>
                </a:solidFill>
                <a:uFill>
                  <a:solidFill>
                    <a:srgbClr val="ffffff"/>
                  </a:solidFill>
                </a:uFill>
                <a:latin typeface="Century Gothic"/>
              </a:rPr>
              <a:t>Se opta por la compra en supermercado en detrimento de la compra en tiendas especializadas, pero se mantiene la compra en mercados municipales.</a:t>
            </a:r>
            <a:endParaRPr b="0" lang="es-ES" sz="1600" spc="-1" strike="noStrike">
              <a:solidFill>
                <a:srgbClr val="000000"/>
              </a:solidFill>
              <a:uFill>
                <a:solidFill>
                  <a:srgbClr val="ffffff"/>
                </a:solidFill>
              </a:uFill>
              <a:latin typeface="Arial"/>
            </a:endParaRPr>
          </a:p>
        </p:txBody>
      </p:sp>
      <p:pic>
        <p:nvPicPr>
          <p:cNvPr id="260" name="Imagen 1" descr=""/>
          <p:cNvPicPr/>
          <p:nvPr/>
        </p:nvPicPr>
        <p:blipFill>
          <a:blip r:embed="rId3"/>
          <a:stretch/>
        </p:blipFill>
        <p:spPr>
          <a:xfrm>
            <a:off x="543960" y="1685160"/>
            <a:ext cx="1647360" cy="1647360"/>
          </a:xfrm>
          <a:prstGeom prst="rect">
            <a:avLst/>
          </a:prstGeom>
          <a:ln>
            <a:noFill/>
          </a:ln>
        </p:spPr>
      </p:pic>
      <p:sp>
        <p:nvSpPr>
          <p:cNvPr id="261" name="CustomShape 5"/>
          <p:cNvSpPr/>
          <p:nvPr/>
        </p:nvSpPr>
        <p:spPr>
          <a:xfrm>
            <a:off x="2185200" y="1975320"/>
            <a:ext cx="1993320" cy="812520"/>
          </a:xfrm>
          <a:prstGeom prst="rect">
            <a:avLst/>
          </a:prstGeom>
          <a:noFill/>
          <a:ln>
            <a:noFill/>
          </a:ln>
        </p:spPr>
        <p:style>
          <a:lnRef idx="0"/>
          <a:fillRef idx="0"/>
          <a:effectRef idx="0"/>
          <a:fontRef idx="minor"/>
        </p:style>
        <p:txBody>
          <a:bodyPr wrap="none" lIns="90000" rIns="90000" tIns="45000" bIns="45000"/>
          <a:p>
            <a:pPr>
              <a:lnSpc>
                <a:spcPct val="130000"/>
              </a:lnSpc>
            </a:pPr>
            <a:r>
              <a:rPr b="1" lang="es-ES" sz="2400" spc="-1" strike="noStrike">
                <a:solidFill>
                  <a:srgbClr val="161645"/>
                </a:solidFill>
                <a:uFill>
                  <a:solidFill>
                    <a:srgbClr val="ffffff"/>
                  </a:solidFill>
                </a:uFill>
                <a:latin typeface="Century Gothic"/>
              </a:rPr>
              <a:t>66% </a:t>
            </a:r>
            <a:r>
              <a:rPr b="1" lang="es-ES" sz="1800" spc="-1" strike="noStrike">
                <a:solidFill>
                  <a:srgbClr val="161645"/>
                </a:solidFill>
                <a:uFill>
                  <a:solidFill>
                    <a:srgbClr val="ffffff"/>
                  </a:solidFill>
                </a:uFill>
                <a:latin typeface="Century Gothic"/>
              </a:rPr>
              <a:t>2019</a:t>
            </a:r>
            <a:endParaRPr b="0" lang="es-ES" sz="1800" spc="-1" strike="noStrike">
              <a:solidFill>
                <a:srgbClr val="000000"/>
              </a:solidFill>
              <a:uFill>
                <a:solidFill>
                  <a:srgbClr val="ffffff"/>
                </a:solidFill>
              </a:uFill>
              <a:latin typeface="Arial"/>
            </a:endParaRPr>
          </a:p>
          <a:p>
            <a:pPr>
              <a:lnSpc>
                <a:spcPct val="130000"/>
              </a:lnSpc>
            </a:pPr>
            <a:r>
              <a:rPr b="1" lang="es-ES" sz="1800" spc="-1" strike="noStrike">
                <a:solidFill>
                  <a:srgbClr val="161645"/>
                </a:solidFill>
                <a:uFill>
                  <a:solidFill>
                    <a:srgbClr val="ffffff"/>
                  </a:solidFill>
                </a:uFill>
                <a:latin typeface="Century Gothic"/>
              </a:rPr>
              <a:t>      </a:t>
            </a:r>
            <a:r>
              <a:rPr b="1" lang="es-ES" sz="1800" spc="-1" strike="noStrike">
                <a:solidFill>
                  <a:srgbClr val="161645"/>
                </a:solidFill>
                <a:uFill>
                  <a:solidFill>
                    <a:srgbClr val="ffffff"/>
                  </a:solidFill>
                </a:uFill>
                <a:latin typeface="Century Gothic"/>
              </a:rPr>
              <a:t>62% 2018 </a:t>
            </a:r>
            <a:endParaRPr b="0" lang="es-ES" sz="1800" spc="-1" strike="noStrike">
              <a:solidFill>
                <a:srgbClr val="000000"/>
              </a:solidFill>
              <a:uFill>
                <a:solidFill>
                  <a:srgbClr val="ffffff"/>
                </a:solidFill>
              </a:uFill>
              <a:latin typeface="Arial"/>
            </a:endParaRPr>
          </a:p>
        </p:txBody>
      </p:sp>
      <p:sp>
        <p:nvSpPr>
          <p:cNvPr id="262" name="CustomShape 6"/>
          <p:cNvSpPr/>
          <p:nvPr/>
        </p:nvSpPr>
        <p:spPr>
          <a:xfrm rot="18964200">
            <a:off x="2448360" y="2434680"/>
            <a:ext cx="348840" cy="3643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800" spc="-1" strike="noStrike">
                <a:solidFill>
                  <a:srgbClr val="161645"/>
                </a:solidFill>
                <a:uFill>
                  <a:solidFill>
                    <a:srgbClr val="ffffff"/>
                  </a:solidFill>
                </a:uFill>
                <a:latin typeface="Wingdings 3"/>
              </a:rPr>
              <a:t></a:t>
            </a:r>
            <a:r>
              <a:rPr b="1" lang="es-ES" sz="1800" spc="-1" strike="noStrike">
                <a:solidFill>
                  <a:srgbClr val="161645"/>
                </a:solidFill>
                <a:uFill>
                  <a:solidFill>
                    <a:srgbClr val="ffffff"/>
                  </a:solidFill>
                </a:uFill>
                <a:latin typeface="Century Gothic"/>
              </a:rPr>
              <a:t> </a:t>
            </a:r>
            <a:endParaRPr b="0" lang="es-ES" sz="1800" spc="-1" strike="noStrike">
              <a:solidFill>
                <a:srgbClr val="000000"/>
              </a:solidFill>
              <a:uFill>
                <a:solidFill>
                  <a:srgbClr val="ffffff"/>
                </a:solidFill>
              </a:uFill>
              <a:latin typeface="Arial"/>
            </a:endParaRPr>
          </a:p>
        </p:txBody>
      </p:sp>
      <p:sp>
        <p:nvSpPr>
          <p:cNvPr id="263" name="CustomShape 7"/>
          <p:cNvSpPr/>
          <p:nvPr/>
        </p:nvSpPr>
        <p:spPr>
          <a:xfrm>
            <a:off x="666360" y="853560"/>
            <a:ext cx="7614720" cy="603000"/>
          </a:xfrm>
          <a:prstGeom prst="roundRect">
            <a:avLst>
              <a:gd name="adj"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ES" sz="1800" spc="-1" strike="noStrike">
                <a:solidFill>
                  <a:srgbClr val="ffffff"/>
                </a:solidFill>
                <a:uFill>
                  <a:solidFill>
                    <a:srgbClr val="ffffff"/>
                  </a:solidFill>
                </a:uFill>
                <a:latin typeface="Century Gothic"/>
              </a:rPr>
              <a:t>Establecimientos de compra de alimentación general en España</a:t>
            </a:r>
            <a:endParaRPr b="0" lang="es-ES" sz="1800" spc="-1" strike="noStrike">
              <a:solidFill>
                <a:srgbClr val="000000"/>
              </a:solidFill>
              <a:uFill>
                <a:solidFill>
                  <a:srgbClr val="ffffff"/>
                </a:solidFill>
              </a:uFill>
              <a:latin typeface="Arial"/>
            </a:endParaRPr>
          </a:p>
        </p:txBody>
      </p:sp>
      <p:pic>
        <p:nvPicPr>
          <p:cNvPr id="264" name="Imagen 7" descr=""/>
          <p:cNvPicPr/>
          <p:nvPr/>
        </p:nvPicPr>
        <p:blipFill>
          <a:blip r:embed="rId4"/>
          <a:stretch/>
        </p:blipFill>
        <p:spPr>
          <a:xfrm>
            <a:off x="6444360" y="3798000"/>
            <a:ext cx="1233360" cy="2422800"/>
          </a:xfrm>
          <a:prstGeom prst="rect">
            <a:avLst/>
          </a:prstGeom>
          <a:ln>
            <a:noFill/>
          </a:ln>
        </p:spPr>
      </p:pic>
      <p:sp>
        <p:nvSpPr>
          <p:cNvPr id="265" name="CustomShape 8"/>
          <p:cNvSpPr/>
          <p:nvPr/>
        </p:nvSpPr>
        <p:spPr>
          <a:xfrm>
            <a:off x="5469120" y="3657240"/>
            <a:ext cx="1014840" cy="2101320"/>
          </a:xfrm>
          <a:prstGeom prst="rect">
            <a:avLst/>
          </a:prstGeom>
          <a:noFill/>
          <a:ln>
            <a:noFill/>
          </a:ln>
        </p:spPr>
        <p:style>
          <a:lnRef idx="0"/>
          <a:fillRef idx="0"/>
          <a:effectRef idx="0"/>
          <a:fontRef idx="minor"/>
        </p:style>
        <p:txBody>
          <a:bodyPr wrap="none" lIns="90000" rIns="90000" tIns="45000" bIns="45000"/>
          <a:p>
            <a:pPr>
              <a:lnSpc>
                <a:spcPct val="200000"/>
              </a:lnSpc>
            </a:pPr>
            <a:r>
              <a:rPr b="1" lang="es-ES" sz="2400" spc="-1" strike="noStrike">
                <a:solidFill>
                  <a:srgbClr val="161645"/>
                </a:solidFill>
                <a:uFill>
                  <a:solidFill>
                    <a:srgbClr val="ffffff"/>
                  </a:solidFill>
                </a:uFill>
                <a:latin typeface="Century Gothic"/>
              </a:rPr>
              <a:t>71% </a:t>
            </a:r>
            <a:endParaRPr b="0" lang="es-ES" sz="2400" spc="-1" strike="noStrike">
              <a:solidFill>
                <a:srgbClr val="000000"/>
              </a:solidFill>
              <a:uFill>
                <a:solidFill>
                  <a:srgbClr val="ffffff"/>
                </a:solidFill>
              </a:uFill>
              <a:latin typeface="Arial"/>
            </a:endParaRPr>
          </a:p>
          <a:p>
            <a:pPr>
              <a:lnSpc>
                <a:spcPct val="200000"/>
              </a:lnSpc>
            </a:pPr>
            <a:r>
              <a:rPr b="1" lang="es-ES" sz="2000" spc="-1" strike="noStrike">
                <a:solidFill>
                  <a:srgbClr val="161645"/>
                </a:solidFill>
                <a:uFill>
                  <a:solidFill>
                    <a:srgbClr val="ffffff"/>
                  </a:solidFill>
                </a:uFill>
                <a:latin typeface="Century Gothic"/>
              </a:rPr>
              <a:t>20% </a:t>
            </a:r>
            <a:endParaRPr b="0" lang="es-ES" sz="2000" spc="-1" strike="noStrike">
              <a:solidFill>
                <a:srgbClr val="000000"/>
              </a:solidFill>
              <a:uFill>
                <a:solidFill>
                  <a:srgbClr val="ffffff"/>
                </a:solidFill>
              </a:uFill>
              <a:latin typeface="Arial"/>
            </a:endParaRPr>
          </a:p>
          <a:p>
            <a:pPr>
              <a:lnSpc>
                <a:spcPct val="200000"/>
              </a:lnSpc>
            </a:pPr>
            <a:r>
              <a:rPr b="1" lang="es-ES" sz="1800" spc="-1" strike="noStrike">
                <a:solidFill>
                  <a:srgbClr val="161645"/>
                </a:solidFill>
                <a:uFill>
                  <a:solidFill>
                    <a:srgbClr val="ffffff"/>
                  </a:solidFill>
                </a:uFill>
                <a:latin typeface="Century Gothic"/>
              </a:rPr>
              <a:t>5% </a:t>
            </a:r>
            <a:endParaRPr b="0" lang="es-ES" sz="1800" spc="-1" strike="noStrike">
              <a:solidFill>
                <a:srgbClr val="000000"/>
              </a:solidFill>
              <a:uFill>
                <a:solidFill>
                  <a:srgbClr val="ffffff"/>
                </a:solidFill>
              </a:uFill>
              <a:latin typeface="Arial"/>
            </a:endParaRPr>
          </a:p>
          <a:p>
            <a:pPr>
              <a:lnSpc>
                <a:spcPct val="200000"/>
              </a:lnSpc>
            </a:pPr>
            <a:r>
              <a:rPr b="1" lang="es-ES" sz="1600" spc="-1" strike="noStrike">
                <a:solidFill>
                  <a:srgbClr val="161645"/>
                </a:solidFill>
                <a:uFill>
                  <a:solidFill>
                    <a:srgbClr val="ffffff"/>
                  </a:solidFill>
                </a:uFill>
                <a:latin typeface="Century Gothic"/>
              </a:rPr>
              <a:t>2%</a:t>
            </a:r>
            <a:endParaRPr b="0" lang="es-ES" sz="1600" spc="-1" strike="noStrike">
              <a:solidFill>
                <a:srgbClr val="000000"/>
              </a:solidFill>
              <a:uFill>
                <a:solidFill>
                  <a:srgbClr val="ffffff"/>
                </a:solidFill>
              </a:uFill>
              <a:latin typeface="Arial"/>
            </a:endParaRPr>
          </a:p>
        </p:txBody>
      </p:sp>
      <p:sp>
        <p:nvSpPr>
          <p:cNvPr id="266" name="CustomShape 9"/>
          <p:cNvSpPr/>
          <p:nvPr/>
        </p:nvSpPr>
        <p:spPr>
          <a:xfrm>
            <a:off x="5365800" y="3495240"/>
            <a:ext cx="1202400" cy="288360"/>
          </a:xfrm>
          <a:prstGeom prst="rect">
            <a:avLst/>
          </a:prstGeom>
          <a:noFill/>
          <a:ln>
            <a:noFill/>
          </a:ln>
        </p:spPr>
        <p:style>
          <a:lnRef idx="0"/>
          <a:fillRef idx="0"/>
          <a:effectRef idx="0"/>
          <a:fontRef idx="minor"/>
        </p:style>
        <p:txBody>
          <a:bodyPr wrap="none" lIns="90000" rIns="90000" tIns="45000" bIns="45000"/>
          <a:p>
            <a:pPr>
              <a:lnSpc>
                <a:spcPct val="130000"/>
              </a:lnSpc>
            </a:pPr>
            <a:r>
              <a:rPr b="1" lang="es-ES" sz="1300" spc="-1" strike="noStrike">
                <a:solidFill>
                  <a:srgbClr val="161645"/>
                </a:solidFill>
                <a:uFill>
                  <a:solidFill>
                    <a:srgbClr val="ffffff"/>
                  </a:solidFill>
                </a:uFill>
                <a:latin typeface="Century Gothic"/>
              </a:rPr>
              <a:t>18-35 años</a:t>
            </a:r>
            <a:endParaRPr b="0" lang="es-ES" sz="1300" spc="-1" strike="noStrike">
              <a:solidFill>
                <a:srgbClr val="000000"/>
              </a:solidFill>
              <a:uFill>
                <a:solidFill>
                  <a:srgbClr val="ffffff"/>
                </a:solidFill>
              </a:uFill>
              <a:latin typeface="Arial"/>
            </a:endParaRPr>
          </a:p>
        </p:txBody>
      </p:sp>
      <p:sp>
        <p:nvSpPr>
          <p:cNvPr id="267" name="CustomShape 10"/>
          <p:cNvSpPr/>
          <p:nvPr/>
        </p:nvSpPr>
        <p:spPr>
          <a:xfrm>
            <a:off x="404280" y="3690720"/>
            <a:ext cx="1843920" cy="2158920"/>
          </a:xfrm>
          <a:prstGeom prst="rect">
            <a:avLst/>
          </a:prstGeom>
          <a:noFill/>
          <a:ln>
            <a:noFill/>
          </a:ln>
        </p:spPr>
        <p:style>
          <a:lnRef idx="0"/>
          <a:fillRef idx="0"/>
          <a:effectRef idx="0"/>
          <a:fontRef idx="minor"/>
        </p:style>
        <p:txBody>
          <a:bodyPr wrap="none" lIns="90000" rIns="90000" tIns="45000" bIns="45000"/>
          <a:p>
            <a:pPr algn="r">
              <a:lnSpc>
                <a:spcPct val="250000"/>
              </a:lnSpc>
            </a:pPr>
            <a:r>
              <a:rPr b="1" lang="es-ES" sz="1600" spc="-1" strike="noStrike">
                <a:solidFill>
                  <a:srgbClr val="161645"/>
                </a:solidFill>
                <a:uFill>
                  <a:solidFill>
                    <a:srgbClr val="ffffff"/>
                  </a:solidFill>
                </a:uFill>
                <a:latin typeface="Century Gothic"/>
              </a:rPr>
              <a:t>Supermercado</a:t>
            </a:r>
            <a:endParaRPr b="0" lang="es-ES" sz="1600" spc="-1" strike="noStrike">
              <a:solidFill>
                <a:srgbClr val="000000"/>
              </a:solidFill>
              <a:uFill>
                <a:solidFill>
                  <a:srgbClr val="ffffff"/>
                </a:solidFill>
              </a:uFill>
              <a:latin typeface="Arial"/>
            </a:endParaRPr>
          </a:p>
          <a:p>
            <a:pPr algn="r">
              <a:lnSpc>
                <a:spcPct val="250000"/>
              </a:lnSpc>
            </a:pPr>
            <a:r>
              <a:rPr b="1" lang="es-ES" sz="1600" spc="-1" strike="noStrike">
                <a:solidFill>
                  <a:srgbClr val="161645"/>
                </a:solidFill>
                <a:uFill>
                  <a:solidFill>
                    <a:srgbClr val="ffffff"/>
                  </a:solidFill>
                </a:uFill>
                <a:latin typeface="Century Gothic"/>
              </a:rPr>
              <a:t>Hipermercado</a:t>
            </a:r>
            <a:endParaRPr b="0" lang="es-ES" sz="1600" spc="-1" strike="noStrike">
              <a:solidFill>
                <a:srgbClr val="000000"/>
              </a:solidFill>
              <a:uFill>
                <a:solidFill>
                  <a:srgbClr val="ffffff"/>
                </a:solidFill>
              </a:uFill>
              <a:latin typeface="Arial"/>
            </a:endParaRPr>
          </a:p>
          <a:p>
            <a:pPr algn="r">
              <a:lnSpc>
                <a:spcPct val="250000"/>
              </a:lnSpc>
            </a:pPr>
            <a:r>
              <a:rPr b="1" lang="es-ES" sz="1600" spc="-1" strike="noStrike">
                <a:solidFill>
                  <a:srgbClr val="161645"/>
                </a:solidFill>
                <a:uFill>
                  <a:solidFill>
                    <a:srgbClr val="ffffff"/>
                  </a:solidFill>
                </a:uFill>
                <a:latin typeface="Century Gothic"/>
              </a:rPr>
              <a:t>Peq. comercio</a:t>
            </a:r>
            <a:endParaRPr b="0" lang="es-ES" sz="1600" spc="-1" strike="noStrike">
              <a:solidFill>
                <a:srgbClr val="000000"/>
              </a:solidFill>
              <a:uFill>
                <a:solidFill>
                  <a:srgbClr val="ffffff"/>
                </a:solidFill>
              </a:uFill>
              <a:latin typeface="Arial"/>
            </a:endParaRPr>
          </a:p>
          <a:p>
            <a:pPr algn="r">
              <a:lnSpc>
                <a:spcPct val="250000"/>
              </a:lnSpc>
            </a:pPr>
            <a:r>
              <a:rPr b="1" lang="es-ES" sz="1600" spc="-1" strike="noStrike">
                <a:solidFill>
                  <a:srgbClr val="161645"/>
                </a:solidFill>
                <a:uFill>
                  <a:solidFill>
                    <a:srgbClr val="ffffff"/>
                  </a:solidFill>
                </a:uFill>
                <a:latin typeface="Century Gothic"/>
              </a:rPr>
              <a:t>Mercado</a:t>
            </a:r>
            <a:endParaRPr b="0" lang="es-ES" sz="1600" spc="-1" strike="noStrike">
              <a:solidFill>
                <a:srgbClr val="000000"/>
              </a:solidFill>
              <a:uFill>
                <a:solidFill>
                  <a:srgbClr val="ffffff"/>
                </a:solidFill>
              </a:uFill>
              <a:latin typeface="Arial"/>
            </a:endParaRPr>
          </a:p>
        </p:txBody>
      </p:sp>
      <p:sp>
        <p:nvSpPr>
          <p:cNvPr id="268" name="CustomShape 11"/>
          <p:cNvSpPr/>
          <p:nvPr/>
        </p:nvSpPr>
        <p:spPr>
          <a:xfrm>
            <a:off x="4361400" y="3655080"/>
            <a:ext cx="1014840" cy="2101320"/>
          </a:xfrm>
          <a:prstGeom prst="rect">
            <a:avLst/>
          </a:prstGeom>
          <a:noFill/>
          <a:ln>
            <a:noFill/>
          </a:ln>
        </p:spPr>
        <p:style>
          <a:lnRef idx="0"/>
          <a:fillRef idx="0"/>
          <a:effectRef idx="0"/>
          <a:fontRef idx="minor"/>
        </p:style>
        <p:txBody>
          <a:bodyPr wrap="none" lIns="90000" rIns="90000" tIns="45000" bIns="45000"/>
          <a:p>
            <a:pPr>
              <a:lnSpc>
                <a:spcPct val="200000"/>
              </a:lnSpc>
            </a:pPr>
            <a:r>
              <a:rPr b="1" lang="es-ES" sz="2400" spc="-1" strike="noStrike">
                <a:solidFill>
                  <a:srgbClr val="161645"/>
                </a:solidFill>
                <a:uFill>
                  <a:solidFill>
                    <a:srgbClr val="ffffff"/>
                  </a:solidFill>
                </a:uFill>
                <a:latin typeface="Century Gothic"/>
              </a:rPr>
              <a:t>66% </a:t>
            </a:r>
            <a:endParaRPr b="0" lang="es-ES" sz="2400" spc="-1" strike="noStrike">
              <a:solidFill>
                <a:srgbClr val="000000"/>
              </a:solidFill>
              <a:uFill>
                <a:solidFill>
                  <a:srgbClr val="ffffff"/>
                </a:solidFill>
              </a:uFill>
              <a:latin typeface="Arial"/>
            </a:endParaRPr>
          </a:p>
          <a:p>
            <a:pPr>
              <a:lnSpc>
                <a:spcPct val="200000"/>
              </a:lnSpc>
            </a:pPr>
            <a:r>
              <a:rPr b="1" lang="es-ES" sz="2000" spc="-1" strike="noStrike">
                <a:solidFill>
                  <a:srgbClr val="161645"/>
                </a:solidFill>
                <a:uFill>
                  <a:solidFill>
                    <a:srgbClr val="ffffff"/>
                  </a:solidFill>
                </a:uFill>
                <a:latin typeface="Century Gothic"/>
              </a:rPr>
              <a:t>20% </a:t>
            </a:r>
            <a:endParaRPr b="0" lang="es-ES" sz="2000" spc="-1" strike="noStrike">
              <a:solidFill>
                <a:srgbClr val="000000"/>
              </a:solidFill>
              <a:uFill>
                <a:solidFill>
                  <a:srgbClr val="ffffff"/>
                </a:solidFill>
              </a:uFill>
              <a:latin typeface="Arial"/>
            </a:endParaRPr>
          </a:p>
          <a:p>
            <a:pPr>
              <a:lnSpc>
                <a:spcPct val="200000"/>
              </a:lnSpc>
            </a:pPr>
            <a:r>
              <a:rPr b="1" lang="es-ES" sz="1800" spc="-1" strike="noStrike">
                <a:solidFill>
                  <a:srgbClr val="161645"/>
                </a:solidFill>
                <a:uFill>
                  <a:solidFill>
                    <a:srgbClr val="ffffff"/>
                  </a:solidFill>
                </a:uFill>
                <a:latin typeface="Century Gothic"/>
              </a:rPr>
              <a:t>11% </a:t>
            </a:r>
            <a:endParaRPr b="0" lang="es-ES" sz="1800" spc="-1" strike="noStrike">
              <a:solidFill>
                <a:srgbClr val="000000"/>
              </a:solidFill>
              <a:uFill>
                <a:solidFill>
                  <a:srgbClr val="ffffff"/>
                </a:solidFill>
              </a:uFill>
              <a:latin typeface="Arial"/>
            </a:endParaRPr>
          </a:p>
          <a:p>
            <a:pPr>
              <a:lnSpc>
                <a:spcPct val="200000"/>
              </a:lnSpc>
            </a:pPr>
            <a:r>
              <a:rPr b="1" lang="es-ES" sz="1600" spc="-1" strike="noStrike">
                <a:solidFill>
                  <a:srgbClr val="161645"/>
                </a:solidFill>
                <a:uFill>
                  <a:solidFill>
                    <a:srgbClr val="ffffff"/>
                  </a:solidFill>
                </a:uFill>
                <a:latin typeface="Century Gothic"/>
              </a:rPr>
              <a:t>2%</a:t>
            </a:r>
            <a:endParaRPr b="0" lang="es-ES" sz="1600" spc="-1" strike="noStrike">
              <a:solidFill>
                <a:srgbClr val="000000"/>
              </a:solidFill>
              <a:uFill>
                <a:solidFill>
                  <a:srgbClr val="ffffff"/>
                </a:solidFill>
              </a:uFill>
              <a:latin typeface="Arial"/>
            </a:endParaRPr>
          </a:p>
        </p:txBody>
      </p:sp>
      <p:sp>
        <p:nvSpPr>
          <p:cNvPr id="269" name="CustomShape 12"/>
          <p:cNvSpPr/>
          <p:nvPr/>
        </p:nvSpPr>
        <p:spPr>
          <a:xfrm>
            <a:off x="3304080" y="3663720"/>
            <a:ext cx="1014840" cy="2101320"/>
          </a:xfrm>
          <a:prstGeom prst="rect">
            <a:avLst/>
          </a:prstGeom>
          <a:noFill/>
          <a:ln>
            <a:noFill/>
          </a:ln>
        </p:spPr>
        <p:style>
          <a:lnRef idx="0"/>
          <a:fillRef idx="0"/>
          <a:effectRef idx="0"/>
          <a:fontRef idx="minor"/>
        </p:style>
        <p:txBody>
          <a:bodyPr wrap="none" lIns="90000" rIns="90000" tIns="45000" bIns="45000"/>
          <a:p>
            <a:pPr>
              <a:lnSpc>
                <a:spcPct val="200000"/>
              </a:lnSpc>
            </a:pPr>
            <a:r>
              <a:rPr b="1" lang="es-ES" sz="2400" spc="-1" strike="noStrike">
                <a:solidFill>
                  <a:srgbClr val="161645"/>
                </a:solidFill>
                <a:uFill>
                  <a:solidFill>
                    <a:srgbClr val="ffffff"/>
                  </a:solidFill>
                </a:uFill>
                <a:latin typeface="Century Gothic"/>
              </a:rPr>
              <a:t>67% </a:t>
            </a:r>
            <a:endParaRPr b="0" lang="es-ES" sz="2400" spc="-1" strike="noStrike">
              <a:solidFill>
                <a:srgbClr val="000000"/>
              </a:solidFill>
              <a:uFill>
                <a:solidFill>
                  <a:srgbClr val="ffffff"/>
                </a:solidFill>
              </a:uFill>
              <a:latin typeface="Arial"/>
            </a:endParaRPr>
          </a:p>
          <a:p>
            <a:pPr>
              <a:lnSpc>
                <a:spcPct val="200000"/>
              </a:lnSpc>
            </a:pPr>
            <a:r>
              <a:rPr b="1" lang="es-ES" sz="2000" spc="-1" strike="noStrike">
                <a:solidFill>
                  <a:srgbClr val="161645"/>
                </a:solidFill>
                <a:uFill>
                  <a:solidFill>
                    <a:srgbClr val="ffffff"/>
                  </a:solidFill>
                </a:uFill>
                <a:latin typeface="Century Gothic"/>
              </a:rPr>
              <a:t>18% </a:t>
            </a:r>
            <a:endParaRPr b="0" lang="es-ES" sz="2000" spc="-1" strike="noStrike">
              <a:solidFill>
                <a:srgbClr val="000000"/>
              </a:solidFill>
              <a:uFill>
                <a:solidFill>
                  <a:srgbClr val="ffffff"/>
                </a:solidFill>
              </a:uFill>
              <a:latin typeface="Arial"/>
            </a:endParaRPr>
          </a:p>
          <a:p>
            <a:pPr>
              <a:lnSpc>
                <a:spcPct val="200000"/>
              </a:lnSpc>
            </a:pPr>
            <a:r>
              <a:rPr b="1" lang="es-ES" sz="1800" spc="-1" strike="noStrike">
                <a:solidFill>
                  <a:srgbClr val="161645"/>
                </a:solidFill>
                <a:uFill>
                  <a:solidFill>
                    <a:srgbClr val="ffffff"/>
                  </a:solidFill>
                </a:uFill>
                <a:latin typeface="Century Gothic"/>
              </a:rPr>
              <a:t>11% </a:t>
            </a:r>
            <a:endParaRPr b="0" lang="es-ES" sz="1800" spc="-1" strike="noStrike">
              <a:solidFill>
                <a:srgbClr val="000000"/>
              </a:solidFill>
              <a:uFill>
                <a:solidFill>
                  <a:srgbClr val="ffffff"/>
                </a:solidFill>
              </a:uFill>
              <a:latin typeface="Arial"/>
            </a:endParaRPr>
          </a:p>
          <a:p>
            <a:pPr>
              <a:lnSpc>
                <a:spcPct val="200000"/>
              </a:lnSpc>
            </a:pPr>
            <a:r>
              <a:rPr b="1" lang="es-ES" sz="1600" spc="-1" strike="noStrike">
                <a:solidFill>
                  <a:srgbClr val="161645"/>
                </a:solidFill>
                <a:uFill>
                  <a:solidFill>
                    <a:srgbClr val="ffffff"/>
                  </a:solidFill>
                </a:uFill>
                <a:latin typeface="Century Gothic"/>
              </a:rPr>
              <a:t>4%</a:t>
            </a:r>
            <a:endParaRPr b="0" lang="es-ES" sz="1600" spc="-1" strike="noStrike">
              <a:solidFill>
                <a:srgbClr val="000000"/>
              </a:solidFill>
              <a:uFill>
                <a:solidFill>
                  <a:srgbClr val="ffffff"/>
                </a:solidFill>
              </a:uFill>
              <a:latin typeface="Arial"/>
            </a:endParaRPr>
          </a:p>
        </p:txBody>
      </p:sp>
      <p:sp>
        <p:nvSpPr>
          <p:cNvPr id="270" name="CustomShape 13"/>
          <p:cNvSpPr/>
          <p:nvPr/>
        </p:nvSpPr>
        <p:spPr>
          <a:xfrm>
            <a:off x="2247480" y="3668400"/>
            <a:ext cx="1014840" cy="2101320"/>
          </a:xfrm>
          <a:prstGeom prst="rect">
            <a:avLst/>
          </a:prstGeom>
          <a:noFill/>
          <a:ln>
            <a:noFill/>
          </a:ln>
        </p:spPr>
        <p:style>
          <a:lnRef idx="0"/>
          <a:fillRef idx="0"/>
          <a:effectRef idx="0"/>
          <a:fontRef idx="minor"/>
        </p:style>
        <p:txBody>
          <a:bodyPr wrap="none" lIns="90000" rIns="90000" tIns="45000" bIns="45000"/>
          <a:p>
            <a:pPr>
              <a:lnSpc>
                <a:spcPct val="200000"/>
              </a:lnSpc>
            </a:pPr>
            <a:r>
              <a:rPr b="1" lang="es-ES" sz="2400" spc="-1" strike="noStrike">
                <a:solidFill>
                  <a:srgbClr val="161645"/>
                </a:solidFill>
                <a:uFill>
                  <a:solidFill>
                    <a:srgbClr val="ffffff"/>
                  </a:solidFill>
                </a:uFill>
                <a:latin typeface="Century Gothic"/>
              </a:rPr>
              <a:t>63% </a:t>
            </a:r>
            <a:endParaRPr b="0" lang="es-ES" sz="2400" spc="-1" strike="noStrike">
              <a:solidFill>
                <a:srgbClr val="000000"/>
              </a:solidFill>
              <a:uFill>
                <a:solidFill>
                  <a:srgbClr val="ffffff"/>
                </a:solidFill>
              </a:uFill>
              <a:latin typeface="Arial"/>
            </a:endParaRPr>
          </a:p>
          <a:p>
            <a:pPr>
              <a:lnSpc>
                <a:spcPct val="200000"/>
              </a:lnSpc>
            </a:pPr>
            <a:r>
              <a:rPr b="1" lang="es-ES" sz="2000" spc="-1" strike="noStrike">
                <a:solidFill>
                  <a:srgbClr val="161645"/>
                </a:solidFill>
                <a:uFill>
                  <a:solidFill>
                    <a:srgbClr val="ffffff"/>
                  </a:solidFill>
                </a:uFill>
                <a:latin typeface="Century Gothic"/>
              </a:rPr>
              <a:t>10% </a:t>
            </a:r>
            <a:endParaRPr b="0" lang="es-ES" sz="2000" spc="-1" strike="noStrike">
              <a:solidFill>
                <a:srgbClr val="000000"/>
              </a:solidFill>
              <a:uFill>
                <a:solidFill>
                  <a:srgbClr val="ffffff"/>
                </a:solidFill>
              </a:uFill>
              <a:latin typeface="Arial"/>
            </a:endParaRPr>
          </a:p>
          <a:p>
            <a:pPr>
              <a:lnSpc>
                <a:spcPct val="200000"/>
              </a:lnSpc>
            </a:pPr>
            <a:r>
              <a:rPr b="1" lang="es-ES" sz="1800" spc="-1" strike="noStrike">
                <a:solidFill>
                  <a:srgbClr val="161645"/>
                </a:solidFill>
                <a:uFill>
                  <a:solidFill>
                    <a:srgbClr val="ffffff"/>
                  </a:solidFill>
                </a:uFill>
                <a:latin typeface="Century Gothic"/>
              </a:rPr>
              <a:t>20% </a:t>
            </a:r>
            <a:endParaRPr b="0" lang="es-ES" sz="1800" spc="-1" strike="noStrike">
              <a:solidFill>
                <a:srgbClr val="000000"/>
              </a:solidFill>
              <a:uFill>
                <a:solidFill>
                  <a:srgbClr val="ffffff"/>
                </a:solidFill>
              </a:uFill>
              <a:latin typeface="Arial"/>
            </a:endParaRPr>
          </a:p>
          <a:p>
            <a:pPr>
              <a:lnSpc>
                <a:spcPct val="200000"/>
              </a:lnSpc>
            </a:pPr>
            <a:r>
              <a:rPr b="1" lang="es-ES" sz="1600" spc="-1" strike="noStrike">
                <a:solidFill>
                  <a:srgbClr val="161645"/>
                </a:solidFill>
                <a:uFill>
                  <a:solidFill>
                    <a:srgbClr val="ffffff"/>
                  </a:solidFill>
                </a:uFill>
                <a:latin typeface="Century Gothic"/>
              </a:rPr>
              <a:t>7%</a:t>
            </a:r>
            <a:endParaRPr b="0" lang="es-ES" sz="1600" spc="-1" strike="noStrike">
              <a:solidFill>
                <a:srgbClr val="000000"/>
              </a:solidFill>
              <a:uFill>
                <a:solidFill>
                  <a:srgbClr val="ffffff"/>
                </a:solidFill>
              </a:uFill>
              <a:latin typeface="Arial"/>
            </a:endParaRPr>
          </a:p>
        </p:txBody>
      </p:sp>
      <p:sp>
        <p:nvSpPr>
          <p:cNvPr id="271" name="CustomShape 14"/>
          <p:cNvSpPr/>
          <p:nvPr/>
        </p:nvSpPr>
        <p:spPr>
          <a:xfrm>
            <a:off x="4327920" y="3494160"/>
            <a:ext cx="1202400" cy="288360"/>
          </a:xfrm>
          <a:prstGeom prst="rect">
            <a:avLst/>
          </a:prstGeom>
          <a:noFill/>
          <a:ln>
            <a:noFill/>
          </a:ln>
        </p:spPr>
        <p:style>
          <a:lnRef idx="0"/>
          <a:fillRef idx="0"/>
          <a:effectRef idx="0"/>
          <a:fontRef idx="minor"/>
        </p:style>
        <p:txBody>
          <a:bodyPr wrap="none" lIns="90000" rIns="90000" tIns="45000" bIns="45000"/>
          <a:p>
            <a:pPr>
              <a:lnSpc>
                <a:spcPct val="130000"/>
              </a:lnSpc>
            </a:pPr>
            <a:r>
              <a:rPr b="1" lang="es-ES" sz="1300" spc="-1" strike="noStrike">
                <a:solidFill>
                  <a:srgbClr val="161645"/>
                </a:solidFill>
                <a:uFill>
                  <a:solidFill>
                    <a:srgbClr val="ffffff"/>
                  </a:solidFill>
                </a:uFill>
                <a:latin typeface="Century Gothic"/>
              </a:rPr>
              <a:t>36-50 años</a:t>
            </a:r>
            <a:endParaRPr b="0" lang="es-ES" sz="1300" spc="-1" strike="noStrike">
              <a:solidFill>
                <a:srgbClr val="000000"/>
              </a:solidFill>
              <a:uFill>
                <a:solidFill>
                  <a:srgbClr val="ffffff"/>
                </a:solidFill>
              </a:uFill>
              <a:latin typeface="Arial"/>
            </a:endParaRPr>
          </a:p>
        </p:txBody>
      </p:sp>
      <p:sp>
        <p:nvSpPr>
          <p:cNvPr id="272" name="CustomShape 15"/>
          <p:cNvSpPr/>
          <p:nvPr/>
        </p:nvSpPr>
        <p:spPr>
          <a:xfrm>
            <a:off x="3260160" y="3502080"/>
            <a:ext cx="1202400" cy="288360"/>
          </a:xfrm>
          <a:prstGeom prst="rect">
            <a:avLst/>
          </a:prstGeom>
          <a:noFill/>
          <a:ln>
            <a:noFill/>
          </a:ln>
        </p:spPr>
        <p:style>
          <a:lnRef idx="0"/>
          <a:fillRef idx="0"/>
          <a:effectRef idx="0"/>
          <a:fontRef idx="minor"/>
        </p:style>
        <p:txBody>
          <a:bodyPr wrap="none" lIns="90000" rIns="90000" tIns="45000" bIns="45000"/>
          <a:p>
            <a:pPr>
              <a:lnSpc>
                <a:spcPct val="130000"/>
              </a:lnSpc>
            </a:pPr>
            <a:r>
              <a:rPr b="1" lang="es-ES" sz="1300" spc="-1" strike="noStrike">
                <a:solidFill>
                  <a:srgbClr val="161645"/>
                </a:solidFill>
                <a:uFill>
                  <a:solidFill>
                    <a:srgbClr val="ffffff"/>
                  </a:solidFill>
                </a:uFill>
                <a:latin typeface="Century Gothic"/>
              </a:rPr>
              <a:t>51-65 años</a:t>
            </a:r>
            <a:endParaRPr b="0" lang="es-ES" sz="1300" spc="-1" strike="noStrike">
              <a:solidFill>
                <a:srgbClr val="000000"/>
              </a:solidFill>
              <a:uFill>
                <a:solidFill>
                  <a:srgbClr val="ffffff"/>
                </a:solidFill>
              </a:uFill>
              <a:latin typeface="Arial"/>
            </a:endParaRPr>
          </a:p>
        </p:txBody>
      </p:sp>
      <p:sp>
        <p:nvSpPr>
          <p:cNvPr id="273" name="CustomShape 16"/>
          <p:cNvSpPr/>
          <p:nvPr/>
        </p:nvSpPr>
        <p:spPr>
          <a:xfrm>
            <a:off x="2171160" y="3494520"/>
            <a:ext cx="1100160" cy="288360"/>
          </a:xfrm>
          <a:prstGeom prst="rect">
            <a:avLst/>
          </a:prstGeom>
          <a:noFill/>
          <a:ln>
            <a:noFill/>
          </a:ln>
        </p:spPr>
        <p:style>
          <a:lnRef idx="0"/>
          <a:fillRef idx="0"/>
          <a:effectRef idx="0"/>
          <a:fontRef idx="minor"/>
        </p:style>
        <p:txBody>
          <a:bodyPr wrap="none" lIns="90000" rIns="90000" tIns="45000" bIns="45000"/>
          <a:p>
            <a:pPr>
              <a:lnSpc>
                <a:spcPct val="130000"/>
              </a:lnSpc>
            </a:pPr>
            <a:r>
              <a:rPr b="1" lang="es-ES" sz="1300" spc="-1" strike="noStrike">
                <a:solidFill>
                  <a:srgbClr val="161645"/>
                </a:solidFill>
                <a:uFill>
                  <a:solidFill>
                    <a:srgbClr val="ffffff"/>
                  </a:solidFill>
                </a:uFill>
                <a:latin typeface="Century Gothic"/>
              </a:rPr>
              <a:t> </a:t>
            </a:r>
            <a:r>
              <a:rPr b="1" lang="es-ES" sz="1300" spc="-1" strike="noStrike">
                <a:solidFill>
                  <a:srgbClr val="161645"/>
                </a:solidFill>
                <a:uFill>
                  <a:solidFill>
                    <a:srgbClr val="ffffff"/>
                  </a:solidFill>
                </a:uFill>
                <a:latin typeface="Century Gothic"/>
              </a:rPr>
              <a:t>&gt;65 años</a:t>
            </a:r>
            <a:endParaRPr b="0" lang="es-ES" sz="1300" spc="-1" strike="noStrike">
              <a:solidFill>
                <a:srgbClr val="000000"/>
              </a:solidFill>
              <a:uFill>
                <a:solidFill>
                  <a:srgbClr val="ffffff"/>
                </a:solidFill>
              </a:uFill>
              <a:latin typeface="Arial"/>
            </a:endParaRPr>
          </a:p>
        </p:txBody>
      </p:sp>
      <p:sp>
        <p:nvSpPr>
          <p:cNvPr id="274" name="CustomShape 17"/>
          <p:cNvSpPr/>
          <p:nvPr/>
        </p:nvSpPr>
        <p:spPr>
          <a:xfrm flipH="1">
            <a:off x="7788600" y="3816360"/>
            <a:ext cx="1361880" cy="155052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ffffff"/>
                </a:solidFill>
                <a:uFill>
                  <a:solidFill>
                    <a:srgbClr val="ffffff"/>
                  </a:solidFill>
                </a:uFill>
                <a:latin typeface="Century Gothic"/>
              </a:rPr>
              <a:t>A mayor edad, mayor compra en mercado</a:t>
            </a:r>
            <a:endParaRPr b="0" lang="es-ES" sz="1600" spc="-1" strike="noStrike">
              <a:solidFill>
                <a:srgbClr val="000000"/>
              </a:solidFill>
              <a:uFill>
                <a:solidFill>
                  <a:srgbClr val="ffffff"/>
                </a:solidFill>
              </a:uFill>
              <a:latin typeface="Arial"/>
            </a:endParaRPr>
          </a:p>
        </p:txBody>
      </p:sp>
      <p:sp>
        <p:nvSpPr>
          <p:cNvPr id="275" name="CustomShape 18"/>
          <p:cNvSpPr/>
          <p:nvPr/>
        </p:nvSpPr>
        <p:spPr>
          <a:xfrm>
            <a:off x="467640" y="3794040"/>
            <a:ext cx="5976360" cy="243324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p:style>
      </p:sp>
      <p:sp>
        <p:nvSpPr>
          <p:cNvPr id="276" name="CustomShape 19"/>
          <p:cNvSpPr/>
          <p:nvPr/>
        </p:nvSpPr>
        <p:spPr>
          <a:xfrm>
            <a:off x="340920" y="6308280"/>
            <a:ext cx="573768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161645"/>
                </a:solidFill>
                <a:uFill>
                  <a:solidFill>
                    <a:srgbClr val="ffffff"/>
                  </a:solidFill>
                </a:uFill>
                <a:latin typeface="Century Gothic"/>
              </a:rPr>
              <a:t>Fuente: Encuesta de hábitos de compra y consumo 2019. MPAC  </a:t>
            </a:r>
            <a:endParaRPr b="0" lang="es-ES" sz="12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278" name="TextShape 2"/>
          <p:cNvSpPr txBox="1"/>
          <p:nvPr/>
        </p:nvSpPr>
        <p:spPr>
          <a:xfrm>
            <a:off x="6553080" y="6245280"/>
            <a:ext cx="2133360" cy="475920"/>
          </a:xfrm>
          <a:prstGeom prst="rect">
            <a:avLst/>
          </a:prstGeom>
          <a:noFill/>
          <a:ln w="9360">
            <a:noFill/>
          </a:ln>
        </p:spPr>
        <p:txBody>
          <a:bodyPr/>
          <a:p>
            <a:pPr algn="r">
              <a:lnSpc>
                <a:spcPct val="100000"/>
              </a:lnSpc>
            </a:pPr>
            <a:fld id="{E728B186-5944-44E4-A626-0277764EC926}" type="slidenum">
              <a:rPr b="0"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279" name="Picture 2" descr=""/>
          <p:cNvPicPr/>
          <p:nvPr/>
        </p:nvPicPr>
        <p:blipFill>
          <a:blip r:embed="rId1"/>
          <a:stretch/>
        </p:blipFill>
        <p:spPr>
          <a:xfrm>
            <a:off x="-9360" y="0"/>
            <a:ext cx="8471160" cy="600120"/>
          </a:xfrm>
          <a:prstGeom prst="rect">
            <a:avLst/>
          </a:prstGeom>
          <a:ln>
            <a:noFill/>
          </a:ln>
        </p:spPr>
      </p:pic>
      <p:pic>
        <p:nvPicPr>
          <p:cNvPr id="280" name="Picture 26" descr=""/>
          <p:cNvPicPr/>
          <p:nvPr/>
        </p:nvPicPr>
        <p:blipFill>
          <a:blip r:embed="rId2"/>
          <a:stretch/>
        </p:blipFill>
        <p:spPr>
          <a:xfrm>
            <a:off x="8525520" y="35280"/>
            <a:ext cx="561960" cy="555840"/>
          </a:xfrm>
          <a:prstGeom prst="rect">
            <a:avLst/>
          </a:prstGeom>
          <a:ln>
            <a:noFill/>
          </a:ln>
        </p:spPr>
      </p:pic>
      <p:sp>
        <p:nvSpPr>
          <p:cNvPr id="281" name="CustomShape 3"/>
          <p:cNvSpPr/>
          <p:nvPr/>
        </p:nvSpPr>
        <p:spPr>
          <a:xfrm>
            <a:off x="76320" y="86760"/>
            <a:ext cx="8239680" cy="70020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2. </a:t>
            </a:r>
            <a:r>
              <a:rPr b="1" lang="es-ES" sz="2000" spc="-1" strike="noStrike">
                <a:solidFill>
                  <a:srgbClr val="000000"/>
                </a:solidFill>
                <a:uFill>
                  <a:solidFill>
                    <a:srgbClr val="ffffff"/>
                  </a:solidFill>
                </a:uFill>
                <a:latin typeface="Century Gothic"/>
              </a:rPr>
              <a:t>La compra de alimentación fresca_ </a:t>
            </a:r>
            <a:endParaRPr b="0" lang="es-ES" sz="2000" spc="-1" strike="noStrike">
              <a:solidFill>
                <a:srgbClr val="000000"/>
              </a:solidFill>
              <a:uFill>
                <a:solidFill>
                  <a:srgbClr val="ffffff"/>
                </a:solidFill>
              </a:uFill>
              <a:latin typeface="Arial"/>
            </a:endParaRPr>
          </a:p>
          <a:p>
            <a:pPr>
              <a:lnSpc>
                <a:spcPct val="100000"/>
              </a:lnSpc>
            </a:pPr>
            <a:endParaRPr b="0" lang="es-ES" sz="2000" spc="-1" strike="noStrike">
              <a:solidFill>
                <a:srgbClr val="000000"/>
              </a:solidFill>
              <a:uFill>
                <a:solidFill>
                  <a:srgbClr val="ffffff"/>
                </a:solidFill>
              </a:uFill>
              <a:latin typeface="Arial"/>
            </a:endParaRPr>
          </a:p>
        </p:txBody>
      </p:sp>
      <p:sp>
        <p:nvSpPr>
          <p:cNvPr id="282" name="CustomShape 4"/>
          <p:cNvSpPr/>
          <p:nvPr/>
        </p:nvSpPr>
        <p:spPr>
          <a:xfrm>
            <a:off x="1860480" y="922680"/>
            <a:ext cx="5951520" cy="1736280"/>
          </a:xfrm>
          <a:prstGeom prst="rect">
            <a:avLst/>
          </a:prstGeom>
          <a:noFill/>
          <a:ln>
            <a:noFill/>
          </a:ln>
        </p:spPr>
        <p:style>
          <a:lnRef idx="0"/>
          <a:fillRef idx="0"/>
          <a:effectRef idx="0"/>
          <a:fontRef idx="minor"/>
        </p:style>
        <p:txBody>
          <a:bodyPr lIns="90000" rIns="90000" tIns="45000" bIns="45000"/>
          <a:p>
            <a:pPr algn="just">
              <a:lnSpc>
                <a:spcPct val="100000"/>
              </a:lnSpc>
            </a:pPr>
            <a:r>
              <a:rPr b="1" lang="es-ES" sz="1800" spc="-1" strike="noStrike">
                <a:solidFill>
                  <a:srgbClr val="222267"/>
                </a:solidFill>
                <a:uFill>
                  <a:solidFill>
                    <a:srgbClr val="ffffff"/>
                  </a:solidFill>
                </a:uFill>
                <a:latin typeface="Century Gothic"/>
              </a:rPr>
              <a:t>En 2018, la compra en alimentación fresca supuso, en volumen, un 39,5% del total de la cesta de la compra.</a:t>
            </a:r>
            <a:endParaRPr b="0" lang="es-ES" sz="1800" spc="-1" strike="noStrike">
              <a:solidFill>
                <a:srgbClr val="000000"/>
              </a:solidFill>
              <a:uFill>
                <a:solidFill>
                  <a:srgbClr val="ffffff"/>
                </a:solidFill>
              </a:uFill>
              <a:latin typeface="Arial"/>
            </a:endParaRPr>
          </a:p>
          <a:p>
            <a:pPr algn="just">
              <a:lnSpc>
                <a:spcPct val="100000"/>
              </a:lnSpc>
            </a:pPr>
            <a:endParaRPr b="0" lang="es-ES" sz="1800" spc="-1" strike="noStrike">
              <a:solidFill>
                <a:srgbClr val="000000"/>
              </a:solidFill>
              <a:uFill>
                <a:solidFill>
                  <a:srgbClr val="ffffff"/>
                </a:solidFill>
              </a:uFill>
              <a:latin typeface="Arial"/>
            </a:endParaRPr>
          </a:p>
          <a:p>
            <a:pPr algn="just">
              <a:lnSpc>
                <a:spcPct val="100000"/>
              </a:lnSpc>
            </a:pPr>
            <a:r>
              <a:rPr b="1" lang="es-ES" sz="1800" spc="-1" strike="noStrike">
                <a:solidFill>
                  <a:srgbClr val="222267"/>
                </a:solidFill>
                <a:uFill>
                  <a:solidFill>
                    <a:srgbClr val="ffffff"/>
                  </a:solidFill>
                </a:uFill>
                <a:latin typeface="Century Gothic"/>
              </a:rPr>
              <a:t>En valor, dicha compra supuso un 42,9%. </a:t>
            </a:r>
            <a:endParaRPr b="0" lang="es-ES" sz="1800" spc="-1" strike="noStrike">
              <a:solidFill>
                <a:srgbClr val="000000"/>
              </a:solidFill>
              <a:uFill>
                <a:solidFill>
                  <a:srgbClr val="ffffff"/>
                </a:solidFill>
              </a:uFill>
              <a:latin typeface="Arial"/>
            </a:endParaRPr>
          </a:p>
          <a:p>
            <a:pPr algn="just">
              <a:lnSpc>
                <a:spcPct val="100000"/>
              </a:lnSpc>
            </a:pPr>
            <a:endParaRPr b="0" lang="es-ES" sz="1800" spc="-1" strike="noStrike">
              <a:solidFill>
                <a:srgbClr val="000000"/>
              </a:solidFill>
              <a:uFill>
                <a:solidFill>
                  <a:srgbClr val="ffffff"/>
                </a:solidFill>
              </a:uFill>
              <a:latin typeface="Arial"/>
            </a:endParaRPr>
          </a:p>
        </p:txBody>
      </p:sp>
      <p:sp>
        <p:nvSpPr>
          <p:cNvPr id="283" name="CustomShape 5"/>
          <p:cNvSpPr/>
          <p:nvPr/>
        </p:nvSpPr>
        <p:spPr>
          <a:xfrm>
            <a:off x="-123480" y="6254280"/>
            <a:ext cx="8541720" cy="2728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222267"/>
                </a:solidFill>
                <a:uFill>
                  <a:solidFill>
                    <a:srgbClr val="ffffff"/>
                  </a:solidFill>
                </a:uFill>
                <a:latin typeface="Century Gothic"/>
              </a:rPr>
              <a:t>Fuente: Informe de Consumo Alimentario 2018, Ministerio de Agricultura, pesca y alimentación.  </a:t>
            </a:r>
            <a:endParaRPr b="0" lang="es-ES" sz="1200" spc="-1" strike="noStrike">
              <a:solidFill>
                <a:srgbClr val="000000"/>
              </a:solidFill>
              <a:uFill>
                <a:solidFill>
                  <a:srgbClr val="ffffff"/>
                </a:solidFill>
              </a:uFill>
              <a:latin typeface="Arial"/>
            </a:endParaRPr>
          </a:p>
        </p:txBody>
      </p:sp>
      <p:sp>
        <p:nvSpPr>
          <p:cNvPr id="284" name="CustomShape 6"/>
          <p:cNvSpPr/>
          <p:nvPr/>
        </p:nvSpPr>
        <p:spPr>
          <a:xfrm flipH="1">
            <a:off x="7835760" y="1481040"/>
            <a:ext cx="1296000" cy="63900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ffffff"/>
                </a:solidFill>
                <a:uFill>
                  <a:solidFill>
                    <a:srgbClr val="ffffff"/>
                  </a:solidFill>
                </a:uFill>
                <a:latin typeface="Wingdings 3"/>
              </a:rPr>
              <a:t></a:t>
            </a:r>
            <a:r>
              <a:rPr b="1" lang="es-ES" sz="1800" spc="-1" strike="noStrike">
                <a:solidFill>
                  <a:srgbClr val="ffffff"/>
                </a:solidFill>
                <a:uFill>
                  <a:solidFill>
                    <a:srgbClr val="ffffff"/>
                  </a:solidFill>
                </a:uFill>
                <a:latin typeface="Century Gothic"/>
              </a:rPr>
              <a:t> </a:t>
            </a:r>
            <a:r>
              <a:rPr b="1" lang="es-ES" sz="1800" spc="-1" strike="noStrike">
                <a:solidFill>
                  <a:srgbClr val="ffffff"/>
                </a:solidFill>
                <a:uFill>
                  <a:solidFill>
                    <a:srgbClr val="ffffff"/>
                  </a:solidFill>
                </a:uFill>
                <a:latin typeface="Century Gothic"/>
              </a:rPr>
              <a:t>1,3% (2017)</a:t>
            </a:r>
            <a:endParaRPr b="0" lang="es-ES" sz="1800" spc="-1" strike="noStrike">
              <a:solidFill>
                <a:srgbClr val="000000"/>
              </a:solidFill>
              <a:uFill>
                <a:solidFill>
                  <a:srgbClr val="ffffff"/>
                </a:solidFill>
              </a:uFill>
              <a:latin typeface="Arial"/>
            </a:endParaRPr>
          </a:p>
        </p:txBody>
      </p:sp>
      <p:sp>
        <p:nvSpPr>
          <p:cNvPr id="285" name="CustomShape 7"/>
          <p:cNvSpPr/>
          <p:nvPr/>
        </p:nvSpPr>
        <p:spPr>
          <a:xfrm flipH="1">
            <a:off x="7458480" y="2791080"/>
            <a:ext cx="1672200" cy="155052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ffffff"/>
                </a:solidFill>
                <a:uFill>
                  <a:solidFill>
                    <a:srgbClr val="ffffff"/>
                  </a:solidFill>
                </a:uFill>
                <a:latin typeface="Century Gothic"/>
              </a:rPr>
              <a:t>Menos compra de fruta, carne y pescado, pero mayor gasto.</a:t>
            </a:r>
            <a:endParaRPr b="0" lang="es-ES" sz="1600" spc="-1" strike="noStrike">
              <a:solidFill>
                <a:srgbClr val="000000"/>
              </a:solidFill>
              <a:uFill>
                <a:solidFill>
                  <a:srgbClr val="ffffff"/>
                </a:solidFill>
              </a:uFill>
              <a:latin typeface="Arial"/>
            </a:endParaRPr>
          </a:p>
        </p:txBody>
      </p:sp>
      <p:sp>
        <p:nvSpPr>
          <p:cNvPr id="286" name="CustomShape 8"/>
          <p:cNvSpPr/>
          <p:nvPr/>
        </p:nvSpPr>
        <p:spPr>
          <a:xfrm>
            <a:off x="2967840" y="4938840"/>
            <a:ext cx="1234440" cy="914040"/>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ES" sz="1400" spc="-1" strike="noStrike">
                <a:solidFill>
                  <a:srgbClr val="ffffff"/>
                </a:solidFill>
                <a:uFill>
                  <a:solidFill>
                    <a:srgbClr val="ffffff"/>
                  </a:solidFill>
                </a:uFill>
                <a:latin typeface="Century Gothic"/>
              </a:rPr>
              <a:t>2018</a:t>
            </a:r>
            <a:endParaRPr b="0" lang="es-ES" sz="1400" spc="-1" strike="noStrike">
              <a:solidFill>
                <a:srgbClr val="000000"/>
              </a:solidFill>
              <a:uFill>
                <a:solidFill>
                  <a:srgbClr val="ffffff"/>
                </a:solidFill>
              </a:uFill>
              <a:latin typeface="Arial"/>
            </a:endParaRPr>
          </a:p>
        </p:txBody>
      </p:sp>
      <p:sp>
        <p:nvSpPr>
          <p:cNvPr id="287" name="Line 9"/>
          <p:cNvSpPr/>
          <p:nvPr/>
        </p:nvSpPr>
        <p:spPr>
          <a:xfrm>
            <a:off x="827280" y="4368600"/>
            <a:ext cx="5759280" cy="1042560"/>
          </a:xfrm>
          <a:prstGeom prst="line">
            <a:avLst/>
          </a:prstGeom>
          <a:ln w="28440">
            <a:solidFill>
              <a:schemeClr val="accent6">
                <a:lumMod val="75000"/>
              </a:schemeClr>
            </a:solidFill>
            <a:round/>
          </a:ln>
        </p:spPr>
        <p:style>
          <a:lnRef idx="1">
            <a:schemeClr val="accent1"/>
          </a:lnRef>
          <a:fillRef idx="0">
            <a:schemeClr val="accent1"/>
          </a:fillRef>
          <a:effectRef idx="0">
            <a:schemeClr val="accent1"/>
          </a:effectRef>
          <a:fontRef idx="minor"/>
        </p:style>
      </p:sp>
      <p:pic>
        <p:nvPicPr>
          <p:cNvPr id="288" name="Picture 2" descr=""/>
          <p:cNvPicPr/>
          <p:nvPr/>
        </p:nvPicPr>
        <p:blipFill>
          <a:blip r:embed="rId3"/>
          <a:stretch/>
        </p:blipFill>
        <p:spPr>
          <a:xfrm>
            <a:off x="972360" y="3480480"/>
            <a:ext cx="855000" cy="855000"/>
          </a:xfrm>
          <a:prstGeom prst="rect">
            <a:avLst/>
          </a:prstGeom>
          <a:ln>
            <a:noFill/>
          </a:ln>
        </p:spPr>
      </p:pic>
      <p:pic>
        <p:nvPicPr>
          <p:cNvPr id="289" name="Imagen 33" descr=""/>
          <p:cNvPicPr/>
          <p:nvPr/>
        </p:nvPicPr>
        <p:blipFill>
          <a:blip r:embed="rId4"/>
          <a:stretch/>
        </p:blipFill>
        <p:spPr>
          <a:xfrm rot="2452800">
            <a:off x="5540040" y="4228200"/>
            <a:ext cx="870840" cy="861120"/>
          </a:xfrm>
          <a:prstGeom prst="rect">
            <a:avLst/>
          </a:prstGeom>
          <a:ln>
            <a:noFill/>
          </a:ln>
        </p:spPr>
      </p:pic>
      <p:pic>
        <p:nvPicPr>
          <p:cNvPr id="290" name="Imagen 34" descr=""/>
          <p:cNvPicPr/>
          <p:nvPr/>
        </p:nvPicPr>
        <p:blipFill>
          <a:blip r:embed="rId5"/>
          <a:stretch/>
        </p:blipFill>
        <p:spPr>
          <a:xfrm>
            <a:off x="4616280" y="4235760"/>
            <a:ext cx="736560" cy="612000"/>
          </a:xfrm>
          <a:prstGeom prst="rect">
            <a:avLst/>
          </a:prstGeom>
          <a:ln>
            <a:noFill/>
          </a:ln>
        </p:spPr>
      </p:pic>
      <p:pic>
        <p:nvPicPr>
          <p:cNvPr id="291" name="Imagen 35" descr=""/>
          <p:cNvPicPr/>
          <p:nvPr/>
        </p:nvPicPr>
        <p:blipFill>
          <a:blip r:embed="rId6"/>
          <a:stretch/>
        </p:blipFill>
        <p:spPr>
          <a:xfrm>
            <a:off x="1718640" y="3398760"/>
            <a:ext cx="1073160" cy="1055880"/>
          </a:xfrm>
          <a:prstGeom prst="rect">
            <a:avLst/>
          </a:prstGeom>
          <a:ln>
            <a:noFill/>
          </a:ln>
        </p:spPr>
      </p:pic>
      <p:pic>
        <p:nvPicPr>
          <p:cNvPr id="292" name="Imagen 36" descr=""/>
          <p:cNvPicPr/>
          <p:nvPr/>
        </p:nvPicPr>
        <p:blipFill>
          <a:blip r:embed="rId7"/>
          <a:srcRect l="-4042" t="0" r="0" b="0"/>
          <a:stretch/>
        </p:blipFill>
        <p:spPr>
          <a:xfrm>
            <a:off x="4810320" y="3380400"/>
            <a:ext cx="1002240" cy="880920"/>
          </a:xfrm>
          <a:prstGeom prst="rect">
            <a:avLst/>
          </a:prstGeom>
          <a:ln>
            <a:noFill/>
          </a:ln>
        </p:spPr>
      </p:pic>
      <p:sp>
        <p:nvSpPr>
          <p:cNvPr id="293" name="CustomShape 10"/>
          <p:cNvSpPr/>
          <p:nvPr/>
        </p:nvSpPr>
        <p:spPr>
          <a:xfrm>
            <a:off x="3764880" y="4412520"/>
            <a:ext cx="988920" cy="3952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000" spc="-1" strike="noStrike">
                <a:solidFill>
                  <a:srgbClr val="ff0000"/>
                </a:solidFill>
                <a:uFill>
                  <a:solidFill>
                    <a:srgbClr val="ffffff"/>
                  </a:solidFill>
                </a:uFill>
                <a:latin typeface="Century Gothic"/>
              </a:rPr>
              <a:t>-3,8%</a:t>
            </a:r>
            <a:endParaRPr b="0" lang="es-ES" sz="2000" spc="-1" strike="noStrike">
              <a:solidFill>
                <a:srgbClr val="000000"/>
              </a:solidFill>
              <a:uFill>
                <a:solidFill>
                  <a:srgbClr val="ffffff"/>
                </a:solidFill>
              </a:uFill>
              <a:latin typeface="Arial"/>
            </a:endParaRPr>
          </a:p>
        </p:txBody>
      </p:sp>
      <p:sp>
        <p:nvSpPr>
          <p:cNvPr id="294" name="CustomShape 11"/>
          <p:cNvSpPr/>
          <p:nvPr/>
        </p:nvSpPr>
        <p:spPr>
          <a:xfrm>
            <a:off x="5692680" y="3533400"/>
            <a:ext cx="988920" cy="3952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000" spc="-1" strike="noStrike">
                <a:solidFill>
                  <a:srgbClr val="ffc000"/>
                </a:solidFill>
                <a:uFill>
                  <a:solidFill>
                    <a:srgbClr val="ffffff"/>
                  </a:solidFill>
                </a:uFill>
                <a:latin typeface="Century Gothic"/>
              </a:rPr>
              <a:t>-1,8%</a:t>
            </a:r>
            <a:endParaRPr b="0" lang="es-ES" sz="2000" spc="-1" strike="noStrike">
              <a:solidFill>
                <a:srgbClr val="000000"/>
              </a:solidFill>
              <a:uFill>
                <a:solidFill>
                  <a:srgbClr val="ffffff"/>
                </a:solidFill>
              </a:uFill>
              <a:latin typeface="Arial"/>
            </a:endParaRPr>
          </a:p>
        </p:txBody>
      </p:sp>
      <p:sp>
        <p:nvSpPr>
          <p:cNvPr id="295" name="CustomShape 12"/>
          <p:cNvSpPr/>
          <p:nvPr/>
        </p:nvSpPr>
        <p:spPr>
          <a:xfrm>
            <a:off x="6183000" y="4497480"/>
            <a:ext cx="988920" cy="3952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000" spc="-1" strike="noStrike">
                <a:solidFill>
                  <a:srgbClr val="ff0000"/>
                </a:solidFill>
                <a:uFill>
                  <a:solidFill>
                    <a:srgbClr val="ffffff"/>
                  </a:solidFill>
                </a:uFill>
                <a:latin typeface="Century Gothic"/>
              </a:rPr>
              <a:t>-4,1%</a:t>
            </a:r>
            <a:endParaRPr b="0" lang="es-ES" sz="2000" spc="-1" strike="noStrike">
              <a:solidFill>
                <a:srgbClr val="000000"/>
              </a:solidFill>
              <a:uFill>
                <a:solidFill>
                  <a:srgbClr val="ffffff"/>
                </a:solidFill>
              </a:uFill>
              <a:latin typeface="Arial"/>
            </a:endParaRPr>
          </a:p>
        </p:txBody>
      </p:sp>
      <p:sp>
        <p:nvSpPr>
          <p:cNvPr id="296" name="CustomShape 13"/>
          <p:cNvSpPr/>
          <p:nvPr/>
        </p:nvSpPr>
        <p:spPr>
          <a:xfrm>
            <a:off x="1312200" y="3137400"/>
            <a:ext cx="1096920" cy="39528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2000" spc="-1" strike="noStrike">
                <a:solidFill>
                  <a:srgbClr val="00b050"/>
                </a:solidFill>
                <a:uFill>
                  <a:solidFill>
                    <a:srgbClr val="ffffff"/>
                  </a:solidFill>
                </a:uFill>
                <a:latin typeface="Century Gothic"/>
              </a:rPr>
              <a:t>+3,0%</a:t>
            </a:r>
            <a:endParaRPr b="0" lang="es-ES" sz="2000" spc="-1" strike="noStrike">
              <a:solidFill>
                <a:srgbClr val="000000"/>
              </a:solidFill>
              <a:uFill>
                <a:solidFill>
                  <a:srgbClr val="ffffff"/>
                </a:solidFill>
              </a:uFill>
              <a:latin typeface="Arial"/>
            </a:endParaRPr>
          </a:p>
        </p:txBody>
      </p:sp>
      <p:pic>
        <p:nvPicPr>
          <p:cNvPr id="297" name="Picture 2" descr=""/>
          <p:cNvPicPr/>
          <p:nvPr/>
        </p:nvPicPr>
        <p:blipFill>
          <a:blip r:embed="rId8"/>
          <a:stretch/>
        </p:blipFill>
        <p:spPr>
          <a:xfrm>
            <a:off x="317520" y="901440"/>
            <a:ext cx="1426320" cy="142848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CustomShape 1"/>
          <p:cNvSpPr/>
          <p:nvPr/>
        </p:nvSpPr>
        <p:spPr>
          <a:xfrm flipH="1">
            <a:off x="-720" y="6745320"/>
            <a:ext cx="9143640" cy="188640"/>
          </a:xfrm>
          <a:prstGeom prst="rect">
            <a:avLst/>
          </a:prstGeom>
          <a:solidFill>
            <a:srgbClr val="00304a"/>
          </a:solidFill>
          <a:ln>
            <a:noFill/>
          </a:ln>
        </p:spPr>
        <p:style>
          <a:lnRef idx="0"/>
          <a:fillRef idx="0"/>
          <a:effectRef idx="0"/>
          <a:fontRef idx="minor"/>
        </p:style>
      </p:sp>
      <p:sp>
        <p:nvSpPr>
          <p:cNvPr id="299" name="TextShape 2"/>
          <p:cNvSpPr txBox="1"/>
          <p:nvPr/>
        </p:nvSpPr>
        <p:spPr>
          <a:xfrm>
            <a:off x="6553080" y="6245280"/>
            <a:ext cx="2133360" cy="475920"/>
          </a:xfrm>
          <a:prstGeom prst="rect">
            <a:avLst/>
          </a:prstGeom>
          <a:noFill/>
          <a:ln w="9360">
            <a:noFill/>
          </a:ln>
        </p:spPr>
        <p:txBody>
          <a:bodyPr/>
          <a:p>
            <a:pPr algn="r">
              <a:lnSpc>
                <a:spcPct val="100000"/>
              </a:lnSpc>
            </a:pPr>
            <a:fld id="{AB5BA0E1-9708-40C1-A2CA-04EB7BE2EBF1}" type="slidenum">
              <a:rPr b="0" lang="es-ES" sz="1100" spc="-1" strike="noStrike">
                <a:solidFill>
                  <a:srgbClr val="00304a"/>
                </a:solidFill>
                <a:uFill>
                  <a:solidFill>
                    <a:srgbClr val="ffffff"/>
                  </a:solidFill>
                </a:uFill>
                <a:latin typeface="Century Gothic"/>
              </a:rPr>
              <a:t>&lt;número&gt;</a:t>
            </a:fld>
            <a:endParaRPr b="0" lang="es-ES" sz="1100" spc="-1" strike="noStrike">
              <a:solidFill>
                <a:srgbClr val="000000"/>
              </a:solidFill>
              <a:uFill>
                <a:solidFill>
                  <a:srgbClr val="ffffff"/>
                </a:solidFill>
              </a:uFill>
              <a:latin typeface="Times New Roman"/>
            </a:endParaRPr>
          </a:p>
        </p:txBody>
      </p:sp>
      <p:pic>
        <p:nvPicPr>
          <p:cNvPr id="300" name="Picture 2" descr=""/>
          <p:cNvPicPr/>
          <p:nvPr/>
        </p:nvPicPr>
        <p:blipFill>
          <a:blip r:embed="rId1"/>
          <a:stretch/>
        </p:blipFill>
        <p:spPr>
          <a:xfrm>
            <a:off x="-9360" y="0"/>
            <a:ext cx="8471160" cy="600120"/>
          </a:xfrm>
          <a:prstGeom prst="rect">
            <a:avLst/>
          </a:prstGeom>
          <a:ln>
            <a:noFill/>
          </a:ln>
        </p:spPr>
      </p:pic>
      <p:pic>
        <p:nvPicPr>
          <p:cNvPr id="301" name="Picture 26" descr=""/>
          <p:cNvPicPr/>
          <p:nvPr/>
        </p:nvPicPr>
        <p:blipFill>
          <a:blip r:embed="rId2"/>
          <a:stretch/>
        </p:blipFill>
        <p:spPr>
          <a:xfrm>
            <a:off x="8525520" y="35280"/>
            <a:ext cx="561960" cy="555840"/>
          </a:xfrm>
          <a:prstGeom prst="rect">
            <a:avLst/>
          </a:prstGeom>
          <a:ln>
            <a:noFill/>
          </a:ln>
        </p:spPr>
      </p:pic>
      <p:sp>
        <p:nvSpPr>
          <p:cNvPr id="302" name="CustomShape 3"/>
          <p:cNvSpPr/>
          <p:nvPr/>
        </p:nvSpPr>
        <p:spPr>
          <a:xfrm>
            <a:off x="76320" y="86760"/>
            <a:ext cx="8239680" cy="700200"/>
          </a:xfrm>
          <a:prstGeom prst="rect">
            <a:avLst/>
          </a:prstGeom>
          <a:noFill/>
          <a:ln>
            <a:noFill/>
          </a:ln>
        </p:spPr>
        <p:style>
          <a:lnRef idx="0"/>
          <a:fillRef idx="0"/>
          <a:effectRef idx="0"/>
          <a:fontRef idx="minor"/>
        </p:style>
        <p:txBody>
          <a:bodyPr lIns="90000" rIns="90000" tIns="45000" bIns="45000"/>
          <a:p>
            <a:pPr>
              <a:lnSpc>
                <a:spcPct val="100000"/>
              </a:lnSpc>
            </a:pPr>
            <a:r>
              <a:rPr b="1" lang="es-ES" sz="2000" spc="-1" strike="noStrike">
                <a:solidFill>
                  <a:srgbClr val="00304a"/>
                </a:solidFill>
                <a:uFill>
                  <a:solidFill>
                    <a:srgbClr val="ffffff"/>
                  </a:solidFill>
                </a:uFill>
                <a:latin typeface="Century Gothic"/>
              </a:rPr>
              <a:t>2. </a:t>
            </a:r>
            <a:r>
              <a:rPr b="1" lang="es-ES" sz="2000" spc="-1" strike="noStrike">
                <a:solidFill>
                  <a:srgbClr val="000000"/>
                </a:solidFill>
                <a:uFill>
                  <a:solidFill>
                    <a:srgbClr val="ffffff"/>
                  </a:solidFill>
                </a:uFill>
                <a:latin typeface="Century Gothic"/>
              </a:rPr>
              <a:t>La compra de alimentación fresca_ </a:t>
            </a:r>
            <a:endParaRPr b="0" lang="es-ES" sz="2000" spc="-1" strike="noStrike">
              <a:solidFill>
                <a:srgbClr val="000000"/>
              </a:solidFill>
              <a:uFill>
                <a:solidFill>
                  <a:srgbClr val="ffffff"/>
                </a:solidFill>
              </a:uFill>
              <a:latin typeface="Arial"/>
            </a:endParaRPr>
          </a:p>
          <a:p>
            <a:pPr>
              <a:lnSpc>
                <a:spcPct val="100000"/>
              </a:lnSpc>
            </a:pPr>
            <a:endParaRPr b="0" lang="es-ES" sz="2000" spc="-1" strike="noStrike">
              <a:solidFill>
                <a:srgbClr val="000000"/>
              </a:solidFill>
              <a:uFill>
                <a:solidFill>
                  <a:srgbClr val="ffffff"/>
                </a:solidFill>
              </a:uFill>
              <a:latin typeface="Arial"/>
            </a:endParaRPr>
          </a:p>
        </p:txBody>
      </p:sp>
      <p:sp>
        <p:nvSpPr>
          <p:cNvPr id="303" name="CustomShape 4"/>
          <p:cNvSpPr/>
          <p:nvPr/>
        </p:nvSpPr>
        <p:spPr>
          <a:xfrm>
            <a:off x="-222120" y="6070320"/>
            <a:ext cx="8444160" cy="45540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200" spc="-1" strike="noStrike">
                <a:solidFill>
                  <a:srgbClr val="222267"/>
                </a:solidFill>
                <a:uFill>
                  <a:solidFill>
                    <a:srgbClr val="ffffff"/>
                  </a:solidFill>
                </a:uFill>
                <a:latin typeface="Century Gothic"/>
              </a:rPr>
              <a:t>Fuente: Elaboración propia a partir de “La alimentación mes a mes 2019” (datos preliminares), </a:t>
            </a:r>
            <a:endParaRPr b="0" lang="es-ES" sz="1200" spc="-1" strike="noStrike">
              <a:solidFill>
                <a:srgbClr val="000000"/>
              </a:solidFill>
              <a:uFill>
                <a:solidFill>
                  <a:srgbClr val="ffffff"/>
                </a:solidFill>
              </a:uFill>
              <a:latin typeface="Arial"/>
            </a:endParaRPr>
          </a:p>
          <a:p>
            <a:pPr>
              <a:lnSpc>
                <a:spcPct val="100000"/>
              </a:lnSpc>
            </a:pPr>
            <a:r>
              <a:rPr b="1" lang="es-ES" sz="1200" spc="-1" strike="noStrike">
                <a:solidFill>
                  <a:srgbClr val="222267"/>
                </a:solidFill>
                <a:uFill>
                  <a:solidFill>
                    <a:srgbClr val="ffffff"/>
                  </a:solidFill>
                </a:uFill>
                <a:latin typeface="Century Gothic"/>
              </a:rPr>
              <a:t>Ministerio de Agricultura, Pesca y Alimentación.  </a:t>
            </a:r>
            <a:endParaRPr b="0" lang="es-ES" sz="1200" spc="-1" strike="noStrike">
              <a:solidFill>
                <a:srgbClr val="000000"/>
              </a:solidFill>
              <a:uFill>
                <a:solidFill>
                  <a:srgbClr val="ffffff"/>
                </a:solidFill>
              </a:uFill>
              <a:latin typeface="Arial"/>
            </a:endParaRPr>
          </a:p>
        </p:txBody>
      </p:sp>
      <p:sp>
        <p:nvSpPr>
          <p:cNvPr id="304" name="CustomShape 5"/>
          <p:cNvSpPr/>
          <p:nvPr/>
        </p:nvSpPr>
        <p:spPr>
          <a:xfrm flipH="1">
            <a:off x="6875640" y="926280"/>
            <a:ext cx="2278440" cy="130716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ffffff"/>
                </a:solidFill>
                <a:uFill>
                  <a:solidFill>
                    <a:srgbClr val="ffffff"/>
                  </a:solidFill>
                </a:uFill>
                <a:latin typeface="Century Gothic"/>
              </a:rPr>
              <a:t>Se compra menos carne y pescado que fruta y hortalizas,  pero el gasto es mayor</a:t>
            </a:r>
            <a:endParaRPr b="0" lang="es-ES" sz="1600" spc="-1" strike="noStrike">
              <a:solidFill>
                <a:srgbClr val="000000"/>
              </a:solidFill>
              <a:uFill>
                <a:solidFill>
                  <a:srgbClr val="ffffff"/>
                </a:solidFill>
              </a:uFill>
              <a:latin typeface="Arial"/>
            </a:endParaRPr>
          </a:p>
        </p:txBody>
      </p:sp>
      <p:graphicFrame>
        <p:nvGraphicFramePr>
          <p:cNvPr id="305" name="Gráfico 13"/>
          <p:cNvGraphicFramePr/>
          <p:nvPr/>
        </p:nvGraphicFramePr>
        <p:xfrm>
          <a:off x="13320" y="934920"/>
          <a:ext cx="7632360" cy="4808520"/>
        </p:xfrm>
        <a:graphic>
          <a:graphicData uri="http://schemas.openxmlformats.org/drawingml/2006/chart">
            <c:chart xmlns:c="http://schemas.openxmlformats.org/drawingml/2006/chart" xmlns:r="http://schemas.openxmlformats.org/officeDocument/2006/relationships" r:id="rId3"/>
          </a:graphicData>
        </a:graphic>
      </p:graphicFrame>
      <p:pic>
        <p:nvPicPr>
          <p:cNvPr id="306" name="Imagen 14" descr=""/>
          <p:cNvPicPr/>
          <p:nvPr/>
        </p:nvPicPr>
        <p:blipFill>
          <a:blip r:embed="rId4"/>
          <a:srcRect l="-4038" t="0" r="0" b="0"/>
          <a:stretch/>
        </p:blipFill>
        <p:spPr>
          <a:xfrm>
            <a:off x="4109040" y="4998240"/>
            <a:ext cx="431640" cy="385920"/>
          </a:xfrm>
          <a:prstGeom prst="rect">
            <a:avLst/>
          </a:prstGeom>
          <a:ln>
            <a:noFill/>
          </a:ln>
        </p:spPr>
      </p:pic>
      <p:pic>
        <p:nvPicPr>
          <p:cNvPr id="307" name="Imagen 15" descr=""/>
          <p:cNvPicPr/>
          <p:nvPr/>
        </p:nvPicPr>
        <p:blipFill>
          <a:blip r:embed="rId5"/>
          <a:stretch/>
        </p:blipFill>
        <p:spPr>
          <a:xfrm>
            <a:off x="2195640" y="5028840"/>
            <a:ext cx="386280" cy="370440"/>
          </a:xfrm>
          <a:prstGeom prst="rect">
            <a:avLst/>
          </a:prstGeom>
          <a:ln>
            <a:noFill/>
          </a:ln>
        </p:spPr>
      </p:pic>
      <p:pic>
        <p:nvPicPr>
          <p:cNvPr id="308" name="Imagen 16" descr=""/>
          <p:cNvPicPr/>
          <p:nvPr/>
        </p:nvPicPr>
        <p:blipFill>
          <a:blip r:embed="rId6"/>
          <a:stretch/>
        </p:blipFill>
        <p:spPr>
          <a:xfrm>
            <a:off x="399240" y="5015880"/>
            <a:ext cx="447480" cy="432360"/>
          </a:xfrm>
          <a:prstGeom prst="rect">
            <a:avLst/>
          </a:prstGeom>
          <a:ln>
            <a:noFill/>
          </a:ln>
        </p:spPr>
      </p:pic>
      <p:pic>
        <p:nvPicPr>
          <p:cNvPr id="309" name="Imagen 27" descr=""/>
          <p:cNvPicPr/>
          <p:nvPr/>
        </p:nvPicPr>
        <p:blipFill>
          <a:blip r:embed="rId7"/>
          <a:stretch/>
        </p:blipFill>
        <p:spPr>
          <a:xfrm>
            <a:off x="5364000" y="5028840"/>
            <a:ext cx="419400" cy="406080"/>
          </a:xfrm>
          <a:prstGeom prst="rect">
            <a:avLst/>
          </a:prstGeom>
          <a:ln>
            <a:noFill/>
          </a:ln>
        </p:spPr>
      </p:pic>
      <p:sp>
        <p:nvSpPr>
          <p:cNvPr id="310" name="CustomShape 6"/>
          <p:cNvSpPr/>
          <p:nvPr/>
        </p:nvSpPr>
        <p:spPr>
          <a:xfrm flipH="1">
            <a:off x="7380720" y="3552120"/>
            <a:ext cx="1765440" cy="820440"/>
          </a:xfrm>
          <a:prstGeom prst="flowChartDelay">
            <a:avLst/>
          </a:prstGeom>
          <a:solidFill>
            <a:schemeClr val="accent6">
              <a:lumMod val="75000"/>
            </a:schemeClr>
          </a:solidFill>
          <a:ln>
            <a:noFill/>
          </a:ln>
        </p:spPr>
        <p:style>
          <a:lnRef idx="0"/>
          <a:fillRef idx="0"/>
          <a:effectRef idx="0"/>
          <a:fontRef idx="minor"/>
        </p:style>
        <p:txBody>
          <a:bodyPr lIns="90000" rIns="90000" tIns="45000" bIns="45000"/>
          <a:p>
            <a:pPr algn="ctr">
              <a:lnSpc>
                <a:spcPct val="100000"/>
              </a:lnSpc>
            </a:pPr>
            <a:r>
              <a:rPr b="1" lang="es-ES" sz="1600" spc="-1" strike="noStrike">
                <a:solidFill>
                  <a:srgbClr val="ffffff"/>
                </a:solidFill>
                <a:uFill>
                  <a:solidFill>
                    <a:srgbClr val="ffffff"/>
                  </a:solidFill>
                </a:uFill>
                <a:latin typeface="Century Gothic"/>
              </a:rPr>
              <a:t>El 29,9% se compra en T. Tradicional</a:t>
            </a:r>
            <a:endParaRPr b="0" lang="es-ES" sz="1600" spc="-1" strike="noStrike">
              <a:solidFill>
                <a:srgbClr val="000000"/>
              </a:solidFill>
              <a:uFill>
                <a:solidFill>
                  <a:srgbClr val="ffffff"/>
                </a:solidFill>
              </a:u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10799</TotalTime>
  <Application>LibreOffice/5.3.7.2$Linux_X86_64 LibreOffice_project/30m0$Build-2</Application>
  <Words>4206</Words>
  <Paragraphs>1103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2011-05-13T10:54:22Z</dcterms:created>
  <dc:creator>Usuario</dc:creator>
  <dc:description/>
  <dc:language>es-ES</dc:language>
  <cp:lastModifiedBy>Tamar</cp:lastModifiedBy>
  <dcterms:modified xsi:type="dcterms:W3CDTF">2020-03-12T10:11:33Z</dcterms:modified>
  <cp:revision>1928</cp:revision>
  <dc:subject/>
  <dc:title>Diapositiva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3</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40</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49</vt:i4>
  </property>
</Properties>
</file>